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theme/themeOverride5.xml" ContentType="application/vnd.openxmlformats-officedocument.themeOverride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theme/themeOverride6.xml" ContentType="application/vnd.openxmlformats-officedocument.themeOverride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theme/themeOverride7.xml" ContentType="application/vnd.openxmlformats-officedocument.themeOverride+xml"/>
  <Override PartName="/ppt/charts/chart34.xml" ContentType="application/vnd.openxmlformats-officedocument.drawingml.chart+xml"/>
  <Override PartName="/ppt/theme/themeOverride8.xml" ContentType="application/vnd.openxmlformats-officedocument.themeOverride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theme/themeOverride9.xml" ContentType="application/vnd.openxmlformats-officedocument.themeOverride+xml"/>
  <Override PartName="/ppt/charts/chart37.xml" ContentType="application/vnd.openxmlformats-officedocument.drawingml.chart+xml"/>
  <Override PartName="/ppt/theme/themeOverride10.xml" ContentType="application/vnd.openxmlformats-officedocument.themeOverride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theme/themeOverride11.xml" ContentType="application/vnd.openxmlformats-officedocument.themeOverride+xml"/>
  <Override PartName="/ppt/charts/chart40.xml" ContentType="application/vnd.openxmlformats-officedocument.drawingml.chart+xml"/>
  <Override PartName="/ppt/theme/themeOverride12.xml" ContentType="application/vnd.openxmlformats-officedocument.themeOverride+xml"/>
  <Override PartName="/ppt/charts/chart41.xml" ContentType="application/vnd.openxmlformats-officedocument.drawingml.chart+xml"/>
  <Override PartName="/ppt/theme/themeOverride13.xml" ContentType="application/vnd.openxmlformats-officedocument.themeOverride+xml"/>
  <Override PartName="/ppt/charts/chart42.xml" ContentType="application/vnd.openxmlformats-officedocument.drawingml.chart+xml"/>
  <Override PartName="/ppt/theme/themeOverride14.xml" ContentType="application/vnd.openxmlformats-officedocument.themeOverride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theme/themeOverride15.xml" ContentType="application/vnd.openxmlformats-officedocument.themeOverride+xml"/>
  <Override PartName="/ppt/charts/chart45.xml" ContentType="application/vnd.openxmlformats-officedocument.drawingml.chart+xml"/>
  <Override PartName="/ppt/theme/themeOverride16.xml" ContentType="application/vnd.openxmlformats-officedocument.themeOverride+xml"/>
  <Override PartName="/ppt/charts/chart46.xml" ContentType="application/vnd.openxmlformats-officedocument.drawingml.chart+xml"/>
  <Override PartName="/ppt/charts/chart47.xml" ContentType="application/vnd.openxmlformats-officedocument.drawingml.chart+xml"/>
  <Override PartName="/ppt/theme/themeOverride17.xml" ContentType="application/vnd.openxmlformats-officedocument.themeOverride+xml"/>
  <Override PartName="/ppt/charts/chart48.xml" ContentType="application/vnd.openxmlformats-officedocument.drawingml.chart+xml"/>
  <Override PartName="/ppt/theme/themeOverride18.xml" ContentType="application/vnd.openxmlformats-officedocument.themeOverride+xml"/>
  <Override PartName="/ppt/charts/chart49.xml" ContentType="application/vnd.openxmlformats-officedocument.drawingml.chart+xml"/>
  <Override PartName="/ppt/theme/themeOverride19.xml" ContentType="application/vnd.openxmlformats-officedocument.themeOverride+xml"/>
  <Override PartName="/ppt/charts/chart50.xml" ContentType="application/vnd.openxmlformats-officedocument.drawingml.chart+xml"/>
  <Override PartName="/ppt/theme/themeOverride20.xml" ContentType="application/vnd.openxmlformats-officedocument.themeOverride+xml"/>
  <Override PartName="/ppt/charts/chart51.xml" ContentType="application/vnd.openxmlformats-officedocument.drawingml.chart+xml"/>
  <Override PartName="/ppt/theme/themeOverride21.xml" ContentType="application/vnd.openxmlformats-officedocument.themeOverride+xml"/>
  <Override PartName="/ppt/charts/chart52.xml" ContentType="application/vnd.openxmlformats-officedocument.drawingml.chart+xml"/>
  <Override PartName="/ppt/theme/themeOverride22.xml" ContentType="application/vnd.openxmlformats-officedocument.themeOverride+xml"/>
  <Override PartName="/ppt/charts/chart53.xml" ContentType="application/vnd.openxmlformats-officedocument.drawingml.chart+xml"/>
  <Override PartName="/ppt/theme/themeOverride23.xml" ContentType="application/vnd.openxmlformats-officedocument.themeOverride+xml"/>
  <Override PartName="/ppt/charts/chart54.xml" ContentType="application/vnd.openxmlformats-officedocument.drawingml.chart+xml"/>
  <Override PartName="/ppt/theme/themeOverride24.xml" ContentType="application/vnd.openxmlformats-officedocument.themeOverride+xml"/>
  <Override PartName="/ppt/charts/chart55.xml" ContentType="application/vnd.openxmlformats-officedocument.drawingml.chart+xml"/>
  <Override PartName="/ppt/charts/chart5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3" r:id="rId2"/>
    <p:sldMasterId id="2147483658" r:id="rId3"/>
  </p:sldMasterIdLst>
  <p:notesMasterIdLst>
    <p:notesMasterId r:id="rId51"/>
  </p:notesMasterIdLst>
  <p:sldIdLst>
    <p:sldId id="256" r:id="rId4"/>
    <p:sldId id="257" r:id="rId5"/>
    <p:sldId id="266" r:id="rId6"/>
    <p:sldId id="267" r:id="rId7"/>
    <p:sldId id="263" r:id="rId8"/>
    <p:sldId id="264" r:id="rId9"/>
    <p:sldId id="402" r:id="rId10"/>
    <p:sldId id="268" r:id="rId11"/>
    <p:sldId id="269" r:id="rId12"/>
    <p:sldId id="270" r:id="rId13"/>
    <p:sldId id="299" r:id="rId14"/>
    <p:sldId id="272" r:id="rId15"/>
    <p:sldId id="427" r:id="rId16"/>
    <p:sldId id="383" r:id="rId17"/>
    <p:sldId id="428" r:id="rId18"/>
    <p:sldId id="384" r:id="rId19"/>
    <p:sldId id="430" r:id="rId20"/>
    <p:sldId id="385" r:id="rId21"/>
    <p:sldId id="389" r:id="rId22"/>
    <p:sldId id="431" r:id="rId23"/>
    <p:sldId id="390" r:id="rId24"/>
    <p:sldId id="432" r:id="rId25"/>
    <p:sldId id="391" r:id="rId26"/>
    <p:sldId id="439" r:id="rId27"/>
    <p:sldId id="392" r:id="rId28"/>
    <p:sldId id="440" r:id="rId29"/>
    <p:sldId id="393" r:id="rId30"/>
    <p:sldId id="433" r:id="rId31"/>
    <p:sldId id="386" r:id="rId32"/>
    <p:sldId id="394" r:id="rId33"/>
    <p:sldId id="434" r:id="rId34"/>
    <p:sldId id="395" r:id="rId35"/>
    <p:sldId id="441" r:id="rId36"/>
    <p:sldId id="396" r:id="rId37"/>
    <p:sldId id="435" r:id="rId38"/>
    <p:sldId id="397" r:id="rId39"/>
    <p:sldId id="387" r:id="rId40"/>
    <p:sldId id="398" r:id="rId41"/>
    <p:sldId id="436" r:id="rId42"/>
    <p:sldId id="400" r:id="rId43"/>
    <p:sldId id="437" r:id="rId44"/>
    <p:sldId id="399" r:id="rId45"/>
    <p:sldId id="388" r:id="rId46"/>
    <p:sldId id="401" r:id="rId47"/>
    <p:sldId id="438" r:id="rId48"/>
    <p:sldId id="426" r:id="rId49"/>
    <p:sldId id="261" r:id="rId50"/>
  </p:sldIdLst>
  <p:sldSz cx="12190413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FB9B6A15-1DCE-4FF5-8408-17BADDA919C4}">
          <p14:sldIdLst>
            <p14:sldId id="256"/>
            <p14:sldId id="257"/>
          </p14:sldIdLst>
        </p14:section>
        <p14:section name="Sección sin título" id="{E8D70DE9-2E72-449C-A238-CCFEE1E169D6}">
          <p14:sldIdLst>
            <p14:sldId id="266"/>
            <p14:sldId id="267"/>
          </p14:sldIdLst>
        </p14:section>
        <p14:section name="Sección sin título" id="{D9B23CC8-53D1-497A-A59B-FA11616D1117}">
          <p14:sldIdLst>
            <p14:sldId id="263"/>
            <p14:sldId id="264"/>
            <p14:sldId id="402"/>
            <p14:sldId id="268"/>
            <p14:sldId id="269"/>
            <p14:sldId id="270"/>
          </p14:sldIdLst>
        </p14:section>
        <p14:section name="Sección sin título" id="{583BE71C-740C-4884-A45E-089B7C47860F}">
          <p14:sldIdLst>
            <p14:sldId id="299"/>
            <p14:sldId id="272"/>
            <p14:sldId id="427"/>
            <p14:sldId id="383"/>
            <p14:sldId id="428"/>
            <p14:sldId id="384"/>
            <p14:sldId id="430"/>
          </p14:sldIdLst>
        </p14:section>
        <p14:section name="Sección sin título" id="{DECD353C-708B-418D-B49C-594F85F3E32D}">
          <p14:sldIdLst>
            <p14:sldId id="385"/>
            <p14:sldId id="389"/>
            <p14:sldId id="431"/>
            <p14:sldId id="390"/>
            <p14:sldId id="432"/>
            <p14:sldId id="391"/>
            <p14:sldId id="439"/>
            <p14:sldId id="392"/>
            <p14:sldId id="440"/>
            <p14:sldId id="393"/>
            <p14:sldId id="433"/>
          </p14:sldIdLst>
        </p14:section>
        <p14:section name="Sección sin título" id="{D62DF20B-D40E-45C5-9033-F8A1F0C69B87}">
          <p14:sldIdLst>
            <p14:sldId id="386"/>
            <p14:sldId id="394"/>
            <p14:sldId id="434"/>
            <p14:sldId id="395"/>
            <p14:sldId id="441"/>
            <p14:sldId id="396"/>
            <p14:sldId id="435"/>
            <p14:sldId id="397"/>
          </p14:sldIdLst>
        </p14:section>
        <p14:section name="Sección sin título" id="{D80A964B-7576-481F-9A6A-32ED5F1B0D83}">
          <p14:sldIdLst>
            <p14:sldId id="387"/>
            <p14:sldId id="398"/>
            <p14:sldId id="436"/>
            <p14:sldId id="400"/>
            <p14:sldId id="437"/>
            <p14:sldId id="399"/>
          </p14:sldIdLst>
        </p14:section>
        <p14:section name="Sección sin título" id="{DF25D737-1445-4404-8EE7-CCA627F20591}">
          <p14:sldIdLst>
            <p14:sldId id="388"/>
            <p14:sldId id="401"/>
            <p14:sldId id="438"/>
            <p14:sldId id="426"/>
          </p14:sldIdLst>
        </p14:section>
        <p14:section name="Sección sin título" id="{BC2BDF9F-8DBA-4605-9298-8F1EEF5507F6}">
          <p14:sldIdLst>
            <p14:sldId id="26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5968"/>
    <a:srgbClr val="49AADD"/>
    <a:srgbClr val="692B41"/>
    <a:srgbClr val="984807"/>
    <a:srgbClr val="006EB3"/>
    <a:srgbClr val="31859C"/>
    <a:srgbClr val="0D4292"/>
    <a:srgbClr val="99CC00"/>
    <a:srgbClr val="008000"/>
    <a:srgbClr val="CCCD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300" autoAdjust="0"/>
    <p:restoredTop sz="94671" autoAdjust="0"/>
  </p:normalViewPr>
  <p:slideViewPr>
    <p:cSldViewPr>
      <p:cViewPr varScale="1">
        <p:scale>
          <a:sx n="76" d="100"/>
          <a:sy n="76" d="100"/>
        </p:scale>
        <p:origin x="882" y="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6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3.xlsx"/><Relationship Id="rId1" Type="http://schemas.openxmlformats.org/officeDocument/2006/relationships/themeOverride" Target="../theme/themeOverride5.xm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5.xlsx"/><Relationship Id="rId1" Type="http://schemas.openxmlformats.org/officeDocument/2006/relationships/themeOverride" Target="../theme/themeOverride6.xm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2.xlsx"/><Relationship Id="rId1" Type="http://schemas.openxmlformats.org/officeDocument/2006/relationships/themeOverride" Target="../theme/themeOverride7.xml"/></Relationships>
</file>

<file path=ppt/charts/_rels/chart3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3.xlsx"/><Relationship Id="rId1" Type="http://schemas.openxmlformats.org/officeDocument/2006/relationships/themeOverride" Target="../theme/themeOverride8.xml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5.xlsx"/><Relationship Id="rId1" Type="http://schemas.openxmlformats.org/officeDocument/2006/relationships/themeOverride" Target="../theme/themeOverride9.xml"/></Relationships>
</file>

<file path=ppt/charts/_rels/chart3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6.xlsx"/><Relationship Id="rId1" Type="http://schemas.openxmlformats.org/officeDocument/2006/relationships/themeOverride" Target="../theme/themeOverride10.xml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3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8.xlsx"/><Relationship Id="rId1" Type="http://schemas.openxmlformats.org/officeDocument/2006/relationships/themeOverride" Target="../theme/themeOverride11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4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9.xlsx"/><Relationship Id="rId1" Type="http://schemas.openxmlformats.org/officeDocument/2006/relationships/themeOverride" Target="../theme/themeOverride12.xml"/></Relationships>
</file>

<file path=ppt/charts/_rels/chart4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0.xlsx"/><Relationship Id="rId1" Type="http://schemas.openxmlformats.org/officeDocument/2006/relationships/themeOverride" Target="../theme/themeOverride13.xml"/></Relationships>
</file>

<file path=ppt/charts/_rels/chart4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1.xlsx"/><Relationship Id="rId1" Type="http://schemas.openxmlformats.org/officeDocument/2006/relationships/themeOverride" Target="../theme/themeOverride14.xml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2.xlsx"/></Relationships>
</file>

<file path=ppt/charts/_rels/chart4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3.xlsx"/><Relationship Id="rId1" Type="http://schemas.openxmlformats.org/officeDocument/2006/relationships/themeOverride" Target="../theme/themeOverride15.xml"/></Relationships>
</file>

<file path=ppt/charts/_rels/chart4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4.xlsx"/><Relationship Id="rId1" Type="http://schemas.openxmlformats.org/officeDocument/2006/relationships/themeOverride" Target="../theme/themeOverride16.xml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5.xlsx"/></Relationships>
</file>

<file path=ppt/charts/_rels/chart4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6.xlsx"/><Relationship Id="rId1" Type="http://schemas.openxmlformats.org/officeDocument/2006/relationships/themeOverride" Target="../theme/themeOverride17.xml"/></Relationships>
</file>

<file path=ppt/charts/_rels/chart4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7.xlsx"/><Relationship Id="rId1" Type="http://schemas.openxmlformats.org/officeDocument/2006/relationships/themeOverride" Target="../theme/themeOverride18.xml"/></Relationships>
</file>

<file path=ppt/charts/_rels/chart4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8.xlsx"/><Relationship Id="rId1" Type="http://schemas.openxmlformats.org/officeDocument/2006/relationships/themeOverride" Target="../theme/themeOverride19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_rels/chart5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9.xlsx"/><Relationship Id="rId1" Type="http://schemas.openxmlformats.org/officeDocument/2006/relationships/themeOverride" Target="../theme/themeOverride20.xml"/></Relationships>
</file>

<file path=ppt/charts/_rels/chart5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0.xlsx"/><Relationship Id="rId1" Type="http://schemas.openxmlformats.org/officeDocument/2006/relationships/themeOverride" Target="../theme/themeOverride21.xml"/></Relationships>
</file>

<file path=ppt/charts/_rels/chart5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1.xlsx"/><Relationship Id="rId1" Type="http://schemas.openxmlformats.org/officeDocument/2006/relationships/themeOverride" Target="../theme/themeOverride22.xml"/></Relationships>
</file>

<file path=ppt/charts/_rels/chart5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2.xlsx"/><Relationship Id="rId1" Type="http://schemas.openxmlformats.org/officeDocument/2006/relationships/themeOverride" Target="../theme/themeOverride23.xml"/></Relationships>
</file>

<file path=ppt/charts/_rels/chart5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3.xlsx"/><Relationship Id="rId1" Type="http://schemas.openxmlformats.org/officeDocument/2006/relationships/themeOverride" Target="../theme/themeOverride24.xml"/></Relationships>
</file>

<file path=ppt/charts/_rels/chart5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4.xlsx"/></Relationships>
</file>

<file path=ppt/charts/_rels/chart5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488277396092E-3"/>
          <c:y val="9.8926032565464141E-3"/>
          <c:w val="0.95613696911284674"/>
          <c:h val="0.9636855903776555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49AADD"/>
            </a:solidFill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AD2A-4CE8-8224-C06129C20BA2}"/>
              </c:ext>
            </c:extLst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Hoja1!$A$2:$A$20</c:f>
              <c:strCache>
                <c:ptCount val="19"/>
                <c:pt idx="0">
                  <c:v>Andalucía</c:v>
                </c:pt>
                <c:pt idx="1">
                  <c:v>Aragón</c:v>
                </c:pt>
                <c:pt idx="2">
                  <c:v>Asturias </c:v>
                </c:pt>
                <c:pt idx="3">
                  <c:v>Balears, Illes</c:v>
                </c:pt>
                <c:pt idx="4">
                  <c:v>Canarias</c:v>
                </c:pt>
                <c:pt idx="5">
                  <c:v>Cantabria</c:v>
                </c:pt>
                <c:pt idx="6">
                  <c:v>C. La Mancha</c:v>
                </c:pt>
                <c:pt idx="7">
                  <c:v>Castilla y León</c:v>
                </c:pt>
                <c:pt idx="8">
                  <c:v>Cataluña</c:v>
                </c:pt>
                <c:pt idx="9">
                  <c:v>Ceuta</c:v>
                </c:pt>
                <c:pt idx="10">
                  <c:v>C. Valenciana</c:v>
                </c:pt>
                <c:pt idx="11">
                  <c:v>Extremadura</c:v>
                </c:pt>
                <c:pt idx="12">
                  <c:v>Galicia</c:v>
                </c:pt>
                <c:pt idx="13">
                  <c:v>Madrid </c:v>
                </c:pt>
                <c:pt idx="14">
                  <c:v>Melilla</c:v>
                </c:pt>
                <c:pt idx="15">
                  <c:v>Murcia</c:v>
                </c:pt>
                <c:pt idx="16">
                  <c:v>Navarra</c:v>
                </c:pt>
                <c:pt idx="17">
                  <c:v>País Vasco</c:v>
                </c:pt>
                <c:pt idx="18">
                  <c:v>Rioja, La</c:v>
                </c:pt>
              </c:strCache>
            </c:strRef>
          </c:cat>
          <c:val>
            <c:numRef>
              <c:f>Hoja1!$B$2:$B$20</c:f>
              <c:numCache>
                <c:formatCode>General</c:formatCode>
                <c:ptCount val="19"/>
                <c:pt idx="0">
                  <c:v>15.6</c:v>
                </c:pt>
                <c:pt idx="1">
                  <c:v>4.2</c:v>
                </c:pt>
                <c:pt idx="2">
                  <c:v>0.7</c:v>
                </c:pt>
                <c:pt idx="3">
                  <c:v>0.8</c:v>
                </c:pt>
                <c:pt idx="4">
                  <c:v>3.9</c:v>
                </c:pt>
                <c:pt idx="5">
                  <c:v>1.1000000000000001</c:v>
                </c:pt>
                <c:pt idx="6">
                  <c:v>6.6</c:v>
                </c:pt>
                <c:pt idx="7">
                  <c:v>9.6</c:v>
                </c:pt>
                <c:pt idx="8">
                  <c:v>11.8</c:v>
                </c:pt>
                <c:pt idx="9">
                  <c:v>0.4</c:v>
                </c:pt>
                <c:pt idx="10">
                  <c:v>4.9000000000000004</c:v>
                </c:pt>
                <c:pt idx="11">
                  <c:v>2.7</c:v>
                </c:pt>
                <c:pt idx="12">
                  <c:v>6.7</c:v>
                </c:pt>
                <c:pt idx="13" formatCode="0.0">
                  <c:v>18.3</c:v>
                </c:pt>
                <c:pt idx="14">
                  <c:v>0.4</c:v>
                </c:pt>
                <c:pt idx="15">
                  <c:v>0.5</c:v>
                </c:pt>
                <c:pt idx="16">
                  <c:v>2.6</c:v>
                </c:pt>
                <c:pt idx="17">
                  <c:v>7.5</c:v>
                </c:pt>
                <c:pt idx="18">
                  <c:v>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411194880"/>
        <c:axId val="411206784"/>
      </c:barChart>
      <c:catAx>
        <c:axId val="411194880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411206784"/>
        <c:crosses val="autoZero"/>
        <c:auto val="1"/>
        <c:lblAlgn val="ctr"/>
        <c:lblOffset val="100"/>
        <c:noMultiLvlLbl val="0"/>
      </c:catAx>
      <c:valAx>
        <c:axId val="411206784"/>
        <c:scaling>
          <c:orientation val="minMax"/>
          <c:max val="50"/>
        </c:scaling>
        <c:delete val="1"/>
        <c:axPos val="t"/>
        <c:numFmt formatCode="General" sourceLinked="1"/>
        <c:majorTickMark val="out"/>
        <c:minorTickMark val="none"/>
        <c:tickLblPos val="nextTo"/>
        <c:crossAx val="411194880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749183279417578E-2"/>
          <c:y val="8.3658428336526772E-2"/>
          <c:w val="0.96383528265370155"/>
          <c:h val="0.8597688578943277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</c:spPr>
          <c:invertIfNegative val="0"/>
          <c:dPt>
            <c:idx val="1"/>
            <c:invertIfNegative val="0"/>
            <c:bubble3D val="0"/>
            <c:spPr>
              <a:pattFill prst="dkUpDiag">
                <a:fgClr>
                  <a:schemeClr val="accent5">
                    <a:lumMod val="50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1-D6FB-4A7E-914D-16CCB7E04A83}"/>
              </c:ext>
            </c:extLst>
          </c:dPt>
          <c:dPt>
            <c:idx val="2"/>
            <c:invertIfNegative val="0"/>
            <c:bubble3D val="0"/>
            <c:spPr>
              <a:pattFill prst="dkUpDiag">
                <a:fgClr>
                  <a:schemeClr val="accent5">
                    <a:lumMod val="50000"/>
                  </a:schemeClr>
                </a:fgClr>
                <a:bgClr>
                  <a:prstClr val="white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D6FB-4A7E-914D-16CCB7E04A83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D6FB-4A7E-914D-16CCB7E04A83}"/>
              </c:ext>
            </c:extLst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He padecido la enfermedad (confirmado con test, PCR,…)</c:v>
                </c:pt>
                <c:pt idx="1">
                  <c:v>Creo que he padecido la enfermedad, aunque no tengo confirmación por ninguna prueba</c:v>
                </c:pt>
                <c:pt idx="2">
                  <c:v>No he padecido la enfermedad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38.515880429705746</c:v>
                </c:pt>
                <c:pt idx="1">
                  <c:v>9.4465203176085932</c:v>
                </c:pt>
                <c:pt idx="2">
                  <c:v>52.037599252685659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CCAA</c:v>
                </c:pt>
              </c:strCache>
            </c:strRef>
          </c:tx>
          <c:spPr>
            <a:solidFill>
              <a:srgbClr val="49AADD"/>
            </a:solidFill>
          </c:spPr>
          <c:invertIfNegative val="0"/>
          <c:dPt>
            <c:idx val="1"/>
            <c:invertIfNegative val="0"/>
            <c:bubble3D val="0"/>
            <c:spPr>
              <a:pattFill prst="dkUpDiag">
                <a:fgClr>
                  <a:srgbClr val="49AADD"/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6-D6FB-4A7E-914D-16CCB7E04A83}"/>
              </c:ext>
            </c:extLst>
          </c:dPt>
          <c:dPt>
            <c:idx val="2"/>
            <c:invertIfNegative val="0"/>
            <c:bubble3D val="0"/>
            <c:spPr>
              <a:pattFill prst="dkUpDiag">
                <a:fgClr>
                  <a:srgbClr val="49AADD"/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8-D6FB-4A7E-914D-16CCB7E04A83}"/>
              </c:ext>
            </c:extLst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He padecido la enfermedad (confirmado con test, PCR,…)</c:v>
                </c:pt>
                <c:pt idx="1">
                  <c:v>Creo que he padecido la enfermedad, aunque no tengo confirmación por ninguna prueba</c:v>
                </c:pt>
                <c:pt idx="2">
                  <c:v>No he padecido la enfermedad</c:v>
                </c:pt>
              </c:strCache>
            </c:strRef>
          </c:cat>
          <c:val>
            <c:numRef>
              <c:f>Hoja1!$C$2:$C$4</c:f>
              <c:numCache>
                <c:formatCode>General</c:formatCode>
                <c:ptCount val="3"/>
                <c:pt idx="0">
                  <c:v>39.1</c:v>
                </c:pt>
                <c:pt idx="1">
                  <c:v>10.199999999999999</c:v>
                </c:pt>
                <c:pt idx="2">
                  <c:v>50.7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D6FB-4A7E-914D-16CCB7E04A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54945920"/>
        <c:axId val="555087744"/>
      </c:barChart>
      <c:catAx>
        <c:axId val="554945920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555087744"/>
        <c:crosses val="autoZero"/>
        <c:auto val="1"/>
        <c:lblAlgn val="ctr"/>
        <c:lblOffset val="100"/>
        <c:noMultiLvlLbl val="0"/>
      </c:catAx>
      <c:valAx>
        <c:axId val="555087744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554945920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488277396092E-3"/>
          <c:y val="8.7553875089387057E-2"/>
          <c:w val="0.92581049953358763"/>
          <c:h val="0.8597688578943277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486C-4D59-A360-306BE3484AE6}"/>
              </c:ext>
            </c:extLst>
          </c:dPt>
          <c:dLbls>
            <c:dLbl>
              <c:idx val="0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86C-4D59-A360-306BE3484AE6}"/>
                </c:ext>
              </c:extLst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1 vez</c:v>
                </c:pt>
                <c:pt idx="1">
                  <c:v>2 veces</c:v>
                </c:pt>
                <c:pt idx="2">
                  <c:v>Más de 2 veces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85.493406093678942</c:v>
                </c:pt>
                <c:pt idx="1">
                  <c:v>13.930574503562227</c:v>
                </c:pt>
                <c:pt idx="2">
                  <c:v>0.57601940275882979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CCAA</c:v>
                </c:pt>
              </c:strCache>
            </c:strRef>
          </c:tx>
          <c:spPr>
            <a:solidFill>
              <a:srgbClr val="49AADD"/>
            </a:solidFill>
          </c:spPr>
          <c:invertIfNegative val="0"/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1 vez</c:v>
                </c:pt>
                <c:pt idx="1">
                  <c:v>2 veces</c:v>
                </c:pt>
                <c:pt idx="2">
                  <c:v>Más de 2 veces</c:v>
                </c:pt>
              </c:strCache>
            </c:strRef>
          </c:cat>
          <c:val>
            <c:numRef>
              <c:f>Hoja1!$C$2:$C$4</c:f>
              <c:numCache>
                <c:formatCode>General</c:formatCode>
                <c:ptCount val="3"/>
                <c:pt idx="0">
                  <c:v>86.1</c:v>
                </c:pt>
                <c:pt idx="1">
                  <c:v>13.9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86C-4D59-A360-306BE3484A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69686656"/>
        <c:axId val="269688192"/>
      </c:barChart>
      <c:catAx>
        <c:axId val="269686656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269688192"/>
        <c:crosses val="autoZero"/>
        <c:auto val="1"/>
        <c:lblAlgn val="ctr"/>
        <c:lblOffset val="100"/>
        <c:noMultiLvlLbl val="0"/>
      </c:catAx>
      <c:valAx>
        <c:axId val="269688192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269686656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488277396092E-3"/>
          <c:y val="9.8926032565464141E-3"/>
          <c:w val="0.95613696911284674"/>
          <c:h val="0.973400850543968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He padecido la enfermedad (confirmado con test, PCR,…)</c:v>
                </c:pt>
              </c:strCache>
            </c:strRef>
          </c:tx>
          <c:spPr>
            <a:solidFill>
              <a:srgbClr val="215968"/>
            </a:solidFill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5C1E-492A-AF2C-DE47372DD93E}"/>
              </c:ext>
            </c:extLst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0"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Hoja1!$A$2:$A$21</c:f>
              <c:strCache>
                <c:ptCount val="20"/>
                <c:pt idx="0">
                  <c:v>Madrid </c:v>
                </c:pt>
                <c:pt idx="1">
                  <c:v>C. La Mancha</c:v>
                </c:pt>
                <c:pt idx="2">
                  <c:v>Cataluña</c:v>
                </c:pt>
                <c:pt idx="3">
                  <c:v>País Vasco</c:v>
                </c:pt>
                <c:pt idx="4">
                  <c:v>Castilla y León</c:v>
                </c:pt>
                <c:pt idx="5">
                  <c:v>Asturias </c:v>
                </c:pt>
                <c:pt idx="6">
                  <c:v>Total muestra</c:v>
                </c:pt>
                <c:pt idx="7">
                  <c:v>C. Valenciana</c:v>
                </c:pt>
                <c:pt idx="8">
                  <c:v>Murcia</c:v>
                </c:pt>
                <c:pt idx="9">
                  <c:v>Rioja, La</c:v>
                </c:pt>
                <c:pt idx="10">
                  <c:v>Navarra</c:v>
                </c:pt>
                <c:pt idx="11">
                  <c:v>Aragón</c:v>
                </c:pt>
                <c:pt idx="12">
                  <c:v>Cantabria</c:v>
                </c:pt>
                <c:pt idx="13">
                  <c:v>Andalucía</c:v>
                </c:pt>
                <c:pt idx="14">
                  <c:v>Extremadura</c:v>
                </c:pt>
                <c:pt idx="15">
                  <c:v>Balears, Illes</c:v>
                </c:pt>
                <c:pt idx="16">
                  <c:v>Canarias</c:v>
                </c:pt>
                <c:pt idx="17">
                  <c:v>Melilla</c:v>
                </c:pt>
                <c:pt idx="18">
                  <c:v>Galicia</c:v>
                </c:pt>
                <c:pt idx="19">
                  <c:v>Ceuta</c:v>
                </c:pt>
              </c:strCache>
            </c:strRef>
          </c:cat>
          <c:val>
            <c:numRef>
              <c:f>Hoja1!$B$2:$B$21</c:f>
              <c:numCache>
                <c:formatCode>General</c:formatCode>
                <c:ptCount val="20"/>
                <c:pt idx="0">
                  <c:v>48.8</c:v>
                </c:pt>
                <c:pt idx="1">
                  <c:v>44.5</c:v>
                </c:pt>
                <c:pt idx="2">
                  <c:v>43.7</c:v>
                </c:pt>
                <c:pt idx="3">
                  <c:v>42.9</c:v>
                </c:pt>
                <c:pt idx="4">
                  <c:v>39.1</c:v>
                </c:pt>
                <c:pt idx="5">
                  <c:v>31.9</c:v>
                </c:pt>
                <c:pt idx="6">
                  <c:v>38.5</c:v>
                </c:pt>
                <c:pt idx="7">
                  <c:v>36.9</c:v>
                </c:pt>
                <c:pt idx="8">
                  <c:v>37.200000000000003</c:v>
                </c:pt>
                <c:pt idx="9">
                  <c:v>38</c:v>
                </c:pt>
                <c:pt idx="10">
                  <c:v>39.799999999999997</c:v>
                </c:pt>
                <c:pt idx="11">
                  <c:v>39</c:v>
                </c:pt>
                <c:pt idx="12">
                  <c:v>33.299999999999997</c:v>
                </c:pt>
                <c:pt idx="13">
                  <c:v>31.6</c:v>
                </c:pt>
                <c:pt idx="14">
                  <c:v>31.2</c:v>
                </c:pt>
                <c:pt idx="15">
                  <c:v>27.9</c:v>
                </c:pt>
                <c:pt idx="16">
                  <c:v>24.5</c:v>
                </c:pt>
                <c:pt idx="17">
                  <c:v>27.9</c:v>
                </c:pt>
                <c:pt idx="18">
                  <c:v>21.7</c:v>
                </c:pt>
                <c:pt idx="19">
                  <c:v>21.4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Creo que he padecido la enfermedad, aunque no tengo confirmación por prueba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</c:spPr>
          <c:invertIfNegative val="0"/>
          <c:dLbls>
            <c:dLbl>
              <c:idx val="2"/>
              <c:layout>
                <c:manualLayout>
                  <c:x val="3.1610046519036962E-3"/>
                  <c:y val="4.8576284560639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C1E-492A-AF2C-DE47372DD93E}"/>
                </c:ext>
              </c:extLst>
            </c:dLbl>
            <c:dLbl>
              <c:idx val="10"/>
              <c:layout>
                <c:manualLayout>
                  <c:x val="6.3220093038073924E-3"/>
                  <c:y val="-2.42804924717277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C1E-492A-AF2C-DE47372DD93E}"/>
                </c:ext>
              </c:extLst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Hoja1!$A$2:$A$21</c:f>
              <c:strCache>
                <c:ptCount val="20"/>
                <c:pt idx="0">
                  <c:v>Madrid </c:v>
                </c:pt>
                <c:pt idx="1">
                  <c:v>C. La Mancha</c:v>
                </c:pt>
                <c:pt idx="2">
                  <c:v>Cataluña</c:v>
                </c:pt>
                <c:pt idx="3">
                  <c:v>País Vasco</c:v>
                </c:pt>
                <c:pt idx="4">
                  <c:v>Castilla y León</c:v>
                </c:pt>
                <c:pt idx="5">
                  <c:v>Asturias </c:v>
                </c:pt>
                <c:pt idx="6">
                  <c:v>Total muestra</c:v>
                </c:pt>
                <c:pt idx="7">
                  <c:v>C. Valenciana</c:v>
                </c:pt>
                <c:pt idx="8">
                  <c:v>Murcia</c:v>
                </c:pt>
                <c:pt idx="9">
                  <c:v>Rioja, La</c:v>
                </c:pt>
                <c:pt idx="10">
                  <c:v>Navarra</c:v>
                </c:pt>
                <c:pt idx="11">
                  <c:v>Aragón</c:v>
                </c:pt>
                <c:pt idx="12">
                  <c:v>Cantabria</c:v>
                </c:pt>
                <c:pt idx="13">
                  <c:v>Andalucía</c:v>
                </c:pt>
                <c:pt idx="14">
                  <c:v>Extremadura</c:v>
                </c:pt>
                <c:pt idx="15">
                  <c:v>Balears, Illes</c:v>
                </c:pt>
                <c:pt idx="16">
                  <c:v>Canarias</c:v>
                </c:pt>
                <c:pt idx="17">
                  <c:v>Melilla</c:v>
                </c:pt>
                <c:pt idx="18">
                  <c:v>Galicia</c:v>
                </c:pt>
                <c:pt idx="19">
                  <c:v>Ceuta</c:v>
                </c:pt>
              </c:strCache>
            </c:strRef>
          </c:cat>
          <c:val>
            <c:numRef>
              <c:f>Hoja1!$C$2:$C$21</c:f>
              <c:numCache>
                <c:formatCode>General</c:formatCode>
                <c:ptCount val="20"/>
                <c:pt idx="0">
                  <c:v>11.2</c:v>
                </c:pt>
                <c:pt idx="1">
                  <c:v>11.4</c:v>
                </c:pt>
                <c:pt idx="2">
                  <c:v>8.1999999999999993</c:v>
                </c:pt>
                <c:pt idx="3">
                  <c:v>8.9</c:v>
                </c:pt>
                <c:pt idx="4">
                  <c:v>10.199999999999999</c:v>
                </c:pt>
                <c:pt idx="5">
                  <c:v>16.8</c:v>
                </c:pt>
                <c:pt idx="6">
                  <c:v>9.4</c:v>
                </c:pt>
                <c:pt idx="7">
                  <c:v>10.6</c:v>
                </c:pt>
                <c:pt idx="8">
                  <c:v>9.6</c:v>
                </c:pt>
                <c:pt idx="9">
                  <c:v>7.8</c:v>
                </c:pt>
                <c:pt idx="10">
                  <c:v>5.8</c:v>
                </c:pt>
                <c:pt idx="11">
                  <c:v>6.1</c:v>
                </c:pt>
                <c:pt idx="12">
                  <c:v>8.6999999999999993</c:v>
                </c:pt>
                <c:pt idx="13">
                  <c:v>9.4</c:v>
                </c:pt>
                <c:pt idx="14">
                  <c:v>8.6999999999999993</c:v>
                </c:pt>
                <c:pt idx="15">
                  <c:v>8.1</c:v>
                </c:pt>
                <c:pt idx="16">
                  <c:v>10.7</c:v>
                </c:pt>
                <c:pt idx="17">
                  <c:v>4.9000000000000004</c:v>
                </c:pt>
                <c:pt idx="18">
                  <c:v>7.4</c:v>
                </c:pt>
                <c:pt idx="19">
                  <c:v>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C1E-492A-AF2C-DE47372DD93E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% total de contagio</c:v>
                </c:pt>
              </c:strCache>
            </c:strRef>
          </c:tx>
          <c:spPr>
            <a:noFill/>
          </c:spPr>
          <c:invertIfNegative val="0"/>
          <c:dLbls>
            <c:dLbl>
              <c:idx val="6"/>
              <c:numFmt formatCode="0.0\%" sourceLinked="0"/>
              <c:spPr>
                <a:ln>
                  <a:solidFill>
                    <a:schemeClr val="bg1">
                      <a:lumMod val="85000"/>
                    </a:schemeClr>
                  </a:solidFill>
                </a:ln>
              </c:spPr>
              <c:txPr>
                <a:bodyPr/>
                <a:lstStyle/>
                <a:p>
                  <a:pPr>
                    <a:defRPr sz="1400" b="1"/>
                  </a:pPr>
                  <a:endParaRPr lang="es-ES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5C1E-492A-AF2C-DE47372DD93E}"/>
                </c:ext>
              </c:extLst>
            </c:dLbl>
            <c:dLbl>
              <c:idx val="10"/>
              <c:layout>
                <c:manualLayout>
                  <c:x val="-6.9081641034320546E-2"/>
                  <c:y val="1.9124521480566904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C1E-492A-AF2C-DE47372DD93E}"/>
                </c:ext>
              </c:extLst>
            </c:dLbl>
            <c:numFmt formatCode="0.0\%" sourceLinked="0"/>
            <c:spPr>
              <a:ln>
                <a:solidFill>
                  <a:schemeClr val="bg1">
                    <a:lumMod val="85000"/>
                  </a:schemeClr>
                </a:solidFill>
              </a:ln>
            </c:spPr>
            <c:txPr>
              <a:bodyPr/>
              <a:lstStyle/>
              <a:p>
                <a:pPr>
                  <a:defRPr sz="1200" b="1"/>
                </a:pPr>
                <a:endParaRPr lang="es-E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Hoja1!$A$2:$A$21</c:f>
              <c:strCache>
                <c:ptCount val="20"/>
                <c:pt idx="0">
                  <c:v>Madrid </c:v>
                </c:pt>
                <c:pt idx="1">
                  <c:v>C. La Mancha</c:v>
                </c:pt>
                <c:pt idx="2">
                  <c:v>Cataluña</c:v>
                </c:pt>
                <c:pt idx="3">
                  <c:v>País Vasco</c:v>
                </c:pt>
                <c:pt idx="4">
                  <c:v>Castilla y León</c:v>
                </c:pt>
                <c:pt idx="5">
                  <c:v>Asturias </c:v>
                </c:pt>
                <c:pt idx="6">
                  <c:v>Total muestra</c:v>
                </c:pt>
                <c:pt idx="7">
                  <c:v>C. Valenciana</c:v>
                </c:pt>
                <c:pt idx="8">
                  <c:v>Murcia</c:v>
                </c:pt>
                <c:pt idx="9">
                  <c:v>Rioja, La</c:v>
                </c:pt>
                <c:pt idx="10">
                  <c:v>Navarra</c:v>
                </c:pt>
                <c:pt idx="11">
                  <c:v>Aragón</c:v>
                </c:pt>
                <c:pt idx="12">
                  <c:v>Cantabria</c:v>
                </c:pt>
                <c:pt idx="13">
                  <c:v>Andalucía</c:v>
                </c:pt>
                <c:pt idx="14">
                  <c:v>Extremadura</c:v>
                </c:pt>
                <c:pt idx="15">
                  <c:v>Balears, Illes</c:v>
                </c:pt>
                <c:pt idx="16">
                  <c:v>Canarias</c:v>
                </c:pt>
                <c:pt idx="17">
                  <c:v>Melilla</c:v>
                </c:pt>
                <c:pt idx="18">
                  <c:v>Galicia</c:v>
                </c:pt>
                <c:pt idx="19">
                  <c:v>Ceuta</c:v>
                </c:pt>
              </c:strCache>
            </c:strRef>
          </c:cat>
          <c:val>
            <c:numRef>
              <c:f>Hoja1!$D$2:$D$21</c:f>
              <c:numCache>
                <c:formatCode>General</c:formatCode>
                <c:ptCount val="20"/>
                <c:pt idx="0">
                  <c:v>60</c:v>
                </c:pt>
                <c:pt idx="1">
                  <c:v>55.9</c:v>
                </c:pt>
                <c:pt idx="2">
                  <c:v>51.900000000000006</c:v>
                </c:pt>
                <c:pt idx="3">
                  <c:v>51.8</c:v>
                </c:pt>
                <c:pt idx="4">
                  <c:v>49.3</c:v>
                </c:pt>
                <c:pt idx="5">
                  <c:v>48.7</c:v>
                </c:pt>
                <c:pt idx="6">
                  <c:v>47.9</c:v>
                </c:pt>
                <c:pt idx="7">
                  <c:v>47.5</c:v>
                </c:pt>
                <c:pt idx="8">
                  <c:v>46.800000000000004</c:v>
                </c:pt>
                <c:pt idx="9">
                  <c:v>45.8</c:v>
                </c:pt>
                <c:pt idx="10">
                  <c:v>45.599999999999994</c:v>
                </c:pt>
                <c:pt idx="11">
                  <c:v>45.1</c:v>
                </c:pt>
                <c:pt idx="12">
                  <c:v>42</c:v>
                </c:pt>
                <c:pt idx="13">
                  <c:v>41</c:v>
                </c:pt>
                <c:pt idx="14">
                  <c:v>39.9</c:v>
                </c:pt>
                <c:pt idx="15">
                  <c:v>36</c:v>
                </c:pt>
                <c:pt idx="16">
                  <c:v>35.200000000000003</c:v>
                </c:pt>
                <c:pt idx="17">
                  <c:v>32.799999999999997</c:v>
                </c:pt>
                <c:pt idx="18">
                  <c:v>29.1</c:v>
                </c:pt>
                <c:pt idx="19">
                  <c:v>24.299999999999997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C1E-492A-AF2C-DE47372DD9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69814016"/>
        <c:axId val="269819904"/>
      </c:barChart>
      <c:catAx>
        <c:axId val="269814016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269819904"/>
        <c:crosses val="autoZero"/>
        <c:auto val="1"/>
        <c:lblAlgn val="ctr"/>
        <c:lblOffset val="100"/>
        <c:noMultiLvlLbl val="0"/>
      </c:catAx>
      <c:valAx>
        <c:axId val="269819904"/>
        <c:scaling>
          <c:orientation val="minMax"/>
          <c:max val="200"/>
        </c:scaling>
        <c:delete val="1"/>
        <c:axPos val="t"/>
        <c:numFmt formatCode="General" sourceLinked="1"/>
        <c:majorTickMark val="out"/>
        <c:minorTickMark val="none"/>
        <c:tickLblPos val="nextTo"/>
        <c:crossAx val="269814016"/>
        <c:crosses val="autoZero"/>
        <c:crossBetween val="between"/>
        <c:minorUnit val="10"/>
      </c:valAx>
    </c:plotArea>
    <c:legend>
      <c:legendPos val="r"/>
      <c:legendEntry>
        <c:idx val="2"/>
        <c:txPr>
          <a:bodyPr/>
          <a:lstStyle/>
          <a:p>
            <a:pPr>
              <a:defRPr b="1"/>
            </a:pPr>
            <a:endParaRPr lang="es-ES"/>
          </a:p>
        </c:txPr>
      </c:legendEntry>
      <c:layout>
        <c:manualLayout>
          <c:xMode val="edge"/>
          <c:yMode val="edge"/>
          <c:x val="0.30914189924110996"/>
          <c:y val="0.80644224805690079"/>
          <c:w val="0.6276848005455844"/>
          <c:h val="0.15226791006655524"/>
        </c:manualLayout>
      </c:layout>
      <c:overlay val="1"/>
      <c:spPr>
        <a:solidFill>
          <a:schemeClr val="bg1"/>
        </a:solidFill>
        <a:ln>
          <a:solidFill>
            <a:schemeClr val="bg1">
              <a:lumMod val="85000"/>
            </a:schemeClr>
          </a:solidFill>
        </a:ln>
      </c:spPr>
    </c:legend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488277396092E-3"/>
          <c:y val="8.7553875089387057E-2"/>
          <c:w val="0.87933560529141785"/>
          <c:h val="0.8597688578943277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08D5-494B-88A0-ABE583193603}"/>
              </c:ext>
            </c:extLst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Hoja1!$A$2:$A$7</c:f>
              <c:strCache>
                <c:ptCount val="6"/>
                <c:pt idx="0">
                  <c:v>Sí, tengo la pauta completa con 3 dosis</c:v>
                </c:pt>
                <c:pt idx="1">
                  <c:v>Sí, tengo 2 dosis</c:v>
                </c:pt>
                <c:pt idx="2">
                  <c:v>Sí, tengo sólo una dosis</c:v>
                </c:pt>
                <c:pt idx="3">
                  <c:v>No me he vacunado por motivos de salud</c:v>
                </c:pt>
                <c:pt idx="4">
                  <c:v>No me he vacunado porque no estoy a favor de la vacunación</c:v>
                </c:pt>
                <c:pt idx="5">
                  <c:v>No contesta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85.754320411022888</c:v>
                </c:pt>
                <c:pt idx="1">
                  <c:v>11.139654367118169</c:v>
                </c:pt>
                <c:pt idx="2">
                  <c:v>1.2844465203176085</c:v>
                </c:pt>
                <c:pt idx="3" formatCode="####.0">
                  <c:v>0.55464736104624013</c:v>
                </c:pt>
                <c:pt idx="4" formatCode="####.0">
                  <c:v>0.53713218122372719</c:v>
                </c:pt>
                <c:pt idx="5" formatCode="####.0">
                  <c:v>0.72979915927136851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CCAA</c:v>
                </c:pt>
              </c:strCache>
            </c:strRef>
          </c:tx>
          <c:spPr>
            <a:solidFill>
              <a:srgbClr val="49AADD"/>
            </a:solidFill>
          </c:spPr>
          <c:invertIfNegative val="0"/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Hoja1!$A$2:$A$7</c:f>
              <c:strCache>
                <c:ptCount val="6"/>
                <c:pt idx="0">
                  <c:v>Sí, tengo la pauta completa con 3 dosis</c:v>
                </c:pt>
                <c:pt idx="1">
                  <c:v>Sí, tengo 2 dosis</c:v>
                </c:pt>
                <c:pt idx="2">
                  <c:v>Sí, tengo sólo una dosis</c:v>
                </c:pt>
                <c:pt idx="3">
                  <c:v>No me he vacunado por motivos de salud</c:v>
                </c:pt>
                <c:pt idx="4">
                  <c:v>No me he vacunado porque no estoy a favor de la vacunación</c:v>
                </c:pt>
                <c:pt idx="5">
                  <c:v>No contesta</c:v>
                </c:pt>
              </c:strCache>
            </c:strRef>
          </c:cat>
          <c:val>
            <c:numRef>
              <c:f>Hoja1!$C$2:$C$7</c:f>
              <c:numCache>
                <c:formatCode>General</c:formatCode>
                <c:ptCount val="6"/>
                <c:pt idx="0">
                  <c:v>88.1</c:v>
                </c:pt>
                <c:pt idx="1">
                  <c:v>9.6</c:v>
                </c:pt>
                <c:pt idx="2">
                  <c:v>1.3</c:v>
                </c:pt>
                <c:pt idx="3">
                  <c:v>0.4</c:v>
                </c:pt>
                <c:pt idx="4">
                  <c:v>0.1</c:v>
                </c:pt>
                <c:pt idx="5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8D5-494B-88A0-ABE5831936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69963648"/>
        <c:axId val="269965184"/>
      </c:barChart>
      <c:catAx>
        <c:axId val="269963648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269965184"/>
        <c:crosses val="autoZero"/>
        <c:auto val="1"/>
        <c:lblAlgn val="ctr"/>
        <c:lblOffset val="100"/>
        <c:noMultiLvlLbl val="0"/>
      </c:catAx>
      <c:valAx>
        <c:axId val="269965184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269963648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488277396092E-3"/>
          <c:y val="9.8926032565464141E-3"/>
          <c:w val="0.70979138820947862"/>
          <c:h val="0.9636855903776555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215968"/>
            </a:solidFill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3FFF-48A4-AE5B-5564809D2870}"/>
              </c:ext>
            </c:extLst>
          </c:dPt>
          <c:dLbls>
            <c:dLbl>
              <c:idx val="11"/>
              <c:numFmt formatCode="0.0\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 b="1"/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3FFF-48A4-AE5B-5564809D2870}"/>
                </c:ext>
              </c:extLst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Hoja1!$A$2:$A$21</c:f>
              <c:strCache>
                <c:ptCount val="20"/>
                <c:pt idx="0">
                  <c:v>Galicia</c:v>
                </c:pt>
                <c:pt idx="1">
                  <c:v>Asturias </c:v>
                </c:pt>
                <c:pt idx="2">
                  <c:v>Cantabria</c:v>
                </c:pt>
                <c:pt idx="3">
                  <c:v>Andalucía</c:v>
                </c:pt>
                <c:pt idx="4">
                  <c:v>Castilla y León</c:v>
                </c:pt>
                <c:pt idx="5">
                  <c:v>Rioja, La</c:v>
                </c:pt>
                <c:pt idx="6">
                  <c:v>Canarias</c:v>
                </c:pt>
                <c:pt idx="7">
                  <c:v>C. Valenciana</c:v>
                </c:pt>
                <c:pt idx="8">
                  <c:v>Melilla</c:v>
                </c:pt>
                <c:pt idx="9">
                  <c:v>C. La Mancha</c:v>
                </c:pt>
                <c:pt idx="10">
                  <c:v>Extremadura</c:v>
                </c:pt>
                <c:pt idx="11">
                  <c:v>Total muestra</c:v>
                </c:pt>
                <c:pt idx="12">
                  <c:v>Ceuta</c:v>
                </c:pt>
                <c:pt idx="13">
                  <c:v>Madrid </c:v>
                </c:pt>
                <c:pt idx="14">
                  <c:v>Navarra</c:v>
                </c:pt>
                <c:pt idx="15">
                  <c:v>Murcia</c:v>
                </c:pt>
                <c:pt idx="16">
                  <c:v>Balears, Illes</c:v>
                </c:pt>
                <c:pt idx="17">
                  <c:v>Aragón</c:v>
                </c:pt>
                <c:pt idx="18">
                  <c:v>País Vasco</c:v>
                </c:pt>
                <c:pt idx="19">
                  <c:v>Cataluña</c:v>
                </c:pt>
              </c:strCache>
            </c:strRef>
          </c:cat>
          <c:val>
            <c:numRef>
              <c:f>Hoja1!$B$2:$B$21</c:f>
              <c:numCache>
                <c:formatCode>General</c:formatCode>
                <c:ptCount val="20"/>
                <c:pt idx="0">
                  <c:v>93.3</c:v>
                </c:pt>
                <c:pt idx="1">
                  <c:v>89.9</c:v>
                </c:pt>
                <c:pt idx="2">
                  <c:v>89.1</c:v>
                </c:pt>
                <c:pt idx="3">
                  <c:v>88.2</c:v>
                </c:pt>
                <c:pt idx="4">
                  <c:v>88.1</c:v>
                </c:pt>
                <c:pt idx="5">
                  <c:v>88.1</c:v>
                </c:pt>
                <c:pt idx="6">
                  <c:v>87.4</c:v>
                </c:pt>
                <c:pt idx="7">
                  <c:v>87</c:v>
                </c:pt>
                <c:pt idx="8">
                  <c:v>86.9</c:v>
                </c:pt>
                <c:pt idx="9">
                  <c:v>86.7</c:v>
                </c:pt>
                <c:pt idx="10">
                  <c:v>86</c:v>
                </c:pt>
                <c:pt idx="11">
                  <c:v>85.8</c:v>
                </c:pt>
                <c:pt idx="12">
                  <c:v>85.7</c:v>
                </c:pt>
                <c:pt idx="13">
                  <c:v>84.7</c:v>
                </c:pt>
                <c:pt idx="14">
                  <c:v>84.7</c:v>
                </c:pt>
                <c:pt idx="15">
                  <c:v>81.900000000000006</c:v>
                </c:pt>
                <c:pt idx="16">
                  <c:v>81.599999999999994</c:v>
                </c:pt>
                <c:pt idx="17">
                  <c:v>81.400000000000006</c:v>
                </c:pt>
                <c:pt idx="18">
                  <c:v>80.900000000000006</c:v>
                </c:pt>
                <c:pt idx="19">
                  <c:v>80.8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70097024"/>
        <c:axId val="270913920"/>
      </c:barChart>
      <c:catAx>
        <c:axId val="270097024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270913920"/>
        <c:crosses val="autoZero"/>
        <c:auto val="1"/>
        <c:lblAlgn val="ctr"/>
        <c:lblOffset val="100"/>
        <c:noMultiLvlLbl val="0"/>
      </c:catAx>
      <c:valAx>
        <c:axId val="270913920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270097024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488277396092E-3"/>
          <c:y val="8.7553875089387057E-2"/>
          <c:w val="0.96383528265370155"/>
          <c:h val="0.8597688578943277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215968"/>
            </a:solidFill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A3AA-4653-81A3-1094D3B9D5C6}"/>
              </c:ext>
            </c:extLst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Hoja1!$A$2:$A$5</c:f>
              <c:strCache>
                <c:ptCount val="4"/>
                <c:pt idx="0">
                  <c:v>Aproximadamente como siempre (antes de la pandemia)</c:v>
                </c:pt>
                <c:pt idx="1">
                  <c:v>Bastante tensionadas/os por el COVID</c:v>
                </c:pt>
                <c:pt idx="2">
                  <c:v>Muy tensionadas/os</c:v>
                </c:pt>
                <c:pt idx="3">
                  <c:v>Totalmente desbordadas/os</c:v>
                </c:pt>
              </c:strCache>
            </c:strRef>
          </c:cat>
          <c:val>
            <c:numRef>
              <c:f>Hoja1!$B$2:$B$5</c:f>
              <c:numCache>
                <c:formatCode>0.0</c:formatCode>
                <c:ptCount val="4"/>
                <c:pt idx="0">
                  <c:v>9.0144792153199447</c:v>
                </c:pt>
                <c:pt idx="1">
                  <c:v>32.829285380663244</c:v>
                </c:pt>
                <c:pt idx="2" formatCode="General">
                  <c:v>38.410789350770671</c:v>
                </c:pt>
                <c:pt idx="3" formatCode="####.0">
                  <c:v>19.745446053246145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71017472"/>
        <c:axId val="271019008"/>
      </c:barChart>
      <c:catAx>
        <c:axId val="271017472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271019008"/>
        <c:crosses val="autoZero"/>
        <c:auto val="1"/>
        <c:lblAlgn val="ctr"/>
        <c:lblOffset val="100"/>
        <c:noMultiLvlLbl val="0"/>
      </c:catAx>
      <c:valAx>
        <c:axId val="271019008"/>
        <c:scaling>
          <c:orientation val="minMax"/>
          <c:max val="100"/>
        </c:scaling>
        <c:delete val="1"/>
        <c:axPos val="t"/>
        <c:numFmt formatCode="0.0" sourceLinked="1"/>
        <c:majorTickMark val="out"/>
        <c:minorTickMark val="none"/>
        <c:tickLblPos val="nextTo"/>
        <c:crossAx val="271017472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488277396092E-3"/>
          <c:y val="8.7553875089387057E-2"/>
          <c:w val="0.96383528265370155"/>
          <c:h val="0.8597688578943277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CCAA</c:v>
                </c:pt>
              </c:strCache>
            </c:strRef>
          </c:tx>
          <c:spPr>
            <a:solidFill>
              <a:srgbClr val="49AADD"/>
            </a:solidFill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35A0-4A19-93A3-3DFF27C9BEE8}"/>
              </c:ext>
            </c:extLst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Hoja1!$A$2:$A$5</c:f>
              <c:strCache>
                <c:ptCount val="4"/>
                <c:pt idx="0">
                  <c:v>Aproximadamente como siempre (antes de la pandemia)</c:v>
                </c:pt>
                <c:pt idx="1">
                  <c:v>Bastante tensionadas/os por el COVID</c:v>
                </c:pt>
                <c:pt idx="2">
                  <c:v>Muy tensionadas/os</c:v>
                </c:pt>
                <c:pt idx="3">
                  <c:v>Totalmente desbordadas/os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7.4</c:v>
                </c:pt>
                <c:pt idx="1">
                  <c:v>33.1</c:v>
                </c:pt>
                <c:pt idx="2">
                  <c:v>40.799999999999997</c:v>
                </c:pt>
                <c:pt idx="3">
                  <c:v>18.7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71031680"/>
        <c:axId val="271045760"/>
      </c:barChart>
      <c:catAx>
        <c:axId val="271031680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271045760"/>
        <c:crosses val="autoZero"/>
        <c:auto val="1"/>
        <c:lblAlgn val="ctr"/>
        <c:lblOffset val="100"/>
        <c:noMultiLvlLbl val="0"/>
      </c:catAx>
      <c:valAx>
        <c:axId val="271045760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271031680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488277396092E-3"/>
          <c:y val="9.8926032565464141E-3"/>
          <c:w val="0.70979138820947862"/>
          <c:h val="0.9636855903776555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49AADD"/>
            </a:solidFill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82B4-4114-B85E-F842D147FF46}"/>
              </c:ext>
            </c:extLst>
          </c:dPt>
          <c:dLbls>
            <c:dLbl>
              <c:idx val="9"/>
              <c:numFmt formatCode="0.0\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 b="1"/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82B4-4114-B85E-F842D147FF46}"/>
                </c:ext>
              </c:extLst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Hoja1!$A$2:$A$21</c:f>
              <c:strCache>
                <c:ptCount val="20"/>
                <c:pt idx="0">
                  <c:v>Melilla</c:v>
                </c:pt>
                <c:pt idx="1">
                  <c:v>Canarias</c:v>
                </c:pt>
                <c:pt idx="2">
                  <c:v>Cataluña</c:v>
                </c:pt>
                <c:pt idx="3">
                  <c:v>Asturias </c:v>
                </c:pt>
                <c:pt idx="4">
                  <c:v>Balears, Illes</c:v>
                </c:pt>
                <c:pt idx="5">
                  <c:v>Andalucía</c:v>
                </c:pt>
                <c:pt idx="6">
                  <c:v>Extremadura</c:v>
                </c:pt>
                <c:pt idx="7">
                  <c:v>Ceuta</c:v>
                </c:pt>
                <c:pt idx="8">
                  <c:v>Madrid </c:v>
                </c:pt>
                <c:pt idx="9">
                  <c:v>Total muestra</c:v>
                </c:pt>
                <c:pt idx="10">
                  <c:v>C. Valenciana</c:v>
                </c:pt>
                <c:pt idx="11">
                  <c:v>Murcia</c:v>
                </c:pt>
                <c:pt idx="12">
                  <c:v>País Vasco</c:v>
                </c:pt>
                <c:pt idx="13">
                  <c:v>Castilla y León</c:v>
                </c:pt>
                <c:pt idx="14">
                  <c:v>Navarra</c:v>
                </c:pt>
                <c:pt idx="15">
                  <c:v>Aragón</c:v>
                </c:pt>
                <c:pt idx="16">
                  <c:v>Cantabria</c:v>
                </c:pt>
                <c:pt idx="17">
                  <c:v>C. La Mancha</c:v>
                </c:pt>
                <c:pt idx="18">
                  <c:v>Galicia</c:v>
                </c:pt>
                <c:pt idx="19">
                  <c:v>Rioja, La</c:v>
                </c:pt>
              </c:strCache>
            </c:strRef>
          </c:cat>
          <c:val>
            <c:numRef>
              <c:f>Hoja1!$B$2:$B$21</c:f>
              <c:numCache>
                <c:formatCode>General</c:formatCode>
                <c:ptCount val="20"/>
                <c:pt idx="0">
                  <c:v>32.799999999999997</c:v>
                </c:pt>
                <c:pt idx="1">
                  <c:v>28.1</c:v>
                </c:pt>
                <c:pt idx="2">
                  <c:v>24.8</c:v>
                </c:pt>
                <c:pt idx="3">
                  <c:v>21.8</c:v>
                </c:pt>
                <c:pt idx="4">
                  <c:v>20.6</c:v>
                </c:pt>
                <c:pt idx="5">
                  <c:v>20.399999999999999</c:v>
                </c:pt>
                <c:pt idx="6">
                  <c:v>20.100000000000001</c:v>
                </c:pt>
                <c:pt idx="7">
                  <c:v>20</c:v>
                </c:pt>
                <c:pt idx="8">
                  <c:v>19.899999999999999</c:v>
                </c:pt>
                <c:pt idx="9">
                  <c:v>19.7</c:v>
                </c:pt>
                <c:pt idx="10">
                  <c:v>19.7</c:v>
                </c:pt>
                <c:pt idx="11">
                  <c:v>19.100000000000001</c:v>
                </c:pt>
                <c:pt idx="12">
                  <c:v>19</c:v>
                </c:pt>
                <c:pt idx="13">
                  <c:v>18.7</c:v>
                </c:pt>
                <c:pt idx="14">
                  <c:v>18.100000000000001</c:v>
                </c:pt>
                <c:pt idx="15">
                  <c:v>16.2</c:v>
                </c:pt>
                <c:pt idx="16">
                  <c:v>15.8</c:v>
                </c:pt>
                <c:pt idx="17">
                  <c:v>15.8</c:v>
                </c:pt>
                <c:pt idx="18">
                  <c:v>15.3</c:v>
                </c:pt>
                <c:pt idx="19">
                  <c:v>8.8000000000000007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71535104"/>
        <c:axId val="271536896"/>
      </c:barChart>
      <c:catAx>
        <c:axId val="271535104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271536896"/>
        <c:crosses val="autoZero"/>
        <c:auto val="1"/>
        <c:lblAlgn val="ctr"/>
        <c:lblOffset val="100"/>
        <c:noMultiLvlLbl val="0"/>
      </c:catAx>
      <c:valAx>
        <c:axId val="271536896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271535104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488277396092E-3"/>
          <c:y val="8.7553875089387057E-2"/>
          <c:w val="0.96383528265370155"/>
          <c:h val="0.8597688578943277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215968"/>
            </a:solidFill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3D95-4FDD-AC8B-5BE7F2734287}"/>
              </c:ext>
            </c:extLst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Se ha comportado igual que otras olas de Covid</c:v>
                </c:pt>
                <c:pt idx="1">
                  <c:v>Ha dado menos trabajo que otras olas</c:v>
                </c:pt>
                <c:pt idx="2">
                  <c:v>Ha supuesto un incremento importante respecto a otras olas de Covid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26.500467071461937</c:v>
                </c:pt>
                <c:pt idx="1">
                  <c:v>16.592713685193836</c:v>
                </c:pt>
                <c:pt idx="2">
                  <c:v>56.906819243344231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71557376"/>
        <c:axId val="271558912"/>
      </c:barChart>
      <c:catAx>
        <c:axId val="271557376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271558912"/>
        <c:crosses val="autoZero"/>
        <c:auto val="1"/>
        <c:lblAlgn val="ctr"/>
        <c:lblOffset val="100"/>
        <c:noMultiLvlLbl val="0"/>
      </c:catAx>
      <c:valAx>
        <c:axId val="271558912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271557376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488277396092E-3"/>
          <c:y val="8.7553875089387057E-2"/>
          <c:w val="0.96383528265370155"/>
          <c:h val="0.8597688578943277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CCAA</c:v>
                </c:pt>
              </c:strCache>
            </c:strRef>
          </c:tx>
          <c:spPr>
            <a:solidFill>
              <a:srgbClr val="49AADD"/>
            </a:solidFill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2F25-4578-B1EF-586D4ABE07FD}"/>
              </c:ext>
            </c:extLst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Se ha comportado igual que otras olas de Covid</c:v>
                </c:pt>
                <c:pt idx="1">
                  <c:v>Ha dado menos trabajo que otras olas</c:v>
                </c:pt>
                <c:pt idx="2">
                  <c:v>Ha supuesto un incremento importante respecto a otras olas de Covid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29</c:v>
                </c:pt>
                <c:pt idx="1">
                  <c:v>20.7</c:v>
                </c:pt>
                <c:pt idx="2">
                  <c:v>50.3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71633408"/>
        <c:axId val="271635200"/>
      </c:barChart>
      <c:catAx>
        <c:axId val="271633408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271635200"/>
        <c:crosses val="autoZero"/>
        <c:auto val="1"/>
        <c:lblAlgn val="ctr"/>
        <c:lblOffset val="100"/>
        <c:noMultiLvlLbl val="0"/>
      </c:catAx>
      <c:valAx>
        <c:axId val="271635200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271633408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4841915085817526E-2"/>
          <c:y val="4.3107039376444486E-2"/>
          <c:w val="0.95031616982836498"/>
          <c:h val="0.649878886807764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4BACC6">
                <a:lumMod val="50000"/>
              </a:srgbClr>
            </a:solidFill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4CB4-471D-B2D0-1E982AB66C01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4CB4-471D-B2D0-1E982AB66C01}"/>
              </c:ext>
            </c:extLst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Hoja1!$A$2:$A$6</c:f>
              <c:strCache>
                <c:ptCount val="5"/>
                <c:pt idx="0">
                  <c:v>Entre 0 y 5</c:v>
                </c:pt>
                <c:pt idx="1">
                  <c:v>Entre 6 y 10 años</c:v>
                </c:pt>
                <c:pt idx="2">
                  <c:v>Entre 11 y 16 años</c:v>
                </c:pt>
                <c:pt idx="3">
                  <c:v>16 o más años</c:v>
                </c:pt>
                <c:pt idx="4">
                  <c:v>Estudiante</c:v>
                </c:pt>
              </c:strCache>
            </c:strRef>
          </c:cat>
          <c:val>
            <c:numRef>
              <c:f>Hoja1!$B$2:$B$6</c:f>
              <c:numCache>
                <c:formatCode>General</c:formatCode>
                <c:ptCount val="5"/>
                <c:pt idx="0">
                  <c:v>13.731900980850071</c:v>
                </c:pt>
                <c:pt idx="1">
                  <c:v>11.034563288183092</c:v>
                </c:pt>
                <c:pt idx="2">
                  <c:v>15.010509107893508</c:v>
                </c:pt>
                <c:pt idx="3">
                  <c:v>60.047874824848201</c:v>
                </c:pt>
                <c:pt idx="4">
                  <c:v>0.17515179822512844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CCAA</c:v>
                </c:pt>
              </c:strCache>
            </c:strRef>
          </c:tx>
          <c:spPr>
            <a:solidFill>
              <a:srgbClr val="49AADD"/>
            </a:solidFill>
          </c:spPr>
          <c:invertIfNegative val="0"/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Hoja1!$A$2:$A$6</c:f>
              <c:strCache>
                <c:ptCount val="5"/>
                <c:pt idx="0">
                  <c:v>Entre 0 y 5</c:v>
                </c:pt>
                <c:pt idx="1">
                  <c:v>Entre 6 y 10 años</c:v>
                </c:pt>
                <c:pt idx="2">
                  <c:v>Entre 11 y 16 años</c:v>
                </c:pt>
                <c:pt idx="3">
                  <c:v>16 o más años</c:v>
                </c:pt>
                <c:pt idx="4">
                  <c:v>Estudiante</c:v>
                </c:pt>
              </c:strCache>
            </c:strRef>
          </c:cat>
          <c:val>
            <c:numRef>
              <c:f>Hoja1!$C$2:$C$6</c:f>
              <c:numCache>
                <c:formatCode>General</c:formatCode>
                <c:ptCount val="5"/>
                <c:pt idx="0">
                  <c:v>16.2</c:v>
                </c:pt>
                <c:pt idx="1">
                  <c:v>11.7</c:v>
                </c:pt>
                <c:pt idx="2">
                  <c:v>12.5</c:v>
                </c:pt>
                <c:pt idx="3">
                  <c:v>59.6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CB4-471D-B2D0-1E982AB66C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414422144"/>
        <c:axId val="414636288"/>
      </c:barChart>
      <c:catAx>
        <c:axId val="4144221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es-ES"/>
          </a:p>
        </c:txPr>
        <c:crossAx val="414636288"/>
        <c:crosses val="autoZero"/>
        <c:auto val="1"/>
        <c:lblAlgn val="ctr"/>
        <c:lblOffset val="100"/>
        <c:noMultiLvlLbl val="0"/>
      </c:catAx>
      <c:valAx>
        <c:axId val="414636288"/>
        <c:scaling>
          <c:orientation val="minMax"/>
          <c:max val="100"/>
          <c:min val="0"/>
        </c:scaling>
        <c:delete val="1"/>
        <c:axPos val="l"/>
        <c:numFmt formatCode="0.0\%" sourceLinked="0"/>
        <c:majorTickMark val="out"/>
        <c:minorTickMark val="none"/>
        <c:tickLblPos val="nextTo"/>
        <c:crossAx val="414422144"/>
        <c:crosses val="autoZero"/>
        <c:crossBetween val="between"/>
        <c:majorUnit val="50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488277396092E-3"/>
          <c:y val="9.8926032565464141E-3"/>
          <c:w val="0.70979138820947862"/>
          <c:h val="0.9636855903776555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49AADD"/>
            </a:solidFill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D206-46A6-825A-E4AD6C368D3A}"/>
              </c:ext>
            </c:extLst>
          </c:dPt>
          <c:dLbls>
            <c:dLbl>
              <c:idx val="11"/>
              <c:numFmt formatCode="0.0\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 b="1"/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D206-46A6-825A-E4AD6C368D3A}"/>
                </c:ext>
              </c:extLst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Hoja1!$A$2:$A$21</c:f>
              <c:strCache>
                <c:ptCount val="20"/>
                <c:pt idx="0">
                  <c:v>Canarias</c:v>
                </c:pt>
                <c:pt idx="1">
                  <c:v>Navarra</c:v>
                </c:pt>
                <c:pt idx="2">
                  <c:v>Cantabria</c:v>
                </c:pt>
                <c:pt idx="3">
                  <c:v>Melilla</c:v>
                </c:pt>
                <c:pt idx="4">
                  <c:v>Ceuta</c:v>
                </c:pt>
                <c:pt idx="5">
                  <c:v>Murcia</c:v>
                </c:pt>
                <c:pt idx="6">
                  <c:v>País Vasco</c:v>
                </c:pt>
                <c:pt idx="7">
                  <c:v>Aragón</c:v>
                </c:pt>
                <c:pt idx="8">
                  <c:v>Andalucía</c:v>
                </c:pt>
                <c:pt idx="9">
                  <c:v>Balears, Illes</c:v>
                </c:pt>
                <c:pt idx="10">
                  <c:v>Cataluña</c:v>
                </c:pt>
                <c:pt idx="11">
                  <c:v>Total muestra</c:v>
                </c:pt>
                <c:pt idx="12">
                  <c:v>C. La Mancha</c:v>
                </c:pt>
                <c:pt idx="13">
                  <c:v>Madrid </c:v>
                </c:pt>
                <c:pt idx="14">
                  <c:v>Extremadura</c:v>
                </c:pt>
                <c:pt idx="15">
                  <c:v>Castilla y León</c:v>
                </c:pt>
                <c:pt idx="16">
                  <c:v>Galicia</c:v>
                </c:pt>
                <c:pt idx="17">
                  <c:v>C. Valenciana</c:v>
                </c:pt>
                <c:pt idx="18">
                  <c:v>Asturias </c:v>
                </c:pt>
                <c:pt idx="19">
                  <c:v>Rioja, La</c:v>
                </c:pt>
              </c:strCache>
            </c:strRef>
          </c:cat>
          <c:val>
            <c:numRef>
              <c:f>Hoja1!$B$2:$B$21</c:f>
              <c:numCache>
                <c:formatCode>General</c:formatCode>
                <c:ptCount val="20"/>
                <c:pt idx="0">
                  <c:v>86.6</c:v>
                </c:pt>
                <c:pt idx="1">
                  <c:v>73.7</c:v>
                </c:pt>
                <c:pt idx="2">
                  <c:v>73.2</c:v>
                </c:pt>
                <c:pt idx="3">
                  <c:v>72.099999999999994</c:v>
                </c:pt>
                <c:pt idx="4">
                  <c:v>68.599999999999994</c:v>
                </c:pt>
                <c:pt idx="5">
                  <c:v>67</c:v>
                </c:pt>
                <c:pt idx="6">
                  <c:v>63.4</c:v>
                </c:pt>
                <c:pt idx="7">
                  <c:v>62.3</c:v>
                </c:pt>
                <c:pt idx="8">
                  <c:v>59.7</c:v>
                </c:pt>
                <c:pt idx="9">
                  <c:v>58.8</c:v>
                </c:pt>
                <c:pt idx="10">
                  <c:v>57</c:v>
                </c:pt>
                <c:pt idx="11">
                  <c:v>56.9</c:v>
                </c:pt>
                <c:pt idx="12">
                  <c:v>53.6</c:v>
                </c:pt>
                <c:pt idx="13">
                  <c:v>52.4</c:v>
                </c:pt>
                <c:pt idx="14">
                  <c:v>52</c:v>
                </c:pt>
                <c:pt idx="15">
                  <c:v>50.3</c:v>
                </c:pt>
                <c:pt idx="16">
                  <c:v>50</c:v>
                </c:pt>
                <c:pt idx="17">
                  <c:v>47.8</c:v>
                </c:pt>
                <c:pt idx="18">
                  <c:v>45.4</c:v>
                </c:pt>
                <c:pt idx="19">
                  <c:v>39.299999999999997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71689984"/>
        <c:axId val="271691776"/>
      </c:barChart>
      <c:catAx>
        <c:axId val="271689984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271691776"/>
        <c:crosses val="autoZero"/>
        <c:auto val="1"/>
        <c:lblAlgn val="ctr"/>
        <c:lblOffset val="100"/>
        <c:noMultiLvlLbl val="0"/>
      </c:catAx>
      <c:valAx>
        <c:axId val="271691776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271689984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488277396092E-3"/>
          <c:y val="8.7553875089387057E-2"/>
          <c:w val="0.96383528265370155"/>
          <c:h val="0.8597688578943277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215968"/>
            </a:solidFill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E2E7-4841-9F94-5D0524133EE1}"/>
              </c:ext>
            </c:extLst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Hoja1!$A$2:$A$8</c:f>
              <c:strCache>
                <c:ptCount val="7"/>
                <c:pt idx="0">
                  <c:v>Ninguna</c:v>
                </c:pt>
                <c:pt idx="1">
                  <c:v>1 enfermera más</c:v>
                </c:pt>
                <c:pt idx="2">
                  <c:v>2 enfermeras más</c:v>
                </c:pt>
                <c:pt idx="3">
                  <c:v>3 enfermeras más (doblar las que hay)</c:v>
                </c:pt>
                <c:pt idx="4">
                  <c:v>4 enfermeras más</c:v>
                </c:pt>
                <c:pt idx="5">
                  <c:v>5 enfermeras más</c:v>
                </c:pt>
                <c:pt idx="6">
                  <c:v>Más de 5 enfermeras</c:v>
                </c:pt>
              </c:strCache>
            </c:strRef>
          </c:cat>
          <c:val>
            <c:numRef>
              <c:f>Hoja1!$B$2:$B$8</c:f>
              <c:numCache>
                <c:formatCode>General</c:formatCode>
                <c:ptCount val="7"/>
                <c:pt idx="0">
                  <c:v>6.3638486688463338</c:v>
                </c:pt>
                <c:pt idx="1">
                  <c:v>24.427837459131247</c:v>
                </c:pt>
                <c:pt idx="2">
                  <c:v>34.259691732835122</c:v>
                </c:pt>
                <c:pt idx="3" formatCode="####.0">
                  <c:v>22.915693601120971</c:v>
                </c:pt>
                <c:pt idx="4" formatCode="####.0">
                  <c:v>3.4855207846800558</c:v>
                </c:pt>
                <c:pt idx="5" formatCode="####.0">
                  <c:v>2.0025688930406353</c:v>
                </c:pt>
                <c:pt idx="6" formatCode="####.0">
                  <c:v>6.5448388603456324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CCAA</c:v>
                </c:pt>
              </c:strCache>
            </c:strRef>
          </c:tx>
          <c:spPr>
            <a:solidFill>
              <a:srgbClr val="49AADD"/>
            </a:solidFill>
          </c:spPr>
          <c:invertIfNegative val="0"/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Hoja1!$A$2:$A$8</c:f>
              <c:strCache>
                <c:ptCount val="7"/>
                <c:pt idx="0">
                  <c:v>Ninguna</c:v>
                </c:pt>
                <c:pt idx="1">
                  <c:v>1 enfermera más</c:v>
                </c:pt>
                <c:pt idx="2">
                  <c:v>2 enfermeras más</c:v>
                </c:pt>
                <c:pt idx="3">
                  <c:v>3 enfermeras más (doblar las que hay)</c:v>
                </c:pt>
                <c:pt idx="4">
                  <c:v>4 enfermeras más</c:v>
                </c:pt>
                <c:pt idx="5">
                  <c:v>5 enfermeras más</c:v>
                </c:pt>
                <c:pt idx="6">
                  <c:v>Más de 5 enfermeras</c:v>
                </c:pt>
              </c:strCache>
            </c:strRef>
          </c:cat>
          <c:val>
            <c:numRef>
              <c:f>Hoja1!$C$2:$C$8</c:f>
              <c:numCache>
                <c:formatCode>General</c:formatCode>
                <c:ptCount val="7"/>
                <c:pt idx="0">
                  <c:v>5.9</c:v>
                </c:pt>
                <c:pt idx="1">
                  <c:v>25.4</c:v>
                </c:pt>
                <c:pt idx="2">
                  <c:v>33.6</c:v>
                </c:pt>
                <c:pt idx="3">
                  <c:v>22.2</c:v>
                </c:pt>
                <c:pt idx="4">
                  <c:v>3.8</c:v>
                </c:pt>
                <c:pt idx="5">
                  <c:v>2.1</c:v>
                </c:pt>
                <c:pt idx="6">
                  <c:v>6.9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2E7-4841-9F94-5D0524133E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71811712"/>
        <c:axId val="271813248"/>
      </c:barChart>
      <c:catAx>
        <c:axId val="271811712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271813248"/>
        <c:crosses val="autoZero"/>
        <c:auto val="1"/>
        <c:lblAlgn val="ctr"/>
        <c:lblOffset val="100"/>
        <c:noMultiLvlLbl val="0"/>
      </c:catAx>
      <c:valAx>
        <c:axId val="271813248"/>
        <c:scaling>
          <c:orientation val="minMax"/>
          <c:max val="50"/>
        </c:scaling>
        <c:delete val="1"/>
        <c:axPos val="t"/>
        <c:numFmt formatCode="General" sourceLinked="1"/>
        <c:majorTickMark val="out"/>
        <c:minorTickMark val="none"/>
        <c:tickLblPos val="nextTo"/>
        <c:crossAx val="271811712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488277396092E-3"/>
          <c:y val="8.7553875089387057E-2"/>
          <c:w val="0.27191716658696191"/>
          <c:h val="0.8597688578943277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49AADD"/>
            </a:solidFill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8702-42CD-96E6-6B9F57570E1E}"/>
              </c:ext>
            </c:extLst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Hoja1!$A$2:$A$8</c:f>
              <c:strCache>
                <c:ptCount val="7"/>
                <c:pt idx="0">
                  <c:v>Ninguna</c:v>
                </c:pt>
                <c:pt idx="1">
                  <c:v>1 enfermera más</c:v>
                </c:pt>
                <c:pt idx="2">
                  <c:v>2 enfermeras más</c:v>
                </c:pt>
                <c:pt idx="3">
                  <c:v>3 enfermeras más (doblar las que hay)</c:v>
                </c:pt>
                <c:pt idx="4">
                  <c:v>4 enfermeras más</c:v>
                </c:pt>
                <c:pt idx="5">
                  <c:v>5 enfermeras más</c:v>
                </c:pt>
                <c:pt idx="6">
                  <c:v>Más de 5 enfermeras</c:v>
                </c:pt>
              </c:strCache>
            </c:strRef>
          </c:cat>
          <c:val>
            <c:numRef>
              <c:f>Hoja1!$B$2:$B$8</c:f>
              <c:numCache>
                <c:formatCode>General</c:formatCode>
                <c:ptCount val="7"/>
                <c:pt idx="0">
                  <c:v>6.4</c:v>
                </c:pt>
                <c:pt idx="1">
                  <c:v>24.4</c:v>
                </c:pt>
                <c:pt idx="2">
                  <c:v>34.299999999999997</c:v>
                </c:pt>
                <c:pt idx="3">
                  <c:v>22.9</c:v>
                </c:pt>
                <c:pt idx="4">
                  <c:v>3.5</c:v>
                </c:pt>
                <c:pt idx="5">
                  <c:v>2</c:v>
                </c:pt>
                <c:pt idx="6">
                  <c:v>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71855616"/>
        <c:axId val="271857152"/>
      </c:barChart>
      <c:catAx>
        <c:axId val="271855616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271857152"/>
        <c:crosses val="autoZero"/>
        <c:auto val="1"/>
        <c:lblAlgn val="ctr"/>
        <c:lblOffset val="100"/>
        <c:noMultiLvlLbl val="0"/>
      </c:catAx>
      <c:valAx>
        <c:axId val="271857152"/>
        <c:scaling>
          <c:orientation val="minMax"/>
          <c:max val="50"/>
        </c:scaling>
        <c:delete val="1"/>
        <c:axPos val="t"/>
        <c:numFmt formatCode="General" sourceLinked="1"/>
        <c:majorTickMark val="out"/>
        <c:minorTickMark val="none"/>
        <c:tickLblPos val="nextTo"/>
        <c:crossAx val="271855616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3816243515537565"/>
          <c:y val="1.6208728274009997E-3"/>
          <c:w val="0.41105089361497921"/>
          <c:h val="0.9762813985987220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EA34-4B8A-A3B7-4629C92B5F79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EA34-4B8A-A3B7-4629C92B5F79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EA34-4B8A-A3B7-4629C92B5F79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Hoja1!$A$2:$A$9</c:f>
              <c:numCache>
                <c:formatCode>General</c:formatCode>
                <c:ptCount val="8"/>
              </c:numCache>
            </c:numRef>
          </c:cat>
          <c:val>
            <c:numRef>
              <c:f>Hoja1!$B$2:$B$9</c:f>
              <c:numCache>
                <c:formatCode>General</c:formatCode>
                <c:ptCount val="8"/>
                <c:pt idx="0">
                  <c:v>4.891749868628481</c:v>
                </c:pt>
                <c:pt idx="1">
                  <c:v>4.5129327961697907</c:v>
                </c:pt>
                <c:pt idx="2">
                  <c:v>4.0869387516786357</c:v>
                </c:pt>
                <c:pt idx="3">
                  <c:v>3.3677818648916915</c:v>
                </c:pt>
                <c:pt idx="4">
                  <c:v>3.3532434168272318</c:v>
                </c:pt>
                <c:pt idx="5">
                  <c:v>2.9722076253868162</c:v>
                </c:pt>
                <c:pt idx="6">
                  <c:v>2.9174402989431889</c:v>
                </c:pt>
                <c:pt idx="7">
                  <c:v>2.2760553511998598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A34-4B8A-A3B7-4629C92B5F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73854848"/>
        <c:axId val="273856384"/>
      </c:barChart>
      <c:catAx>
        <c:axId val="273854848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73856384"/>
        <c:crosses val="autoZero"/>
        <c:auto val="1"/>
        <c:lblAlgn val="ctr"/>
        <c:lblOffset val="100"/>
        <c:noMultiLvlLbl val="0"/>
      </c:catAx>
      <c:valAx>
        <c:axId val="273856384"/>
        <c:scaling>
          <c:orientation val="minMax"/>
          <c:max val="10"/>
          <c:min val="0"/>
        </c:scaling>
        <c:delete val="1"/>
        <c:axPos val="b"/>
        <c:numFmt formatCode="General" sourceLinked="1"/>
        <c:majorTickMark val="out"/>
        <c:minorTickMark val="none"/>
        <c:tickLblPos val="nextTo"/>
        <c:crossAx val="273854848"/>
        <c:crosses val="max"/>
        <c:crossBetween val="between"/>
        <c:minorUnit val="2"/>
      </c:valAx>
    </c:plotArea>
    <c:plotVisOnly val="1"/>
    <c:dispBlanksAs val="gap"/>
    <c:showDLblsOverMax val="0"/>
  </c:chart>
  <c:txPr>
    <a:bodyPr/>
    <a:lstStyle/>
    <a:p>
      <a:pPr>
        <a:defRPr sz="10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7857738029107877E-2"/>
          <c:y val="4.3041571467894099E-3"/>
          <c:w val="0.94970889167601824"/>
          <c:h val="0.8361953668865863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Hoja1!$C$1</c:f>
              <c:strCache>
                <c:ptCount val="1"/>
                <c:pt idx="0">
                  <c:v>Entre 0 y 4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4EB5-481F-951B-724AB1FFF1F6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4EB5-481F-951B-724AB1FFF1F6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4EB5-481F-951B-724AB1FFF1F6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4EB5-481F-951B-724AB1FFF1F6}"/>
              </c:ext>
            </c:extLst>
          </c:dPt>
          <c:dLbls>
            <c:dLbl>
              <c:idx val="3"/>
              <c:layout>
                <c:manualLayout>
                  <c:x val="1.3659809227319446E-2"/>
                  <c:y val="-2.816248491731137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EB5-481F-951B-724AB1FFF1F6}"/>
                </c:ext>
              </c:extLst>
            </c:dLbl>
            <c:dLbl>
              <c:idx val="5"/>
              <c:layout>
                <c:manualLayout>
                  <c:x val="2.1855694763711114E-2"/>
                  <c:y val="-1.408434771807793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090-4228-B503-7DA80BDB39CF}"/>
                </c:ext>
              </c:extLst>
            </c:dLbl>
            <c:dLbl>
              <c:idx val="6"/>
              <c:layout>
                <c:manualLayout>
                  <c:x val="1.6391771072783334E-2"/>
                  <c:y val="2.817357512953368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090-4228-B503-7DA80BDB39CF}"/>
                </c:ext>
              </c:extLst>
            </c:dLbl>
            <c:dLbl>
              <c:idx val="7"/>
              <c:layout>
                <c:manualLayout>
                  <c:x val="1.6391555957677394E-2"/>
                  <c:y val="5.634049613173397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090-4228-B503-7DA80BDB39CF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090-4228-B503-7DA80BDB39CF}"/>
                </c:ext>
              </c:extLst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Hoja1!$B$2:$B$9</c:f>
              <c:strCache>
                <c:ptCount val="8"/>
                <c:pt idx="0">
                  <c:v>La estabilidad en el trabajo</c:v>
                </c:pt>
                <c:pt idx="1">
                  <c:v>Turnos</c:v>
                </c:pt>
                <c:pt idx="2">
                  <c:v>Días libres</c:v>
                </c:pt>
                <c:pt idx="3">
                  <c:v>El salario</c:v>
                </c:pt>
                <c:pt idx="4">
                  <c:v>Carga de trabajo</c:v>
                </c:pt>
                <c:pt idx="5">
                  <c:v>La conciliación de la vida familiar y laboral</c:v>
                </c:pt>
                <c:pt idx="6">
                  <c:v>El reconocimiento de la carrera profesional</c:v>
                </c:pt>
                <c:pt idx="7">
                  <c:v>El desarrollo de las especialidades</c:v>
                </c:pt>
              </c:strCache>
            </c:strRef>
          </c:cat>
          <c:val>
            <c:numRef>
              <c:f>Hoja1!$C$2:$C$9</c:f>
              <c:numCache>
                <c:formatCode>General</c:formatCode>
                <c:ptCount val="8"/>
                <c:pt idx="0">
                  <c:v>45.218355908453994</c:v>
                </c:pt>
                <c:pt idx="1">
                  <c:v>48.155067725361981</c:v>
                </c:pt>
                <c:pt idx="2">
                  <c:v>55.377160205511444</c:v>
                </c:pt>
                <c:pt idx="3">
                  <c:v>66.446753853339558</c:v>
                </c:pt>
                <c:pt idx="4">
                  <c:v>70.819710415693606</c:v>
                </c:pt>
                <c:pt idx="5">
                  <c:v>69.43601120971509</c:v>
                </c:pt>
                <c:pt idx="6">
                  <c:v>68.76459598318543</c:v>
                </c:pt>
                <c:pt idx="7">
                  <c:v>78.427136851938357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EB5-481F-951B-724AB1FFF1F6}"/>
            </c:ext>
          </c:extLst>
        </c:ser>
        <c:ser>
          <c:idx val="1"/>
          <c:order val="1"/>
          <c:tx>
            <c:strRef>
              <c:f>Hoja1!$D$1</c:f>
              <c:strCache>
                <c:ptCount val="1"/>
                <c:pt idx="0">
                  <c:v>Entre 5 y 6</c:v>
                </c:pt>
              </c:strCache>
            </c:strRef>
          </c:tx>
          <c:spPr>
            <a:solidFill>
              <a:srgbClr val="F79646"/>
            </a:solidFill>
          </c:spPr>
          <c:invertIfNegative val="0"/>
          <c:dLbls>
            <c:dLbl>
              <c:idx val="7"/>
              <c:layout>
                <c:manualLayout>
                  <c:x val="-5.4596939991977456E-2"/>
                  <c:y val="1.435373487945355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090-4228-B503-7DA80BDB39CF}"/>
                </c:ext>
              </c:extLst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Hoja1!$B$2:$B$9</c:f>
              <c:strCache>
                <c:ptCount val="8"/>
                <c:pt idx="0">
                  <c:v>La estabilidad en el trabajo</c:v>
                </c:pt>
                <c:pt idx="1">
                  <c:v>Turnos</c:v>
                </c:pt>
                <c:pt idx="2">
                  <c:v>Días libres</c:v>
                </c:pt>
                <c:pt idx="3">
                  <c:v>El salario</c:v>
                </c:pt>
                <c:pt idx="4">
                  <c:v>Carga de trabajo</c:v>
                </c:pt>
                <c:pt idx="5">
                  <c:v>La conciliación de la vida familiar y laboral</c:v>
                </c:pt>
                <c:pt idx="6">
                  <c:v>El reconocimiento de la carrera profesional</c:v>
                </c:pt>
                <c:pt idx="7">
                  <c:v>El desarrollo de las especialidades</c:v>
                </c:pt>
              </c:strCache>
            </c:strRef>
          </c:cat>
          <c:val>
            <c:numRef>
              <c:f>Hoja1!$D$2:$D$9</c:f>
              <c:numCache>
                <c:formatCode>General</c:formatCode>
                <c:ptCount val="8"/>
                <c:pt idx="0">
                  <c:v>13.568425969173283</c:v>
                </c:pt>
                <c:pt idx="1">
                  <c:v>23.102522185894443</c:v>
                </c:pt>
                <c:pt idx="2">
                  <c:v>21.584539934609996</c:v>
                </c:pt>
                <c:pt idx="3">
                  <c:v>21.788883699205979</c:v>
                </c:pt>
                <c:pt idx="4">
                  <c:v>9.7326015880429697</c:v>
                </c:pt>
                <c:pt idx="5">
                  <c:v>17.532695002335359</c:v>
                </c:pt>
                <c:pt idx="6">
                  <c:v>15.296590378327885</c:v>
                </c:pt>
                <c:pt idx="7">
                  <c:v>14.905418028958431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4EB5-481F-951B-724AB1FFF1F6}"/>
            </c:ext>
          </c:extLst>
        </c:ser>
        <c:ser>
          <c:idx val="2"/>
          <c:order val="2"/>
          <c:tx>
            <c:strRef>
              <c:f>Hoja1!$E$1</c:f>
              <c:strCache>
                <c:ptCount val="1"/>
                <c:pt idx="0">
                  <c:v>Entre 7 y 8</c:v>
                </c:pt>
              </c:strCache>
            </c:strRef>
          </c:tx>
          <c:spPr>
            <a:solidFill>
              <a:srgbClr val="9BBB59">
                <a:lumMod val="60000"/>
                <a:lumOff val="40000"/>
              </a:srgbClr>
            </a:solidFill>
          </c:spPr>
          <c:invertIfNegative val="0"/>
          <c:dLbls>
            <c:dLbl>
              <c:idx val="3"/>
              <c:layout>
                <c:manualLayout>
                  <c:x val="-2.7319618454639894E-3"/>
                  <c:y val="1.40845695223223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090-4228-B503-7DA80BDB39CF}"/>
                </c:ext>
              </c:extLst>
            </c:dLbl>
            <c:dLbl>
              <c:idx val="6"/>
              <c:layout>
                <c:manualLayout>
                  <c:x val="-1.259929384430249E-2"/>
                  <c:y val="-1.241562628769352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090-4228-B503-7DA80BDB39CF}"/>
                </c:ext>
              </c:extLst>
            </c:dLbl>
            <c:dLbl>
              <c:idx val="7"/>
              <c:layout>
                <c:manualLayout>
                  <c:x val="-1.259929384430249E-2"/>
                  <c:y val="-1.551953285961690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090-4228-B503-7DA80BDB39CF}"/>
                </c:ext>
              </c:extLst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Hoja1!$B$2:$B$9</c:f>
              <c:strCache>
                <c:ptCount val="8"/>
                <c:pt idx="0">
                  <c:v>La estabilidad en el trabajo</c:v>
                </c:pt>
                <c:pt idx="1">
                  <c:v>Turnos</c:v>
                </c:pt>
                <c:pt idx="2">
                  <c:v>Días libres</c:v>
                </c:pt>
                <c:pt idx="3">
                  <c:v>El salario</c:v>
                </c:pt>
                <c:pt idx="4">
                  <c:v>Carga de trabajo</c:v>
                </c:pt>
                <c:pt idx="5">
                  <c:v>La conciliación de la vida familiar y laboral</c:v>
                </c:pt>
                <c:pt idx="6">
                  <c:v>El reconocimiento de la carrera profesional</c:v>
                </c:pt>
                <c:pt idx="7">
                  <c:v>El desarrollo de las especialidades</c:v>
                </c:pt>
              </c:strCache>
            </c:strRef>
          </c:cat>
          <c:val>
            <c:numRef>
              <c:f>Hoja1!$E$2:$E$9</c:f>
              <c:numCache>
                <c:formatCode>General</c:formatCode>
                <c:ptCount val="8"/>
                <c:pt idx="0">
                  <c:v>17.696170014012143</c:v>
                </c:pt>
                <c:pt idx="1">
                  <c:v>19.155768332554882</c:v>
                </c:pt>
                <c:pt idx="2">
                  <c:v>16.324147594581969</c:v>
                </c:pt>
                <c:pt idx="3">
                  <c:v>10.538299859878562</c:v>
                </c:pt>
                <c:pt idx="4">
                  <c:v>10.316440915460065</c:v>
                </c:pt>
                <c:pt idx="5">
                  <c:v>9.6216721158337215</c:v>
                </c:pt>
                <c:pt idx="6">
                  <c:v>10.246380196170014</c:v>
                </c:pt>
                <c:pt idx="7">
                  <c:v>4.921765530126109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EB5-481F-951B-724AB1FFF1F6}"/>
            </c:ext>
          </c:extLst>
        </c:ser>
        <c:ser>
          <c:idx val="3"/>
          <c:order val="3"/>
          <c:tx>
            <c:strRef>
              <c:f>Hoja1!$F$1</c:f>
              <c:strCache>
                <c:ptCount val="1"/>
                <c:pt idx="0">
                  <c:v>Valora de 9 a 10</c:v>
                </c:pt>
              </c:strCache>
            </c:strRef>
          </c:tx>
          <c:spPr>
            <a:solidFill>
              <a:srgbClr val="9BBB59">
                <a:lumMod val="75000"/>
              </a:srgbClr>
            </a:solidFill>
          </c:spPr>
          <c:invertIfNegative val="0"/>
          <c:dLbls>
            <c:dLbl>
              <c:idx val="2"/>
              <c:layout>
                <c:manualLayout>
                  <c:x val="0"/>
                  <c:y val="-2.79351591473104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8090-4228-B503-7DA80BDB39CF}"/>
                </c:ext>
              </c:extLst>
            </c:dLbl>
            <c:dLbl>
              <c:idx val="3"/>
              <c:layout>
                <c:manualLayout>
                  <c:x val="-1.3659809227319446E-2"/>
                  <c:y val="-1.1267433813613458E-2"/>
                </c:manualLayout>
              </c:layout>
              <c:numFmt formatCode="0.0\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b="1">
                      <a:solidFill>
                        <a:schemeClr val="accent3">
                          <a:lumMod val="50000"/>
                        </a:schemeClr>
                      </a:solidFill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090-4228-B503-7DA80BDB39CF}"/>
                </c:ext>
              </c:extLst>
            </c:dLbl>
            <c:dLbl>
              <c:idx val="5"/>
              <c:layout>
                <c:manualLayout>
                  <c:x val="-3.3598116918139971E-2"/>
                  <c:y val="-2.9603936633380731E-2"/>
                </c:manualLayout>
              </c:layout>
              <c:numFmt formatCode="0.0\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b="1">
                      <a:solidFill>
                        <a:schemeClr val="accent3">
                          <a:lumMod val="50000"/>
                        </a:schemeClr>
                      </a:solidFill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8090-4228-B503-7DA80BDB39CF}"/>
                </c:ext>
              </c:extLst>
            </c:dLbl>
            <c:dLbl>
              <c:idx val="6"/>
              <c:layout>
                <c:manualLayout>
                  <c:x val="-2.9398352303372476E-2"/>
                  <c:y val="1.86234394315402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090-4228-B503-7DA80BDB39CF}"/>
                </c:ext>
              </c:extLst>
            </c:dLbl>
            <c:dLbl>
              <c:idx val="7"/>
              <c:layout>
                <c:manualLayout>
                  <c:x val="-3.3598116918139971E-2"/>
                  <c:y val="3.4142972291157189E-2"/>
                </c:manualLayout>
              </c:layout>
              <c:numFmt formatCode="0.0\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b="1">
                      <a:solidFill>
                        <a:schemeClr val="accent3">
                          <a:lumMod val="50000"/>
                        </a:schemeClr>
                      </a:solidFill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8090-4228-B503-7DA80BDB39CF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8090-4228-B503-7DA80BDB39CF}"/>
                </c:ext>
              </c:extLst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Hoja1!$B$2:$B$9</c:f>
              <c:strCache>
                <c:ptCount val="8"/>
                <c:pt idx="0">
                  <c:v>La estabilidad en el trabajo</c:v>
                </c:pt>
                <c:pt idx="1">
                  <c:v>Turnos</c:v>
                </c:pt>
                <c:pt idx="2">
                  <c:v>Días libres</c:v>
                </c:pt>
                <c:pt idx="3">
                  <c:v>El salario</c:v>
                </c:pt>
                <c:pt idx="4">
                  <c:v>Carga de trabajo</c:v>
                </c:pt>
                <c:pt idx="5">
                  <c:v>La conciliación de la vida familiar y laboral</c:v>
                </c:pt>
                <c:pt idx="6">
                  <c:v>El reconocimiento de la carrera profesional</c:v>
                </c:pt>
                <c:pt idx="7">
                  <c:v>El desarrollo de las especialidades</c:v>
                </c:pt>
              </c:strCache>
            </c:strRef>
          </c:cat>
          <c:val>
            <c:numRef>
              <c:f>Hoja1!$F$2:$F$9</c:f>
              <c:numCache>
                <c:formatCode>General</c:formatCode>
                <c:ptCount val="8"/>
                <c:pt idx="0">
                  <c:v>23.51704810836058</c:v>
                </c:pt>
                <c:pt idx="1">
                  <c:v>9.5866417561886959</c:v>
                </c:pt>
                <c:pt idx="2">
                  <c:v>6.7141522652965895</c:v>
                </c:pt>
                <c:pt idx="3">
                  <c:v>1.226062587575899</c:v>
                </c:pt>
                <c:pt idx="4">
                  <c:v>9.1312470808033641</c:v>
                </c:pt>
                <c:pt idx="5">
                  <c:v>3.4096216721158341</c:v>
                </c:pt>
                <c:pt idx="6">
                  <c:v>5.6924334423166743</c:v>
                </c:pt>
                <c:pt idx="7">
                  <c:v>1.7456795889771135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4EB5-481F-951B-724AB1FFF1F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7"/>
        <c:overlap val="100"/>
        <c:axId val="273970688"/>
        <c:axId val="273972224"/>
      </c:barChart>
      <c:catAx>
        <c:axId val="27397068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273972224"/>
        <c:crosses val="autoZero"/>
        <c:auto val="1"/>
        <c:lblAlgn val="ctr"/>
        <c:lblOffset val="100"/>
        <c:noMultiLvlLbl val="0"/>
      </c:catAx>
      <c:valAx>
        <c:axId val="273972224"/>
        <c:scaling>
          <c:orientation val="minMax"/>
          <c:max val="10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27397068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4.3850433501664197E-2"/>
          <c:y val="0.84376685712257804"/>
          <c:w val="0.94038880764708388"/>
          <c:h val="8.0176467456881256E-2"/>
        </c:manualLayout>
      </c:layout>
      <c:overlay val="0"/>
      <c:txPr>
        <a:bodyPr/>
        <a:lstStyle/>
        <a:p>
          <a:pPr>
            <a:defRPr sz="1100"/>
          </a:pPr>
          <a:endParaRPr lang="es-E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3816243515537565"/>
          <c:y val="1.6208728274009997E-3"/>
          <c:w val="0.41105089361497921"/>
          <c:h val="0.9762813658043724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CCAA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CB10-40F7-9F88-EB48A6AD2C6F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CB10-40F7-9F88-EB48A6AD2C6F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CB10-40F7-9F88-EB48A6AD2C6F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Hoja1!$A$2:$A$9</c:f>
              <c:strCache>
                <c:ptCount val="8"/>
                <c:pt idx="0">
                  <c:v>La estabilidad en el trabajo</c:v>
                </c:pt>
                <c:pt idx="1">
                  <c:v>Turnos</c:v>
                </c:pt>
                <c:pt idx="2">
                  <c:v>Días libres</c:v>
                </c:pt>
                <c:pt idx="3">
                  <c:v>El salario</c:v>
                </c:pt>
                <c:pt idx="4">
                  <c:v>Carga de trabajo</c:v>
                </c:pt>
                <c:pt idx="5">
                  <c:v>La conciliación de la vida familiar y laboral</c:v>
                </c:pt>
                <c:pt idx="6">
                  <c:v>El reconocimiento de la carrera profesional</c:v>
                </c:pt>
                <c:pt idx="7">
                  <c:v>El desarrollo de las especialidades</c:v>
                </c:pt>
              </c:strCache>
            </c:strRef>
          </c:cat>
          <c:val>
            <c:numRef>
              <c:f>Hoja1!$B$2:$B$9</c:f>
              <c:numCache>
                <c:formatCode>General</c:formatCode>
                <c:ptCount val="8"/>
                <c:pt idx="0">
                  <c:v>4.5990000000000002</c:v>
                </c:pt>
                <c:pt idx="1">
                  <c:v>4.0309999999999997</c:v>
                </c:pt>
                <c:pt idx="2">
                  <c:v>3.6779999999999999</c:v>
                </c:pt>
                <c:pt idx="3">
                  <c:v>3.2709999999999999</c:v>
                </c:pt>
                <c:pt idx="4">
                  <c:v>3.4</c:v>
                </c:pt>
                <c:pt idx="5">
                  <c:v>2.59</c:v>
                </c:pt>
                <c:pt idx="6">
                  <c:v>2.9740000000000002</c:v>
                </c:pt>
                <c:pt idx="7">
                  <c:v>2.2480000000000002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B10-40F7-9F88-EB48A6AD2C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74181504"/>
        <c:axId val="274187392"/>
      </c:barChart>
      <c:catAx>
        <c:axId val="27418150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74187392"/>
        <c:crosses val="autoZero"/>
        <c:auto val="1"/>
        <c:lblAlgn val="ctr"/>
        <c:lblOffset val="100"/>
        <c:noMultiLvlLbl val="0"/>
      </c:catAx>
      <c:valAx>
        <c:axId val="274187392"/>
        <c:scaling>
          <c:orientation val="minMax"/>
          <c:max val="10"/>
          <c:min val="0"/>
        </c:scaling>
        <c:delete val="1"/>
        <c:axPos val="b"/>
        <c:numFmt formatCode="General" sourceLinked="1"/>
        <c:majorTickMark val="out"/>
        <c:minorTickMark val="none"/>
        <c:tickLblPos val="nextTo"/>
        <c:crossAx val="274181504"/>
        <c:crosses val="max"/>
        <c:crossBetween val="between"/>
        <c:minorUnit val="2"/>
      </c:valAx>
    </c:plotArea>
    <c:plotVisOnly val="1"/>
    <c:dispBlanksAs val="gap"/>
    <c:showDLblsOverMax val="0"/>
  </c:chart>
  <c:txPr>
    <a:bodyPr/>
    <a:lstStyle/>
    <a:p>
      <a:pPr>
        <a:defRPr sz="10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7857738029107877E-2"/>
          <c:y val="4.3041571467894099E-3"/>
          <c:w val="0.94970889167601824"/>
          <c:h val="0.8361953668865863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Hoja1!$C$1</c:f>
              <c:strCache>
                <c:ptCount val="1"/>
                <c:pt idx="0">
                  <c:v>Entre 0 y 4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4EB5-481F-951B-724AB1FFF1F6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4EB5-481F-951B-724AB1FFF1F6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4EB5-481F-951B-724AB1FFF1F6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4EB5-481F-951B-724AB1FFF1F6}"/>
              </c:ext>
            </c:extLst>
          </c:dPt>
          <c:dLbls>
            <c:dLbl>
              <c:idx val="3"/>
              <c:layout>
                <c:manualLayout>
                  <c:x val="1.3659809227319446E-2"/>
                  <c:y val="-2.816248491731137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EB5-481F-951B-724AB1FFF1F6}"/>
                </c:ext>
              </c:extLst>
            </c:dLbl>
            <c:dLbl>
              <c:idx val="5"/>
              <c:layout>
                <c:manualLayout>
                  <c:x val="2.1855694763711114E-2"/>
                  <c:y val="-1.408434771807793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42D-4A97-AD57-559C80C37D5F}"/>
                </c:ext>
              </c:extLst>
            </c:dLbl>
            <c:dLbl>
              <c:idx val="6"/>
              <c:layout>
                <c:manualLayout>
                  <c:x val="1.6391771072783334E-2"/>
                  <c:y val="2.817357512953368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42D-4A97-AD57-559C80C37D5F}"/>
                </c:ext>
              </c:extLst>
            </c:dLbl>
            <c:dLbl>
              <c:idx val="7"/>
              <c:layout>
                <c:manualLayout>
                  <c:x val="1.6391555957677394E-2"/>
                  <c:y val="5.634049613173397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42D-4A97-AD57-559C80C37D5F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42D-4A97-AD57-559C80C37D5F}"/>
                </c:ext>
              </c:extLst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Hoja1!$B$2:$B$9</c:f>
              <c:strCache>
                <c:ptCount val="8"/>
                <c:pt idx="0">
                  <c:v>La estabilidad en el trabajo</c:v>
                </c:pt>
                <c:pt idx="1">
                  <c:v>Turnos</c:v>
                </c:pt>
                <c:pt idx="2">
                  <c:v>Días libres</c:v>
                </c:pt>
                <c:pt idx="3">
                  <c:v>El salario</c:v>
                </c:pt>
                <c:pt idx="4">
                  <c:v>Carga de trabajo</c:v>
                </c:pt>
                <c:pt idx="5">
                  <c:v>La conciliación de la vida familiar y laboral</c:v>
                </c:pt>
                <c:pt idx="6">
                  <c:v>El reconocimiento de la carrera profesional</c:v>
                </c:pt>
                <c:pt idx="7">
                  <c:v>El desarrollo de las especialidades</c:v>
                </c:pt>
              </c:strCache>
            </c:strRef>
          </c:cat>
          <c:val>
            <c:numRef>
              <c:f>Hoja1!$C$2:$C$9</c:f>
              <c:numCache>
                <c:formatCode>General</c:formatCode>
                <c:ptCount val="8"/>
                <c:pt idx="0">
                  <c:v>48.5</c:v>
                </c:pt>
                <c:pt idx="1">
                  <c:v>54.9</c:v>
                </c:pt>
                <c:pt idx="2">
                  <c:v>59.8</c:v>
                </c:pt>
                <c:pt idx="3">
                  <c:v>68.400000000000006</c:v>
                </c:pt>
                <c:pt idx="4">
                  <c:v>70</c:v>
                </c:pt>
                <c:pt idx="5">
                  <c:v>75.099999999999994</c:v>
                </c:pt>
                <c:pt idx="6">
                  <c:v>69.2</c:v>
                </c:pt>
                <c:pt idx="7">
                  <c:v>78.400000000000006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EB5-481F-951B-724AB1FFF1F6}"/>
            </c:ext>
          </c:extLst>
        </c:ser>
        <c:ser>
          <c:idx val="1"/>
          <c:order val="1"/>
          <c:tx>
            <c:strRef>
              <c:f>Hoja1!$D$1</c:f>
              <c:strCache>
                <c:ptCount val="1"/>
                <c:pt idx="0">
                  <c:v>Entre 5 y 6</c:v>
                </c:pt>
              </c:strCache>
            </c:strRef>
          </c:tx>
          <c:spPr>
            <a:solidFill>
              <a:srgbClr val="F79646"/>
            </a:solidFill>
          </c:spPr>
          <c:invertIfNegative val="0"/>
          <c:dLbls>
            <c:dLbl>
              <c:idx val="5"/>
              <c:layout>
                <c:manualLayout>
                  <c:x val="-2.9398352303372476E-2"/>
                  <c:y val="6.207813143846762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42D-4A97-AD57-559C80C37D5F}"/>
                </c:ext>
              </c:extLst>
            </c:dLbl>
            <c:dLbl>
              <c:idx val="7"/>
              <c:layout>
                <c:manualLayout>
                  <c:x val="0"/>
                  <c:y val="-1.40845695223223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42D-4A97-AD57-559C80C37D5F}"/>
                </c:ext>
              </c:extLst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Hoja1!$B$2:$B$9</c:f>
              <c:strCache>
                <c:ptCount val="8"/>
                <c:pt idx="0">
                  <c:v>La estabilidad en el trabajo</c:v>
                </c:pt>
                <c:pt idx="1">
                  <c:v>Turnos</c:v>
                </c:pt>
                <c:pt idx="2">
                  <c:v>Días libres</c:v>
                </c:pt>
                <c:pt idx="3">
                  <c:v>El salario</c:v>
                </c:pt>
                <c:pt idx="4">
                  <c:v>Carga de trabajo</c:v>
                </c:pt>
                <c:pt idx="5">
                  <c:v>La conciliación de la vida familiar y laboral</c:v>
                </c:pt>
                <c:pt idx="6">
                  <c:v>El reconocimiento de la carrera profesional</c:v>
                </c:pt>
                <c:pt idx="7">
                  <c:v>El desarrollo de las especialidades</c:v>
                </c:pt>
              </c:strCache>
            </c:strRef>
          </c:cat>
          <c:val>
            <c:numRef>
              <c:f>Hoja1!$D$2:$D$9</c:f>
              <c:numCache>
                <c:formatCode>General</c:formatCode>
                <c:ptCount val="8"/>
                <c:pt idx="0">
                  <c:v>13.7</c:v>
                </c:pt>
                <c:pt idx="1">
                  <c:v>22.4</c:v>
                </c:pt>
                <c:pt idx="2">
                  <c:v>20.7</c:v>
                </c:pt>
                <c:pt idx="3">
                  <c:v>21.7</c:v>
                </c:pt>
                <c:pt idx="4">
                  <c:v>9.6</c:v>
                </c:pt>
                <c:pt idx="5">
                  <c:v>14.3</c:v>
                </c:pt>
                <c:pt idx="6">
                  <c:v>17.3</c:v>
                </c:pt>
                <c:pt idx="7">
                  <c:v>16.5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4EB5-481F-951B-724AB1FFF1F6}"/>
            </c:ext>
          </c:extLst>
        </c:ser>
        <c:ser>
          <c:idx val="2"/>
          <c:order val="2"/>
          <c:tx>
            <c:strRef>
              <c:f>Hoja1!$E$1</c:f>
              <c:strCache>
                <c:ptCount val="1"/>
                <c:pt idx="0">
                  <c:v>Entre 7 y 8</c:v>
                </c:pt>
              </c:strCache>
            </c:strRef>
          </c:tx>
          <c:spPr>
            <a:solidFill>
              <a:srgbClr val="9BBB59">
                <a:lumMod val="60000"/>
                <a:lumOff val="40000"/>
              </a:srgbClr>
            </a:solidFill>
          </c:spPr>
          <c:invertIfNegative val="0"/>
          <c:dLbls>
            <c:dLbl>
              <c:idx val="2"/>
              <c:layout>
                <c:manualLayout>
                  <c:x val="-1.259929384430249E-2"/>
                  <c:y val="-9.311475313677864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42D-4A97-AD57-559C80C37D5F}"/>
                </c:ext>
              </c:extLst>
            </c:dLbl>
            <c:dLbl>
              <c:idx val="3"/>
              <c:layout>
                <c:manualLayout>
                  <c:x val="-2.7319618454639894E-3"/>
                  <c:y val="1.40845695223223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42D-4A97-AD57-559C80C37D5F}"/>
                </c:ext>
              </c:extLst>
            </c:dLbl>
            <c:dLbl>
              <c:idx val="4"/>
              <c:layout>
                <c:manualLayout>
                  <c:x val="1.259929384430249E-2"/>
                  <c:y val="-2.483125257538710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842D-4A97-AD57-559C80C37D5F}"/>
                </c:ext>
              </c:extLst>
            </c:dLbl>
            <c:dLbl>
              <c:idx val="5"/>
              <c:layout>
                <c:manualLayout>
                  <c:x val="1.6799058459069986E-2"/>
                  <c:y val="2.172734600346366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42D-4A97-AD57-559C80C37D5F}"/>
                </c:ext>
              </c:extLst>
            </c:dLbl>
            <c:dLbl>
              <c:idx val="6"/>
              <c:layout>
                <c:manualLayout>
                  <c:x val="0"/>
                  <c:y val="-2.793491474521814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842D-4A97-AD57-559C80C37D5F}"/>
                </c:ext>
              </c:extLst>
            </c:dLbl>
            <c:dLbl>
              <c:idx val="7"/>
              <c:layout>
                <c:manualLayout>
                  <c:x val="-8.3995292295349928E-3"/>
                  <c:y val="2.172734600346366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42D-4A97-AD57-559C80C37D5F}"/>
                </c:ext>
              </c:extLst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Hoja1!$B$2:$B$9</c:f>
              <c:strCache>
                <c:ptCount val="8"/>
                <c:pt idx="0">
                  <c:v>La estabilidad en el trabajo</c:v>
                </c:pt>
                <c:pt idx="1">
                  <c:v>Turnos</c:v>
                </c:pt>
                <c:pt idx="2">
                  <c:v>Días libres</c:v>
                </c:pt>
                <c:pt idx="3">
                  <c:v>El salario</c:v>
                </c:pt>
                <c:pt idx="4">
                  <c:v>Carga de trabajo</c:v>
                </c:pt>
                <c:pt idx="5">
                  <c:v>La conciliación de la vida familiar y laboral</c:v>
                </c:pt>
                <c:pt idx="6">
                  <c:v>El reconocimiento de la carrera profesional</c:v>
                </c:pt>
                <c:pt idx="7">
                  <c:v>El desarrollo de las especialidades</c:v>
                </c:pt>
              </c:strCache>
            </c:strRef>
          </c:cat>
          <c:val>
            <c:numRef>
              <c:f>Hoja1!$E$2:$E$9</c:f>
              <c:numCache>
                <c:formatCode>General</c:formatCode>
                <c:ptCount val="8"/>
                <c:pt idx="0">
                  <c:v>16.2</c:v>
                </c:pt>
                <c:pt idx="1">
                  <c:v>13.9</c:v>
                </c:pt>
                <c:pt idx="2">
                  <c:v>13.9</c:v>
                </c:pt>
                <c:pt idx="3">
                  <c:v>9.1</c:v>
                </c:pt>
                <c:pt idx="4">
                  <c:v>9.8000000000000007</c:v>
                </c:pt>
                <c:pt idx="5">
                  <c:v>7.5</c:v>
                </c:pt>
                <c:pt idx="6">
                  <c:v>9</c:v>
                </c:pt>
                <c:pt idx="7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EB5-481F-951B-724AB1FFF1F6}"/>
            </c:ext>
          </c:extLst>
        </c:ser>
        <c:ser>
          <c:idx val="3"/>
          <c:order val="3"/>
          <c:tx>
            <c:strRef>
              <c:f>Hoja1!$F$1</c:f>
              <c:strCache>
                <c:ptCount val="1"/>
                <c:pt idx="0">
                  <c:v>Valora de 9 a 10</c:v>
                </c:pt>
              </c:strCache>
            </c:strRef>
          </c:tx>
          <c:spPr>
            <a:solidFill>
              <a:srgbClr val="9BBB59">
                <a:lumMod val="75000"/>
              </a:srgbClr>
            </a:solidFill>
          </c:spPr>
          <c:invertIfNegative val="0"/>
          <c:dLbls>
            <c:dLbl>
              <c:idx val="3"/>
              <c:layout>
                <c:manualLayout>
                  <c:x val="-1.3659809227319446E-2"/>
                  <c:y val="-1.1267433813613458E-2"/>
                </c:manualLayout>
              </c:layout>
              <c:numFmt formatCode="0.0\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b="1">
                      <a:solidFill>
                        <a:schemeClr val="accent3">
                          <a:lumMod val="50000"/>
                        </a:schemeClr>
                      </a:solidFill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842D-4A97-AD57-559C80C37D5F}"/>
                </c:ext>
              </c:extLst>
            </c:dLbl>
            <c:dLbl>
              <c:idx val="5"/>
              <c:layout>
                <c:manualLayout>
                  <c:x val="-5.039717537720996E-2"/>
                  <c:y val="-2.6499541257272795E-2"/>
                </c:manualLayout>
              </c:layout>
              <c:numFmt formatCode="0.0\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b="1">
                      <a:solidFill>
                        <a:schemeClr val="accent3">
                          <a:lumMod val="50000"/>
                        </a:schemeClr>
                      </a:solidFill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842D-4A97-AD57-559C80C37D5F}"/>
                </c:ext>
              </c:extLst>
            </c:dLbl>
            <c:dLbl>
              <c:idx val="7"/>
              <c:layout>
                <c:manualLayout>
                  <c:x val="-1.6799058459069986E-2"/>
                  <c:y val="-1.2415626287693524E-2"/>
                </c:manualLayout>
              </c:layout>
              <c:numFmt formatCode="0.0\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b="1">
                      <a:solidFill>
                        <a:schemeClr val="accent3">
                          <a:lumMod val="50000"/>
                        </a:schemeClr>
                      </a:solidFill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842D-4A97-AD57-559C80C37D5F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842D-4A97-AD57-559C80C37D5F}"/>
                </c:ext>
              </c:extLst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Hoja1!$B$2:$B$9</c:f>
              <c:strCache>
                <c:ptCount val="8"/>
                <c:pt idx="0">
                  <c:v>La estabilidad en el trabajo</c:v>
                </c:pt>
                <c:pt idx="1">
                  <c:v>Turnos</c:v>
                </c:pt>
                <c:pt idx="2">
                  <c:v>Días libres</c:v>
                </c:pt>
                <c:pt idx="3">
                  <c:v>El salario</c:v>
                </c:pt>
                <c:pt idx="4">
                  <c:v>Carga de trabajo</c:v>
                </c:pt>
                <c:pt idx="5">
                  <c:v>La conciliación de la vida familiar y laboral</c:v>
                </c:pt>
                <c:pt idx="6">
                  <c:v>El reconocimiento de la carrera profesional</c:v>
                </c:pt>
                <c:pt idx="7">
                  <c:v>El desarrollo de las especialidades</c:v>
                </c:pt>
              </c:strCache>
            </c:strRef>
          </c:cat>
          <c:val>
            <c:numRef>
              <c:f>Hoja1!$F$2:$F$9</c:f>
              <c:numCache>
                <c:formatCode>General</c:formatCode>
                <c:ptCount val="8"/>
                <c:pt idx="0">
                  <c:v>21.7</c:v>
                </c:pt>
                <c:pt idx="1">
                  <c:v>8.9</c:v>
                </c:pt>
                <c:pt idx="2">
                  <c:v>5.6</c:v>
                </c:pt>
                <c:pt idx="3">
                  <c:v>0.8</c:v>
                </c:pt>
                <c:pt idx="4">
                  <c:v>10.7</c:v>
                </c:pt>
                <c:pt idx="5">
                  <c:v>3.1</c:v>
                </c:pt>
                <c:pt idx="6">
                  <c:v>4.5</c:v>
                </c:pt>
                <c:pt idx="7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4EB5-481F-951B-724AB1FFF1F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7"/>
        <c:overlap val="100"/>
        <c:axId val="274518784"/>
        <c:axId val="274520320"/>
      </c:barChart>
      <c:catAx>
        <c:axId val="274518784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274520320"/>
        <c:crosses val="autoZero"/>
        <c:auto val="1"/>
        <c:lblAlgn val="ctr"/>
        <c:lblOffset val="100"/>
        <c:noMultiLvlLbl val="0"/>
      </c:catAx>
      <c:valAx>
        <c:axId val="274520320"/>
        <c:scaling>
          <c:orientation val="minMax"/>
          <c:max val="10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27451878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4.3850433501664197E-2"/>
          <c:y val="0.84376685712257804"/>
          <c:w val="0.94038880764708388"/>
          <c:h val="8.0176467456881256E-2"/>
        </c:manualLayout>
      </c:layout>
      <c:overlay val="0"/>
      <c:txPr>
        <a:bodyPr/>
        <a:lstStyle/>
        <a:p>
          <a:pPr>
            <a:defRPr sz="1100"/>
          </a:pPr>
          <a:endParaRPr lang="es-E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534621153205198E-2"/>
          <c:y val="1.6208471014825738E-3"/>
          <c:w val="0.43681604821686482"/>
          <c:h val="0.9764458178356353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9B57-4BD0-9FAA-F846683579DA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9B57-4BD0-9FAA-F846683579DA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9B57-4BD0-9FAA-F846683579DA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Hoja1!$A$2:$A$9</c:f>
              <c:numCache>
                <c:formatCode>General</c:formatCode>
                <c:ptCount val="8"/>
              </c:numCache>
            </c:numRef>
          </c:cat>
          <c:val>
            <c:numRef>
              <c:f>Hoja1!$B$2:$B$9</c:f>
              <c:numCache>
                <c:formatCode>General</c:formatCode>
                <c:ptCount val="8"/>
                <c:pt idx="0">
                  <c:v>4.8917498689999999</c:v>
                </c:pt>
                <c:pt idx="1">
                  <c:v>4.5129327960000003</c:v>
                </c:pt>
                <c:pt idx="2">
                  <c:v>4.086938752</c:v>
                </c:pt>
                <c:pt idx="3">
                  <c:v>3.367781865</c:v>
                </c:pt>
                <c:pt idx="4">
                  <c:v>3.3532434169999998</c:v>
                </c:pt>
                <c:pt idx="5">
                  <c:v>2.9722076249999998</c:v>
                </c:pt>
                <c:pt idx="6">
                  <c:v>2.9174402989999999</c:v>
                </c:pt>
                <c:pt idx="7">
                  <c:v>2.2760553510000001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B57-4BD0-9FAA-F846683579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74595840"/>
        <c:axId val="274597376"/>
      </c:barChart>
      <c:catAx>
        <c:axId val="274595840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74597376"/>
        <c:crosses val="autoZero"/>
        <c:auto val="1"/>
        <c:lblAlgn val="ctr"/>
        <c:lblOffset val="100"/>
        <c:noMultiLvlLbl val="0"/>
      </c:catAx>
      <c:valAx>
        <c:axId val="274597376"/>
        <c:scaling>
          <c:orientation val="minMax"/>
          <c:max val="10"/>
          <c:min val="0"/>
        </c:scaling>
        <c:delete val="1"/>
        <c:axPos val="b"/>
        <c:numFmt formatCode="General" sourceLinked="1"/>
        <c:majorTickMark val="out"/>
        <c:minorTickMark val="none"/>
        <c:tickLblPos val="nextTo"/>
        <c:crossAx val="274595840"/>
        <c:crosses val="max"/>
        <c:crossBetween val="between"/>
        <c:minorUnit val="2"/>
      </c:valAx>
    </c:plotArea>
    <c:plotVisOnly val="1"/>
    <c:dispBlanksAs val="gap"/>
    <c:showDLblsOverMax val="0"/>
  </c:chart>
  <c:txPr>
    <a:bodyPr/>
    <a:lstStyle/>
    <a:p>
      <a:pPr>
        <a:defRPr sz="10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488277396092E-3"/>
          <c:y val="8.7553875089387057E-2"/>
          <c:w val="0.85821065336315894"/>
          <c:h val="0.8597688578943277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215968"/>
            </a:solidFill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C7F5-4434-875D-A59ED5B1B102}"/>
              </c:ext>
            </c:extLst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Hoja1!$A$2:$A$5</c:f>
              <c:strCache>
                <c:ptCount val="4"/>
                <c:pt idx="0">
                  <c:v>Mucho</c:v>
                </c:pt>
                <c:pt idx="1">
                  <c:v>Bastante</c:v>
                </c:pt>
                <c:pt idx="2">
                  <c:v>Poco</c:v>
                </c:pt>
                <c:pt idx="3">
                  <c:v>Nada</c:v>
                </c:pt>
              </c:strCache>
            </c:strRef>
          </c:cat>
          <c:val>
            <c:numRef>
              <c:f>Hoja1!$B$2:$B$5</c:f>
              <c:numCache>
                <c:formatCode>0.0</c:formatCode>
                <c:ptCount val="4"/>
                <c:pt idx="0">
                  <c:v>82.233769266697806</c:v>
                </c:pt>
                <c:pt idx="1">
                  <c:v>14.701074264362449</c:v>
                </c:pt>
                <c:pt idx="2">
                  <c:v>2.4404483886034565</c:v>
                </c:pt>
                <c:pt idx="3">
                  <c:v>0.62470808033629144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CCAA</c:v>
                </c:pt>
              </c:strCache>
            </c:strRef>
          </c:tx>
          <c:spPr>
            <a:solidFill>
              <a:srgbClr val="49AADD"/>
            </a:solidFill>
          </c:spPr>
          <c:invertIfNegative val="0"/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Hoja1!$A$2:$A$5</c:f>
              <c:strCache>
                <c:ptCount val="4"/>
                <c:pt idx="0">
                  <c:v>Mucho</c:v>
                </c:pt>
                <c:pt idx="1">
                  <c:v>Bastante</c:v>
                </c:pt>
                <c:pt idx="2">
                  <c:v>Poco</c:v>
                </c:pt>
                <c:pt idx="3">
                  <c:v>Nada</c:v>
                </c:pt>
              </c:strCache>
            </c:strRef>
          </c:cat>
          <c:val>
            <c:numRef>
              <c:f>Hoja1!$C$2:$C$5</c:f>
              <c:numCache>
                <c:formatCode>General</c:formatCode>
                <c:ptCount val="4"/>
                <c:pt idx="0">
                  <c:v>80.8</c:v>
                </c:pt>
                <c:pt idx="1">
                  <c:v>15.3</c:v>
                </c:pt>
                <c:pt idx="2">
                  <c:v>3.1</c:v>
                </c:pt>
                <c:pt idx="3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7F5-4434-875D-A59ED5B1B1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418839552"/>
        <c:axId val="422183680"/>
      </c:barChart>
      <c:catAx>
        <c:axId val="418839552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422183680"/>
        <c:crosses val="autoZero"/>
        <c:auto val="1"/>
        <c:lblAlgn val="ctr"/>
        <c:lblOffset val="100"/>
        <c:noMultiLvlLbl val="0"/>
      </c:catAx>
      <c:valAx>
        <c:axId val="422183680"/>
        <c:scaling>
          <c:orientation val="minMax"/>
          <c:max val="100"/>
        </c:scaling>
        <c:delete val="1"/>
        <c:axPos val="t"/>
        <c:numFmt formatCode="0.0" sourceLinked="1"/>
        <c:majorTickMark val="out"/>
        <c:minorTickMark val="none"/>
        <c:tickLblPos val="nextTo"/>
        <c:crossAx val="418839552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488277396092E-3"/>
          <c:y val="9.8926032565464141E-3"/>
          <c:w val="0.70979138820947862"/>
          <c:h val="0.973232104936763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006EB3"/>
            </a:solidFill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7D06-4281-BB7A-0680592EED55}"/>
              </c:ext>
            </c:extLst>
          </c:dPt>
          <c:dLbls>
            <c:dLbl>
              <c:idx val="10"/>
              <c:numFmt formatCode="0.0\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 b="1"/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7D06-4281-BB7A-0680592EED55}"/>
                </c:ext>
              </c:extLst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Hoja1!$A$2:$A$21</c:f>
              <c:strCache>
                <c:ptCount val="20"/>
                <c:pt idx="0">
                  <c:v>Asturias </c:v>
                </c:pt>
                <c:pt idx="1">
                  <c:v>Melilla</c:v>
                </c:pt>
                <c:pt idx="2">
                  <c:v>Andalucía</c:v>
                </c:pt>
                <c:pt idx="3">
                  <c:v>C. Valenciana</c:v>
                </c:pt>
                <c:pt idx="4">
                  <c:v>Murcia</c:v>
                </c:pt>
                <c:pt idx="5">
                  <c:v>Madrid </c:v>
                </c:pt>
                <c:pt idx="6">
                  <c:v>Canarias</c:v>
                </c:pt>
                <c:pt idx="7">
                  <c:v>Cataluña</c:v>
                </c:pt>
                <c:pt idx="8">
                  <c:v>País Vasco</c:v>
                </c:pt>
                <c:pt idx="9">
                  <c:v>Balears, Illes</c:v>
                </c:pt>
                <c:pt idx="10">
                  <c:v>Total muestra</c:v>
                </c:pt>
                <c:pt idx="11">
                  <c:v>Rioja, La</c:v>
                </c:pt>
                <c:pt idx="12">
                  <c:v>Extremadura</c:v>
                </c:pt>
                <c:pt idx="13">
                  <c:v>Galicia</c:v>
                </c:pt>
                <c:pt idx="14">
                  <c:v>C. La Mancha</c:v>
                </c:pt>
                <c:pt idx="15">
                  <c:v>Castilla y León</c:v>
                </c:pt>
                <c:pt idx="16">
                  <c:v>Cantabria</c:v>
                </c:pt>
                <c:pt idx="17">
                  <c:v>Aragón</c:v>
                </c:pt>
                <c:pt idx="18">
                  <c:v>Navarra</c:v>
                </c:pt>
                <c:pt idx="19">
                  <c:v>Ceuta</c:v>
                </c:pt>
              </c:strCache>
            </c:strRef>
          </c:cat>
          <c:val>
            <c:numRef>
              <c:f>Hoja1!$B$2:$B$21</c:f>
              <c:numCache>
                <c:formatCode>General</c:formatCode>
                <c:ptCount val="20"/>
                <c:pt idx="0">
                  <c:v>98.4</c:v>
                </c:pt>
                <c:pt idx="1">
                  <c:v>98.3</c:v>
                </c:pt>
                <c:pt idx="2">
                  <c:v>98</c:v>
                </c:pt>
                <c:pt idx="3">
                  <c:v>97.9</c:v>
                </c:pt>
                <c:pt idx="4">
                  <c:v>97.899999999999991</c:v>
                </c:pt>
                <c:pt idx="5">
                  <c:v>97.5</c:v>
                </c:pt>
                <c:pt idx="6">
                  <c:v>97.3</c:v>
                </c:pt>
                <c:pt idx="7">
                  <c:v>97.3</c:v>
                </c:pt>
                <c:pt idx="8">
                  <c:v>97.2</c:v>
                </c:pt>
                <c:pt idx="9">
                  <c:v>97.1</c:v>
                </c:pt>
                <c:pt idx="10">
                  <c:v>96.9</c:v>
                </c:pt>
                <c:pt idx="11">
                  <c:v>96.6</c:v>
                </c:pt>
                <c:pt idx="12">
                  <c:v>96.5</c:v>
                </c:pt>
                <c:pt idx="13">
                  <c:v>96.4</c:v>
                </c:pt>
                <c:pt idx="14">
                  <c:v>96.100000000000009</c:v>
                </c:pt>
                <c:pt idx="15">
                  <c:v>96.1</c:v>
                </c:pt>
                <c:pt idx="16">
                  <c:v>95.100000000000009</c:v>
                </c:pt>
                <c:pt idx="17">
                  <c:v>94.699999999999989</c:v>
                </c:pt>
                <c:pt idx="18">
                  <c:v>93.4</c:v>
                </c:pt>
                <c:pt idx="19">
                  <c:v>92.8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424490496"/>
        <c:axId val="424492032"/>
      </c:barChart>
      <c:catAx>
        <c:axId val="424490496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424492032"/>
        <c:crosses val="autoZero"/>
        <c:auto val="1"/>
        <c:lblAlgn val="ctr"/>
        <c:lblOffset val="100"/>
        <c:noMultiLvlLbl val="0"/>
      </c:catAx>
      <c:valAx>
        <c:axId val="424492032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424490496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4841915085817526E-2"/>
          <c:y val="4.3107039376444486E-2"/>
          <c:w val="0.97515816560922663"/>
          <c:h val="0.649878886807764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4BACC6">
                <a:lumMod val="50000"/>
              </a:srgbClr>
            </a:solidFill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2206-4D03-81FC-94C66D00CD83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206-4D03-81FC-94C66D00CD83}"/>
              </c:ext>
            </c:extLst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Hoja1!$A$2:$A$5</c:f>
              <c:strCache>
                <c:ptCount val="4"/>
                <c:pt idx="0">
                  <c:v>Trabajando</c:v>
                </c:pt>
                <c:pt idx="1">
                  <c:v>En paro</c:v>
                </c:pt>
                <c:pt idx="2">
                  <c:v>Jubilada/o</c:v>
                </c:pt>
                <c:pt idx="3">
                  <c:v>Otros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95.4</c:v>
                </c:pt>
                <c:pt idx="1">
                  <c:v>0.7</c:v>
                </c:pt>
                <c:pt idx="2">
                  <c:v>1.5</c:v>
                </c:pt>
                <c:pt idx="3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CCAA</c:v>
                </c:pt>
              </c:strCache>
            </c:strRef>
          </c:tx>
          <c:spPr>
            <a:solidFill>
              <a:srgbClr val="49AADD"/>
            </a:solidFill>
          </c:spPr>
          <c:invertIfNegative val="0"/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Hoja1!$A$2:$A$5</c:f>
              <c:strCache>
                <c:ptCount val="4"/>
                <c:pt idx="0">
                  <c:v>Trabajando</c:v>
                </c:pt>
                <c:pt idx="1">
                  <c:v>En paro</c:v>
                </c:pt>
                <c:pt idx="2">
                  <c:v>Jubilada/o</c:v>
                </c:pt>
                <c:pt idx="3">
                  <c:v>Otros</c:v>
                </c:pt>
              </c:strCache>
            </c:strRef>
          </c:cat>
          <c:val>
            <c:numRef>
              <c:f>Hoja1!$C$2:$C$5</c:f>
              <c:numCache>
                <c:formatCode>General</c:formatCode>
                <c:ptCount val="4"/>
                <c:pt idx="0">
                  <c:v>95.8</c:v>
                </c:pt>
                <c:pt idx="1">
                  <c:v>0.5</c:v>
                </c:pt>
                <c:pt idx="2">
                  <c:v>1.2</c:v>
                </c:pt>
                <c:pt idx="3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206-4D03-81FC-94C66D00CD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425099648"/>
        <c:axId val="460276096"/>
      </c:barChart>
      <c:catAx>
        <c:axId val="4250996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100"/>
            </a:pPr>
            <a:endParaRPr lang="es-ES"/>
          </a:p>
        </c:txPr>
        <c:crossAx val="460276096"/>
        <c:crosses val="autoZero"/>
        <c:auto val="1"/>
        <c:lblAlgn val="ctr"/>
        <c:lblOffset val="100"/>
        <c:noMultiLvlLbl val="0"/>
      </c:catAx>
      <c:valAx>
        <c:axId val="460276096"/>
        <c:scaling>
          <c:orientation val="minMax"/>
          <c:max val="100"/>
          <c:min val="0"/>
        </c:scaling>
        <c:delete val="1"/>
        <c:axPos val="l"/>
        <c:numFmt formatCode="0.0\%" sourceLinked="0"/>
        <c:majorTickMark val="out"/>
        <c:minorTickMark val="none"/>
        <c:tickLblPos val="nextTo"/>
        <c:crossAx val="425099648"/>
        <c:crosses val="autoZero"/>
        <c:crossBetween val="between"/>
        <c:majorUnit val="50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2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488277396092E-3"/>
          <c:y val="8.7553875089387057E-2"/>
          <c:w val="0.96383528265370155"/>
          <c:h val="0.8597688578943277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ECA9-4FB0-9AFC-4AA9CABAFC0C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ECA9-4FB0-9AFC-4AA9CABAFC0C}"/>
              </c:ext>
            </c:extLst>
          </c:dPt>
          <c:dPt>
            <c:idx val="2"/>
            <c:invertIfNegative val="0"/>
            <c:bubble3D val="0"/>
            <c:spPr>
              <a:solidFill>
                <a:srgbClr val="99CC00"/>
              </a:solidFill>
            </c:spPr>
            <c:extLst>
              <c:ext xmlns:c16="http://schemas.microsoft.com/office/drawing/2014/chart" uri="{C3380CC4-5D6E-409C-BE32-E72D297353CC}">
                <c16:uniqueId val="{00000005-ECA9-4FB0-9AFC-4AA9CABAFC0C}"/>
              </c:ext>
            </c:extLst>
          </c:dPt>
          <c:dPt>
            <c:idx val="3"/>
            <c:invertIfNegative val="0"/>
            <c:bubble3D val="0"/>
            <c:spPr>
              <a:solidFill>
                <a:srgbClr val="008000"/>
              </a:solidFill>
            </c:spPr>
            <c:extLst>
              <c:ext xmlns:c16="http://schemas.microsoft.com/office/drawing/2014/chart" uri="{C3380CC4-5D6E-409C-BE32-E72D297353CC}">
                <c16:uniqueId val="{00000007-ECA9-4FB0-9AFC-4AA9CABAFC0C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ECA9-4FB0-9AFC-4AA9CABAFC0C}"/>
              </c:ext>
            </c:extLst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Hoja1!$A$2:$A$5</c:f>
              <c:strCache>
                <c:ptCount val="4"/>
                <c:pt idx="0">
                  <c:v>Mucho</c:v>
                </c:pt>
                <c:pt idx="1">
                  <c:v>Bastante</c:v>
                </c:pt>
                <c:pt idx="2">
                  <c:v>Poco</c:v>
                </c:pt>
                <c:pt idx="3">
                  <c:v>Nada</c:v>
                </c:pt>
              </c:strCache>
            </c:strRef>
          </c:cat>
          <c:val>
            <c:numRef>
              <c:f>Hoja1!$B$2:$B$5</c:f>
              <c:numCache>
                <c:formatCode>0.0</c:formatCode>
                <c:ptCount val="4"/>
                <c:pt idx="0">
                  <c:v>34.633348902382068</c:v>
                </c:pt>
                <c:pt idx="1">
                  <c:v>50.087575899112565</c:v>
                </c:pt>
                <c:pt idx="2">
                  <c:v>14.064689397477814</c:v>
                </c:pt>
                <c:pt idx="3">
                  <c:v>1.2143858010275572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426145664"/>
        <c:axId val="426147200"/>
      </c:barChart>
      <c:catAx>
        <c:axId val="426145664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426147200"/>
        <c:crosses val="autoZero"/>
        <c:auto val="1"/>
        <c:lblAlgn val="ctr"/>
        <c:lblOffset val="100"/>
        <c:noMultiLvlLbl val="0"/>
      </c:catAx>
      <c:valAx>
        <c:axId val="426147200"/>
        <c:scaling>
          <c:orientation val="minMax"/>
          <c:max val="100"/>
        </c:scaling>
        <c:delete val="1"/>
        <c:axPos val="t"/>
        <c:numFmt formatCode="0.0" sourceLinked="1"/>
        <c:majorTickMark val="out"/>
        <c:minorTickMark val="none"/>
        <c:tickLblPos val="nextTo"/>
        <c:crossAx val="426145664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488277396092E-3"/>
          <c:y val="8.7553875089387057E-2"/>
          <c:w val="0.96383528265370155"/>
          <c:h val="0.8597688578943277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CCAA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DE67-4394-A69C-B32C619058E8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DE67-4394-A69C-B32C619058E8}"/>
              </c:ext>
            </c:extLst>
          </c:dPt>
          <c:dPt>
            <c:idx val="2"/>
            <c:invertIfNegative val="0"/>
            <c:bubble3D val="0"/>
            <c:spPr>
              <a:solidFill>
                <a:srgbClr val="99CC00"/>
              </a:solidFill>
            </c:spPr>
            <c:extLst>
              <c:ext xmlns:c16="http://schemas.microsoft.com/office/drawing/2014/chart" uri="{C3380CC4-5D6E-409C-BE32-E72D297353CC}">
                <c16:uniqueId val="{00000005-DE67-4394-A69C-B32C619058E8}"/>
              </c:ext>
            </c:extLst>
          </c:dPt>
          <c:dPt>
            <c:idx val="3"/>
            <c:invertIfNegative val="0"/>
            <c:bubble3D val="0"/>
            <c:spPr>
              <a:solidFill>
                <a:srgbClr val="008000"/>
              </a:solidFill>
            </c:spPr>
            <c:extLst>
              <c:ext xmlns:c16="http://schemas.microsoft.com/office/drawing/2014/chart" uri="{C3380CC4-5D6E-409C-BE32-E72D297353CC}">
                <c16:uniqueId val="{00000007-DE67-4394-A69C-B32C619058E8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DE67-4394-A69C-B32C619058E8}"/>
              </c:ext>
            </c:extLst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Hoja1!$A$2:$A$5</c:f>
              <c:strCache>
                <c:ptCount val="4"/>
                <c:pt idx="0">
                  <c:v>Mucho</c:v>
                </c:pt>
                <c:pt idx="1">
                  <c:v>Bastante</c:v>
                </c:pt>
                <c:pt idx="2">
                  <c:v>Poco</c:v>
                </c:pt>
                <c:pt idx="3">
                  <c:v>Nada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36</c:v>
                </c:pt>
                <c:pt idx="1">
                  <c:v>50.5</c:v>
                </c:pt>
                <c:pt idx="2">
                  <c:v>12.7</c:v>
                </c:pt>
                <c:pt idx="3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426718720"/>
        <c:axId val="426720256"/>
      </c:barChart>
      <c:catAx>
        <c:axId val="426718720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426720256"/>
        <c:crosses val="autoZero"/>
        <c:auto val="1"/>
        <c:lblAlgn val="ctr"/>
        <c:lblOffset val="100"/>
        <c:noMultiLvlLbl val="0"/>
      </c:catAx>
      <c:valAx>
        <c:axId val="426720256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426718720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488277396092E-3"/>
          <c:y val="9.8926032565464141E-3"/>
          <c:w val="0.95613696911284674"/>
          <c:h val="0.973400850543968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Me ha afectado mucho</c:v>
                </c:pt>
              </c:strCache>
            </c:strRef>
          </c:tx>
          <c:spPr>
            <a:solidFill>
              <a:srgbClr val="984807"/>
            </a:solidFill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48D8-40BA-83FA-4EA9687E5074}"/>
              </c:ext>
            </c:extLst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0"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Hoja1!$A$2:$A$21</c:f>
              <c:strCache>
                <c:ptCount val="20"/>
                <c:pt idx="0">
                  <c:v>Madrid </c:v>
                </c:pt>
                <c:pt idx="1">
                  <c:v>Balears, Illes</c:v>
                </c:pt>
                <c:pt idx="2">
                  <c:v>Murcia</c:v>
                </c:pt>
                <c:pt idx="3">
                  <c:v>Melilla</c:v>
                </c:pt>
                <c:pt idx="4">
                  <c:v>Castilla y León</c:v>
                </c:pt>
                <c:pt idx="5">
                  <c:v>C. La Mancha</c:v>
                </c:pt>
                <c:pt idx="6">
                  <c:v>Canarias</c:v>
                </c:pt>
                <c:pt idx="7">
                  <c:v>C. Valenciana</c:v>
                </c:pt>
                <c:pt idx="8">
                  <c:v>Galicia</c:v>
                </c:pt>
                <c:pt idx="9">
                  <c:v>Total muestra</c:v>
                </c:pt>
                <c:pt idx="10">
                  <c:v>Extremadura</c:v>
                </c:pt>
                <c:pt idx="11">
                  <c:v>Andalucía</c:v>
                </c:pt>
                <c:pt idx="12">
                  <c:v>Navarra</c:v>
                </c:pt>
                <c:pt idx="13">
                  <c:v>País Vasco</c:v>
                </c:pt>
                <c:pt idx="14">
                  <c:v>Cataluña</c:v>
                </c:pt>
                <c:pt idx="15">
                  <c:v>Cantabria</c:v>
                </c:pt>
                <c:pt idx="16">
                  <c:v>Rioja, La</c:v>
                </c:pt>
                <c:pt idx="17">
                  <c:v>Aragón</c:v>
                </c:pt>
                <c:pt idx="18">
                  <c:v>Ceuta</c:v>
                </c:pt>
                <c:pt idx="19">
                  <c:v>Asturias </c:v>
                </c:pt>
              </c:strCache>
            </c:strRef>
          </c:cat>
          <c:val>
            <c:numRef>
              <c:f>Hoja1!$B$2:$B$21</c:f>
              <c:numCache>
                <c:formatCode>General</c:formatCode>
                <c:ptCount val="20"/>
                <c:pt idx="0">
                  <c:v>41.4</c:v>
                </c:pt>
                <c:pt idx="1">
                  <c:v>37.5</c:v>
                </c:pt>
                <c:pt idx="2">
                  <c:v>31.9</c:v>
                </c:pt>
                <c:pt idx="3">
                  <c:v>31.1</c:v>
                </c:pt>
                <c:pt idx="4">
                  <c:v>36</c:v>
                </c:pt>
                <c:pt idx="5">
                  <c:v>36.299999999999997</c:v>
                </c:pt>
                <c:pt idx="6">
                  <c:v>35.200000000000003</c:v>
                </c:pt>
                <c:pt idx="7">
                  <c:v>35.700000000000003</c:v>
                </c:pt>
                <c:pt idx="8">
                  <c:v>29.8</c:v>
                </c:pt>
                <c:pt idx="9">
                  <c:v>34.6</c:v>
                </c:pt>
                <c:pt idx="10">
                  <c:v>35.6</c:v>
                </c:pt>
                <c:pt idx="11">
                  <c:v>33.799999999999997</c:v>
                </c:pt>
                <c:pt idx="12">
                  <c:v>33</c:v>
                </c:pt>
                <c:pt idx="13">
                  <c:v>31.4</c:v>
                </c:pt>
                <c:pt idx="14">
                  <c:v>30.8</c:v>
                </c:pt>
                <c:pt idx="15">
                  <c:v>36.1</c:v>
                </c:pt>
                <c:pt idx="16">
                  <c:v>22.7</c:v>
                </c:pt>
                <c:pt idx="17">
                  <c:v>30.8</c:v>
                </c:pt>
                <c:pt idx="18">
                  <c:v>28.6</c:v>
                </c:pt>
                <c:pt idx="19">
                  <c:v>34.5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Me ha afectado bastante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Hoja1!$A$2:$A$21</c:f>
              <c:strCache>
                <c:ptCount val="20"/>
                <c:pt idx="0">
                  <c:v>Madrid </c:v>
                </c:pt>
                <c:pt idx="1">
                  <c:v>Balears, Illes</c:v>
                </c:pt>
                <c:pt idx="2">
                  <c:v>Murcia</c:v>
                </c:pt>
                <c:pt idx="3">
                  <c:v>Melilla</c:v>
                </c:pt>
                <c:pt idx="4">
                  <c:v>Castilla y León</c:v>
                </c:pt>
                <c:pt idx="5">
                  <c:v>C. La Mancha</c:v>
                </c:pt>
                <c:pt idx="6">
                  <c:v>Canarias</c:v>
                </c:pt>
                <c:pt idx="7">
                  <c:v>C. Valenciana</c:v>
                </c:pt>
                <c:pt idx="8">
                  <c:v>Galicia</c:v>
                </c:pt>
                <c:pt idx="9">
                  <c:v>Total muestra</c:v>
                </c:pt>
                <c:pt idx="10">
                  <c:v>Extremadura</c:v>
                </c:pt>
                <c:pt idx="11">
                  <c:v>Andalucía</c:v>
                </c:pt>
                <c:pt idx="12">
                  <c:v>Navarra</c:v>
                </c:pt>
                <c:pt idx="13">
                  <c:v>País Vasco</c:v>
                </c:pt>
                <c:pt idx="14">
                  <c:v>Cataluña</c:v>
                </c:pt>
                <c:pt idx="15">
                  <c:v>Cantabria</c:v>
                </c:pt>
                <c:pt idx="16">
                  <c:v>Rioja, La</c:v>
                </c:pt>
                <c:pt idx="17">
                  <c:v>Aragón</c:v>
                </c:pt>
                <c:pt idx="18">
                  <c:v>Ceuta</c:v>
                </c:pt>
                <c:pt idx="19">
                  <c:v>Asturias </c:v>
                </c:pt>
              </c:strCache>
            </c:strRef>
          </c:cat>
          <c:val>
            <c:numRef>
              <c:f>Hoja1!$C$2:$C$21</c:f>
              <c:numCache>
                <c:formatCode>General</c:formatCode>
                <c:ptCount val="20"/>
                <c:pt idx="0">
                  <c:v>46.8</c:v>
                </c:pt>
                <c:pt idx="1">
                  <c:v>50</c:v>
                </c:pt>
                <c:pt idx="2">
                  <c:v>55.3</c:v>
                </c:pt>
                <c:pt idx="3">
                  <c:v>55.7</c:v>
                </c:pt>
                <c:pt idx="4">
                  <c:v>50.5</c:v>
                </c:pt>
                <c:pt idx="5">
                  <c:v>50</c:v>
                </c:pt>
                <c:pt idx="6">
                  <c:v>50.2</c:v>
                </c:pt>
                <c:pt idx="7">
                  <c:v>49.6</c:v>
                </c:pt>
                <c:pt idx="8">
                  <c:v>55.5</c:v>
                </c:pt>
                <c:pt idx="9">
                  <c:v>50.1</c:v>
                </c:pt>
                <c:pt idx="10">
                  <c:v>47.8</c:v>
                </c:pt>
                <c:pt idx="11">
                  <c:v>49.6</c:v>
                </c:pt>
                <c:pt idx="12">
                  <c:v>49.8</c:v>
                </c:pt>
                <c:pt idx="13">
                  <c:v>51.4</c:v>
                </c:pt>
                <c:pt idx="14">
                  <c:v>51.8</c:v>
                </c:pt>
                <c:pt idx="15">
                  <c:v>45.4</c:v>
                </c:pt>
                <c:pt idx="16">
                  <c:v>58.3</c:v>
                </c:pt>
                <c:pt idx="17">
                  <c:v>49.7</c:v>
                </c:pt>
                <c:pt idx="18">
                  <c:v>50</c:v>
                </c:pt>
                <c:pt idx="19">
                  <c:v>43.7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8D8-40BA-83FA-4EA9687E5074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Total (Mucho + Bstante)</c:v>
                </c:pt>
              </c:strCache>
            </c:strRef>
          </c:tx>
          <c:spPr>
            <a:noFill/>
          </c:spPr>
          <c:invertIfNegative val="0"/>
          <c:dLbls>
            <c:dLbl>
              <c:idx val="9"/>
              <c:numFmt formatCode="0.0\%" sourceLinked="0"/>
              <c:spPr>
                <a:ln>
                  <a:solidFill>
                    <a:schemeClr val="bg1">
                      <a:lumMod val="85000"/>
                    </a:schemeClr>
                  </a:solidFill>
                </a:ln>
              </c:spPr>
              <c:txPr>
                <a:bodyPr/>
                <a:lstStyle/>
                <a:p>
                  <a:pPr>
                    <a:defRPr sz="1400" b="1"/>
                  </a:pPr>
                  <a:endParaRPr lang="es-ES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48D8-40BA-83FA-4EA9687E5074}"/>
                </c:ext>
              </c:extLst>
            </c:dLbl>
            <c:numFmt formatCode="0.0\%" sourceLinked="0"/>
            <c:spPr>
              <a:ln>
                <a:solidFill>
                  <a:schemeClr val="bg1">
                    <a:lumMod val="85000"/>
                  </a:schemeClr>
                </a:solidFill>
              </a:ln>
            </c:spPr>
            <c:txPr>
              <a:bodyPr/>
              <a:lstStyle/>
              <a:p>
                <a:pPr>
                  <a:defRPr sz="1200" b="1"/>
                </a:pPr>
                <a:endParaRPr lang="es-E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Hoja1!$A$2:$A$21</c:f>
              <c:strCache>
                <c:ptCount val="20"/>
                <c:pt idx="0">
                  <c:v>Madrid </c:v>
                </c:pt>
                <c:pt idx="1">
                  <c:v>Balears, Illes</c:v>
                </c:pt>
                <c:pt idx="2">
                  <c:v>Murcia</c:v>
                </c:pt>
                <c:pt idx="3">
                  <c:v>Melilla</c:v>
                </c:pt>
                <c:pt idx="4">
                  <c:v>Castilla y León</c:v>
                </c:pt>
                <c:pt idx="5">
                  <c:v>C. La Mancha</c:v>
                </c:pt>
                <c:pt idx="6">
                  <c:v>Canarias</c:v>
                </c:pt>
                <c:pt idx="7">
                  <c:v>C. Valenciana</c:v>
                </c:pt>
                <c:pt idx="8">
                  <c:v>Galicia</c:v>
                </c:pt>
                <c:pt idx="9">
                  <c:v>Total muestra</c:v>
                </c:pt>
                <c:pt idx="10">
                  <c:v>Extremadura</c:v>
                </c:pt>
                <c:pt idx="11">
                  <c:v>Andalucía</c:v>
                </c:pt>
                <c:pt idx="12">
                  <c:v>Navarra</c:v>
                </c:pt>
                <c:pt idx="13">
                  <c:v>País Vasco</c:v>
                </c:pt>
                <c:pt idx="14">
                  <c:v>Cataluña</c:v>
                </c:pt>
                <c:pt idx="15">
                  <c:v>Cantabria</c:v>
                </c:pt>
                <c:pt idx="16">
                  <c:v>Rioja, La</c:v>
                </c:pt>
                <c:pt idx="17">
                  <c:v>Aragón</c:v>
                </c:pt>
                <c:pt idx="18">
                  <c:v>Ceuta</c:v>
                </c:pt>
                <c:pt idx="19">
                  <c:v>Asturias </c:v>
                </c:pt>
              </c:strCache>
            </c:strRef>
          </c:cat>
          <c:val>
            <c:numRef>
              <c:f>Hoja1!$D$2:$D$21</c:f>
              <c:numCache>
                <c:formatCode>General</c:formatCode>
                <c:ptCount val="20"/>
                <c:pt idx="0">
                  <c:v>88.199999999999989</c:v>
                </c:pt>
                <c:pt idx="1">
                  <c:v>87.5</c:v>
                </c:pt>
                <c:pt idx="2">
                  <c:v>87.199999999999989</c:v>
                </c:pt>
                <c:pt idx="3">
                  <c:v>86.800000000000011</c:v>
                </c:pt>
                <c:pt idx="4">
                  <c:v>86.5</c:v>
                </c:pt>
                <c:pt idx="5">
                  <c:v>86.3</c:v>
                </c:pt>
                <c:pt idx="6">
                  <c:v>85.4</c:v>
                </c:pt>
                <c:pt idx="7">
                  <c:v>85.300000000000011</c:v>
                </c:pt>
                <c:pt idx="8">
                  <c:v>85.3</c:v>
                </c:pt>
                <c:pt idx="9">
                  <c:v>84.7</c:v>
                </c:pt>
                <c:pt idx="10">
                  <c:v>83.4</c:v>
                </c:pt>
                <c:pt idx="11">
                  <c:v>83.4</c:v>
                </c:pt>
                <c:pt idx="12">
                  <c:v>82.8</c:v>
                </c:pt>
                <c:pt idx="13">
                  <c:v>82.8</c:v>
                </c:pt>
                <c:pt idx="14">
                  <c:v>82.6</c:v>
                </c:pt>
                <c:pt idx="15">
                  <c:v>81.5</c:v>
                </c:pt>
                <c:pt idx="16">
                  <c:v>81</c:v>
                </c:pt>
                <c:pt idx="17">
                  <c:v>80.5</c:v>
                </c:pt>
                <c:pt idx="18">
                  <c:v>78.599999999999994</c:v>
                </c:pt>
                <c:pt idx="19">
                  <c:v>78.2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8D8-40BA-83FA-4EA9687E50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457632384"/>
        <c:axId val="458363264"/>
      </c:barChart>
      <c:catAx>
        <c:axId val="457632384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458363264"/>
        <c:crosses val="autoZero"/>
        <c:auto val="1"/>
        <c:lblAlgn val="ctr"/>
        <c:lblOffset val="100"/>
        <c:noMultiLvlLbl val="0"/>
      </c:catAx>
      <c:valAx>
        <c:axId val="458363264"/>
        <c:scaling>
          <c:orientation val="minMax"/>
          <c:max val="200"/>
        </c:scaling>
        <c:delete val="1"/>
        <c:axPos val="t"/>
        <c:numFmt formatCode="General" sourceLinked="1"/>
        <c:majorTickMark val="out"/>
        <c:minorTickMark val="none"/>
        <c:tickLblPos val="nextTo"/>
        <c:crossAx val="457632384"/>
        <c:crosses val="autoZero"/>
        <c:crossBetween val="between"/>
        <c:minorUnit val="10"/>
      </c:valAx>
    </c:plotArea>
    <c:legend>
      <c:legendPos val="r"/>
      <c:legendEntry>
        <c:idx val="2"/>
        <c:txPr>
          <a:bodyPr/>
          <a:lstStyle/>
          <a:p>
            <a:pPr>
              <a:defRPr b="1"/>
            </a:pPr>
            <a:endParaRPr lang="es-ES"/>
          </a:p>
        </c:txPr>
      </c:legendEntry>
      <c:layout>
        <c:manualLayout>
          <c:xMode val="edge"/>
          <c:yMode val="edge"/>
          <c:x val="0.54463674580793542"/>
          <c:y val="0.85016090416147672"/>
          <c:w val="0.27050658210771816"/>
          <c:h val="0.14059678834260969"/>
        </c:manualLayout>
      </c:layout>
      <c:overlay val="1"/>
      <c:spPr>
        <a:solidFill>
          <a:schemeClr val="bg1"/>
        </a:solidFill>
        <a:ln>
          <a:solidFill>
            <a:schemeClr val="bg1">
              <a:lumMod val="85000"/>
            </a:schemeClr>
          </a:solidFill>
        </a:ln>
      </c:spPr>
    </c:legend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7857738029107877E-2"/>
          <c:y val="4.3041571467894099E-3"/>
          <c:w val="0.94970889167601824"/>
          <c:h val="0.8361953668865863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Hoja1!$C$1</c:f>
              <c:strCache>
                <c:ptCount val="1"/>
                <c:pt idx="0">
                  <c:v>Mucho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4EB5-481F-951B-724AB1FFF1F6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4EB5-481F-951B-724AB1FFF1F6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4EB5-481F-951B-724AB1FFF1F6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4EB5-481F-951B-724AB1FFF1F6}"/>
              </c:ext>
            </c:extLst>
          </c:dPt>
          <c:dLbls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F93-4345-BDAC-BCF6FD46AA3D}"/>
                </c:ext>
              </c:extLst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Hoja1!$B$2:$B$6</c:f>
              <c:strCache>
                <c:ptCount val="5"/>
                <c:pt idx="0">
                  <c:v>Estrés</c:v>
                </c:pt>
                <c:pt idx="1">
                  <c:v>Ansiedad</c:v>
                </c:pt>
                <c:pt idx="2">
                  <c:v>Temor /miedo</c:v>
                </c:pt>
                <c:pt idx="3">
                  <c:v>Insomnio</c:v>
                </c:pt>
                <c:pt idx="4">
                  <c:v>Depresión</c:v>
                </c:pt>
              </c:strCache>
            </c:strRef>
          </c:cat>
          <c:val>
            <c:numRef>
              <c:f>Hoja1!$C$2:$C$6</c:f>
              <c:numCache>
                <c:formatCode>General</c:formatCode>
                <c:ptCount val="5"/>
                <c:pt idx="0">
                  <c:v>42.777907519850537</c:v>
                </c:pt>
                <c:pt idx="1">
                  <c:v>23.155067725361981</c:v>
                </c:pt>
                <c:pt idx="2">
                  <c:v>18.852171882297991</c:v>
                </c:pt>
                <c:pt idx="3">
                  <c:v>18.040635217188232</c:v>
                </c:pt>
                <c:pt idx="4">
                  <c:v>8.4423166744511899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EB5-481F-951B-724AB1FFF1F6}"/>
            </c:ext>
          </c:extLst>
        </c:ser>
        <c:ser>
          <c:idx val="1"/>
          <c:order val="1"/>
          <c:tx>
            <c:strRef>
              <c:f>Hoja1!$D$1</c:f>
              <c:strCache>
                <c:ptCount val="1"/>
                <c:pt idx="0">
                  <c:v>Bastante</c:v>
                </c:pt>
              </c:strCache>
            </c:strRef>
          </c:tx>
          <c:spPr>
            <a:solidFill>
              <a:srgbClr val="F79646">
                <a:lumMod val="75000"/>
              </a:srgbClr>
            </a:solidFill>
          </c:spPr>
          <c:invertIfNegative val="0"/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Hoja1!$B$2:$B$6</c:f>
              <c:strCache>
                <c:ptCount val="5"/>
                <c:pt idx="0">
                  <c:v>Estrés</c:v>
                </c:pt>
                <c:pt idx="1">
                  <c:v>Ansiedad</c:v>
                </c:pt>
                <c:pt idx="2">
                  <c:v>Temor /miedo</c:v>
                </c:pt>
                <c:pt idx="3">
                  <c:v>Insomnio</c:v>
                </c:pt>
                <c:pt idx="4">
                  <c:v>Depresión</c:v>
                </c:pt>
              </c:strCache>
            </c:strRef>
          </c:cat>
          <c:val>
            <c:numRef>
              <c:f>Hoja1!$D$2:$D$6</c:f>
              <c:numCache>
                <c:formatCode>General</c:formatCode>
                <c:ptCount val="5"/>
                <c:pt idx="0">
                  <c:v>45.726296123306867</c:v>
                </c:pt>
                <c:pt idx="1">
                  <c:v>44.27837459131247</c:v>
                </c:pt>
                <c:pt idx="2">
                  <c:v>39.467538533395604</c:v>
                </c:pt>
                <c:pt idx="3">
                  <c:v>40.582671648762258</c:v>
                </c:pt>
                <c:pt idx="4">
                  <c:v>24.638019617001401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4EB5-481F-951B-724AB1FFF1F6}"/>
            </c:ext>
          </c:extLst>
        </c:ser>
        <c:ser>
          <c:idx val="2"/>
          <c:order val="2"/>
          <c:tx>
            <c:strRef>
              <c:f>Hoja1!$E$1</c:f>
              <c:strCache>
                <c:ptCount val="1"/>
                <c:pt idx="0">
                  <c:v>Poco</c:v>
                </c:pt>
              </c:strCache>
            </c:strRef>
          </c:tx>
          <c:spPr>
            <a:solidFill>
              <a:srgbClr val="99CC00"/>
            </a:solidFill>
          </c:spPr>
          <c:invertIfNegative val="0"/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Hoja1!$B$2:$B$6</c:f>
              <c:strCache>
                <c:ptCount val="5"/>
                <c:pt idx="0">
                  <c:v>Estrés</c:v>
                </c:pt>
                <c:pt idx="1">
                  <c:v>Ansiedad</c:v>
                </c:pt>
                <c:pt idx="2">
                  <c:v>Temor /miedo</c:v>
                </c:pt>
                <c:pt idx="3">
                  <c:v>Insomnio</c:v>
                </c:pt>
                <c:pt idx="4">
                  <c:v>Depresión</c:v>
                </c:pt>
              </c:strCache>
            </c:strRef>
          </c:cat>
          <c:val>
            <c:numRef>
              <c:f>Hoja1!$E$2:$E$6</c:f>
              <c:numCache>
                <c:formatCode>General</c:formatCode>
                <c:ptCount val="5"/>
                <c:pt idx="0">
                  <c:v>9.253853339560953</c:v>
                </c:pt>
                <c:pt idx="1">
                  <c:v>24.036665109761792</c:v>
                </c:pt>
                <c:pt idx="2">
                  <c:v>31.445586174684724</c:v>
                </c:pt>
                <c:pt idx="3">
                  <c:v>30.400513778608129</c:v>
                </c:pt>
                <c:pt idx="4">
                  <c:v>39.152265296590379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EB5-481F-951B-724AB1FFF1F6}"/>
            </c:ext>
          </c:extLst>
        </c:ser>
        <c:ser>
          <c:idx val="3"/>
          <c:order val="3"/>
          <c:tx>
            <c:strRef>
              <c:f>Hoja1!$F$1</c:f>
              <c:strCache>
                <c:ptCount val="1"/>
                <c:pt idx="0">
                  <c:v>Nada</c:v>
                </c:pt>
              </c:strCache>
            </c:strRef>
          </c:tx>
          <c:spPr>
            <a:solidFill>
              <a:srgbClr val="008000"/>
            </a:solidFill>
          </c:spPr>
          <c:invertIfNegative val="0"/>
          <c:dLbls>
            <c:dLbl>
              <c:idx val="0"/>
              <c:layout>
                <c:manualLayout>
                  <c:x val="-1.9123732918247226E-2"/>
                  <c:y val="-3.94365728582582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F93-4345-BDAC-BCF6FD46AA3D}"/>
                </c:ext>
              </c:extLst>
            </c:dLbl>
            <c:dLbl>
              <c:idx val="1"/>
              <c:layout>
                <c:manualLayout>
                  <c:x val="-2.4160177027514446E-3"/>
                  <c:y val="1.12678774221023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F93-4345-BDAC-BCF6FD46AA3D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F93-4345-BDAC-BCF6FD46AA3D}"/>
                </c:ext>
              </c:extLst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Hoja1!$B$2:$B$6</c:f>
              <c:strCache>
                <c:ptCount val="5"/>
                <c:pt idx="0">
                  <c:v>Estrés</c:v>
                </c:pt>
                <c:pt idx="1">
                  <c:v>Ansiedad</c:v>
                </c:pt>
                <c:pt idx="2">
                  <c:v>Temor /miedo</c:v>
                </c:pt>
                <c:pt idx="3">
                  <c:v>Insomnio</c:v>
                </c:pt>
                <c:pt idx="4">
                  <c:v>Depresión</c:v>
                </c:pt>
              </c:strCache>
            </c:strRef>
          </c:cat>
          <c:val>
            <c:numRef>
              <c:f>Hoja1!$F$2:$F$6</c:f>
              <c:numCache>
                <c:formatCode>General</c:formatCode>
                <c:ptCount val="5"/>
                <c:pt idx="0">
                  <c:v>2.2419430172816441</c:v>
                </c:pt>
                <c:pt idx="1">
                  <c:v>8.529892573563755</c:v>
                </c:pt>
                <c:pt idx="2">
                  <c:v>10.234703409621671</c:v>
                </c:pt>
                <c:pt idx="3">
                  <c:v>10.976179355441383</c:v>
                </c:pt>
                <c:pt idx="4">
                  <c:v>27.767398411957029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4EB5-481F-951B-724AB1FFF1F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7"/>
        <c:overlap val="100"/>
        <c:axId val="458460544"/>
        <c:axId val="458462336"/>
      </c:barChart>
      <c:catAx>
        <c:axId val="458460544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458462336"/>
        <c:crosses val="autoZero"/>
        <c:auto val="1"/>
        <c:lblAlgn val="ctr"/>
        <c:lblOffset val="100"/>
        <c:noMultiLvlLbl val="0"/>
      </c:catAx>
      <c:valAx>
        <c:axId val="458462336"/>
        <c:scaling>
          <c:orientation val="minMax"/>
          <c:max val="10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45846054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4.3850433501664197E-2"/>
          <c:y val="0.84376685712257804"/>
          <c:w val="0.88882243747679646"/>
          <c:h val="5.9782406596828951E-2"/>
        </c:manualLayout>
      </c:layout>
      <c:overlay val="0"/>
      <c:txPr>
        <a:bodyPr/>
        <a:lstStyle/>
        <a:p>
          <a:pPr>
            <a:defRPr sz="1200">
              <a:solidFill>
                <a:schemeClr val="tx1">
                  <a:lumMod val="75000"/>
                  <a:lumOff val="25000"/>
                </a:schemeClr>
              </a:solidFill>
            </a:defRPr>
          </a:pPr>
          <a:endParaRPr lang="es-E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7857738029107877E-2"/>
          <c:y val="4.3041571467894099E-3"/>
          <c:w val="0.94970889167601824"/>
          <c:h val="0.8361953668865863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Hoja1!$C$1</c:f>
              <c:strCache>
                <c:ptCount val="1"/>
                <c:pt idx="0">
                  <c:v>Mucho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4EB5-481F-951B-724AB1FFF1F6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4EB5-481F-951B-724AB1FFF1F6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4EB5-481F-951B-724AB1FFF1F6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4EB5-481F-951B-724AB1FFF1F6}"/>
              </c:ext>
            </c:extLst>
          </c:dPt>
          <c:dLbls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0D9-4E20-AB18-2ADC5ECF9055}"/>
                </c:ext>
              </c:extLst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Hoja1!$B$2:$B$6</c:f>
              <c:strCache>
                <c:ptCount val="5"/>
                <c:pt idx="0">
                  <c:v>Estrés</c:v>
                </c:pt>
                <c:pt idx="1">
                  <c:v>Ansiedad</c:v>
                </c:pt>
                <c:pt idx="2">
                  <c:v>Temor /miedo</c:v>
                </c:pt>
                <c:pt idx="3">
                  <c:v>Insomnio</c:v>
                </c:pt>
                <c:pt idx="4">
                  <c:v>Depresión</c:v>
                </c:pt>
              </c:strCache>
            </c:strRef>
          </c:cat>
          <c:val>
            <c:numRef>
              <c:f>Hoja1!$C$2:$C$6</c:f>
              <c:numCache>
                <c:formatCode>General</c:formatCode>
                <c:ptCount val="5"/>
                <c:pt idx="0">
                  <c:v>44.3</c:v>
                </c:pt>
                <c:pt idx="1">
                  <c:v>24.5</c:v>
                </c:pt>
                <c:pt idx="2">
                  <c:v>19.899999999999999</c:v>
                </c:pt>
                <c:pt idx="3">
                  <c:v>18.5</c:v>
                </c:pt>
                <c:pt idx="4">
                  <c:v>8.1999999999999993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EB5-481F-951B-724AB1FFF1F6}"/>
            </c:ext>
          </c:extLst>
        </c:ser>
        <c:ser>
          <c:idx val="1"/>
          <c:order val="1"/>
          <c:tx>
            <c:strRef>
              <c:f>Hoja1!$D$1</c:f>
              <c:strCache>
                <c:ptCount val="1"/>
                <c:pt idx="0">
                  <c:v>Bastante</c:v>
                </c:pt>
              </c:strCache>
            </c:strRef>
          </c:tx>
          <c:spPr>
            <a:solidFill>
              <a:srgbClr val="F79646">
                <a:lumMod val="75000"/>
              </a:srgbClr>
            </a:solidFill>
          </c:spPr>
          <c:invertIfNegative val="0"/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Hoja1!$B$2:$B$6</c:f>
              <c:strCache>
                <c:ptCount val="5"/>
                <c:pt idx="0">
                  <c:v>Estrés</c:v>
                </c:pt>
                <c:pt idx="1">
                  <c:v>Ansiedad</c:v>
                </c:pt>
                <c:pt idx="2">
                  <c:v>Temor /miedo</c:v>
                </c:pt>
                <c:pt idx="3">
                  <c:v>Insomnio</c:v>
                </c:pt>
                <c:pt idx="4">
                  <c:v>Depresión</c:v>
                </c:pt>
              </c:strCache>
            </c:strRef>
          </c:cat>
          <c:val>
            <c:numRef>
              <c:f>Hoja1!$D$2:$D$6</c:f>
              <c:numCache>
                <c:formatCode>General</c:formatCode>
                <c:ptCount val="5"/>
                <c:pt idx="0">
                  <c:v>45.3</c:v>
                </c:pt>
                <c:pt idx="1">
                  <c:v>43.9</c:v>
                </c:pt>
                <c:pt idx="2">
                  <c:v>38.9</c:v>
                </c:pt>
                <c:pt idx="3">
                  <c:v>42.8</c:v>
                </c:pt>
                <c:pt idx="4">
                  <c:v>26.5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4EB5-481F-951B-724AB1FFF1F6}"/>
            </c:ext>
          </c:extLst>
        </c:ser>
        <c:ser>
          <c:idx val="2"/>
          <c:order val="2"/>
          <c:tx>
            <c:strRef>
              <c:f>Hoja1!$E$1</c:f>
              <c:strCache>
                <c:ptCount val="1"/>
                <c:pt idx="0">
                  <c:v>Poco</c:v>
                </c:pt>
              </c:strCache>
            </c:strRef>
          </c:tx>
          <c:spPr>
            <a:solidFill>
              <a:srgbClr val="99CC00"/>
            </a:solidFill>
          </c:spPr>
          <c:invertIfNegative val="0"/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Hoja1!$B$2:$B$6</c:f>
              <c:strCache>
                <c:ptCount val="5"/>
                <c:pt idx="0">
                  <c:v>Estrés</c:v>
                </c:pt>
                <c:pt idx="1">
                  <c:v>Ansiedad</c:v>
                </c:pt>
                <c:pt idx="2">
                  <c:v>Temor /miedo</c:v>
                </c:pt>
                <c:pt idx="3">
                  <c:v>Insomnio</c:v>
                </c:pt>
                <c:pt idx="4">
                  <c:v>Depresión</c:v>
                </c:pt>
              </c:strCache>
            </c:strRef>
          </c:cat>
          <c:val>
            <c:numRef>
              <c:f>Hoja1!$E$2:$E$6</c:f>
              <c:numCache>
                <c:formatCode>General</c:formatCode>
                <c:ptCount val="5"/>
                <c:pt idx="0">
                  <c:v>8.5</c:v>
                </c:pt>
                <c:pt idx="1">
                  <c:v>24</c:v>
                </c:pt>
                <c:pt idx="2">
                  <c:v>31.9</c:v>
                </c:pt>
                <c:pt idx="3">
                  <c:v>28.8</c:v>
                </c:pt>
                <c:pt idx="4">
                  <c:v>39.9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EB5-481F-951B-724AB1FFF1F6}"/>
            </c:ext>
          </c:extLst>
        </c:ser>
        <c:ser>
          <c:idx val="3"/>
          <c:order val="3"/>
          <c:tx>
            <c:strRef>
              <c:f>Hoja1!$F$1</c:f>
              <c:strCache>
                <c:ptCount val="1"/>
                <c:pt idx="0">
                  <c:v>Nada</c:v>
                </c:pt>
              </c:strCache>
            </c:strRef>
          </c:tx>
          <c:spPr>
            <a:solidFill>
              <a:srgbClr val="008000"/>
            </a:solidFill>
          </c:spPr>
          <c:invertIfNegative val="0"/>
          <c:dLbls>
            <c:dLbl>
              <c:idx val="0"/>
              <c:layout>
                <c:manualLayout>
                  <c:x val="-1.9123732918247226E-2"/>
                  <c:y val="-3.94365728582582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0D9-4E20-AB18-2ADC5ECF9055}"/>
                </c:ext>
              </c:extLst>
            </c:dLbl>
            <c:dLbl>
              <c:idx val="1"/>
              <c:layout>
                <c:manualLayout>
                  <c:x val="-2.4160177027514446E-3"/>
                  <c:y val="1.12678774221023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0D9-4E20-AB18-2ADC5ECF9055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0D9-4E20-AB18-2ADC5ECF9055}"/>
                </c:ext>
              </c:extLst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Hoja1!$B$2:$B$6</c:f>
              <c:strCache>
                <c:ptCount val="5"/>
                <c:pt idx="0">
                  <c:v>Estrés</c:v>
                </c:pt>
                <c:pt idx="1">
                  <c:v>Ansiedad</c:v>
                </c:pt>
                <c:pt idx="2">
                  <c:v>Temor /miedo</c:v>
                </c:pt>
                <c:pt idx="3">
                  <c:v>Insomnio</c:v>
                </c:pt>
                <c:pt idx="4">
                  <c:v>Depresión</c:v>
                </c:pt>
              </c:strCache>
            </c:strRef>
          </c:cat>
          <c:val>
            <c:numRef>
              <c:f>Hoja1!$F$2:$F$6</c:f>
              <c:numCache>
                <c:formatCode>General</c:formatCode>
                <c:ptCount val="5"/>
                <c:pt idx="0">
                  <c:v>1.9</c:v>
                </c:pt>
                <c:pt idx="1">
                  <c:v>7.7</c:v>
                </c:pt>
                <c:pt idx="2">
                  <c:v>9.3000000000000007</c:v>
                </c:pt>
                <c:pt idx="3">
                  <c:v>9.9</c:v>
                </c:pt>
                <c:pt idx="4">
                  <c:v>25.4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4EB5-481F-951B-724AB1FFF1F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7"/>
        <c:overlap val="100"/>
        <c:axId val="462172928"/>
        <c:axId val="462174464"/>
      </c:barChart>
      <c:catAx>
        <c:axId val="46217292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462174464"/>
        <c:crosses val="autoZero"/>
        <c:auto val="1"/>
        <c:lblAlgn val="ctr"/>
        <c:lblOffset val="100"/>
        <c:noMultiLvlLbl val="0"/>
      </c:catAx>
      <c:valAx>
        <c:axId val="462174464"/>
        <c:scaling>
          <c:orientation val="minMax"/>
          <c:max val="10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46217292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4.3850433501664197E-2"/>
          <c:y val="0.84376685712257804"/>
          <c:w val="0.88882243747679646"/>
          <c:h val="5.9782406596828951E-2"/>
        </c:manualLayout>
      </c:layout>
      <c:overlay val="0"/>
      <c:txPr>
        <a:bodyPr/>
        <a:lstStyle/>
        <a:p>
          <a:pPr>
            <a:defRPr sz="1200">
              <a:solidFill>
                <a:schemeClr val="tx1">
                  <a:lumMod val="75000"/>
                  <a:lumOff val="25000"/>
                </a:schemeClr>
              </a:solidFill>
            </a:defRPr>
          </a:pPr>
          <a:endParaRPr lang="es-E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488277396092E-3"/>
          <c:y val="8.7553875089387057E-2"/>
          <c:w val="0.23114004540739352"/>
          <c:h val="0.8597688578943277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4E81-4EB2-B7D0-BAE276A29D7E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4E81-4EB2-B7D0-BAE276A29D7E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4E81-4EB2-B7D0-BAE276A29D7E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4E81-4EB2-B7D0-BAE276A29D7E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4E81-4EB2-B7D0-BAE276A29D7E}"/>
              </c:ext>
            </c:extLst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Hoja1!$A$2:$A$6</c:f>
              <c:strCache>
                <c:ptCount val="5"/>
                <c:pt idx="0">
                  <c:v>Estrés</c:v>
                </c:pt>
                <c:pt idx="1">
                  <c:v>Ansiedad</c:v>
                </c:pt>
                <c:pt idx="2">
                  <c:v>Temor /miedo</c:v>
                </c:pt>
                <c:pt idx="3">
                  <c:v>Insomnio</c:v>
                </c:pt>
                <c:pt idx="4">
                  <c:v>Depresión</c:v>
                </c:pt>
              </c:strCache>
            </c:strRef>
          </c:cat>
          <c:val>
            <c:numRef>
              <c:f>Hoja1!$B$2:$B$6</c:f>
              <c:numCache>
                <c:formatCode>0.0</c:formatCode>
                <c:ptCount val="5"/>
                <c:pt idx="0">
                  <c:v>88.5</c:v>
                </c:pt>
                <c:pt idx="1">
                  <c:v>67.5</c:v>
                </c:pt>
                <c:pt idx="2">
                  <c:v>58.4</c:v>
                </c:pt>
                <c:pt idx="3">
                  <c:v>58.6</c:v>
                </c:pt>
                <c:pt idx="4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463014912"/>
        <c:axId val="463020800"/>
      </c:barChart>
      <c:catAx>
        <c:axId val="463014912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463020800"/>
        <c:crosses val="autoZero"/>
        <c:auto val="1"/>
        <c:lblAlgn val="ctr"/>
        <c:lblOffset val="100"/>
        <c:noMultiLvlLbl val="0"/>
      </c:catAx>
      <c:valAx>
        <c:axId val="463020800"/>
        <c:scaling>
          <c:orientation val="minMax"/>
          <c:max val="100"/>
        </c:scaling>
        <c:delete val="1"/>
        <c:axPos val="t"/>
        <c:numFmt formatCode="0.0" sourceLinked="1"/>
        <c:majorTickMark val="out"/>
        <c:minorTickMark val="none"/>
        <c:tickLblPos val="nextTo"/>
        <c:crossAx val="463014912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2552203703703705"/>
          <c:y val="6.5337647668777546E-2"/>
          <c:w val="0.47998333333333332"/>
          <c:h val="0.74989063715142756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P1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F79646">
                  <a:lumMod val="75000"/>
                </a:srgb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78CA-4037-BF7E-E11E2C6F80E8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78CA-4037-BF7E-E11E2C6F80E8}"/>
              </c:ext>
            </c:extLst>
          </c:dPt>
          <c:dPt>
            <c:idx val="2"/>
            <c:bubble3D val="0"/>
            <c:spPr>
              <a:solidFill>
                <a:sysClr val="window" lastClr="FFFFFF">
                  <a:lumMod val="75000"/>
                </a:sys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78CA-4037-BF7E-E11E2C6F80E8}"/>
              </c:ext>
            </c:extLst>
          </c:dPt>
          <c:dPt>
            <c:idx val="3"/>
            <c:bubble3D val="0"/>
            <c:spPr>
              <a:solidFill>
                <a:srgbClr val="C25C5C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78CA-4037-BF7E-E11E2C6F80E8}"/>
              </c:ext>
            </c:extLst>
          </c:dPt>
          <c:dLbls>
            <c:dLbl>
              <c:idx val="0"/>
              <c:layout>
                <c:manualLayout>
                  <c:x val="0.11299175118986368"/>
                  <c:y val="-8.8184646150427731E-2"/>
                </c:manualLayout>
              </c:layout>
              <c:numFmt formatCode="0.0\%" sourceLinked="0"/>
              <c:spPr/>
              <c:txPr>
                <a:bodyPr/>
                <a:lstStyle/>
                <a:p>
                  <a:pPr>
                    <a:defRPr sz="1400" b="0">
                      <a:ln>
                        <a:noFill/>
                      </a:ln>
                      <a:solidFill>
                        <a:schemeClr val="accent6"/>
                      </a:solidFill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8CA-4037-BF7E-E11E2C6F80E8}"/>
                </c:ext>
              </c:extLst>
            </c:dLbl>
            <c:dLbl>
              <c:idx val="1"/>
              <c:layout>
                <c:manualLayout>
                  <c:x val="0.15096756917571139"/>
                  <c:y val="-4.2298540902862648E-2"/>
                </c:manualLayout>
              </c:layout>
              <c:numFmt formatCode="0.0\%" sourceLinked="0"/>
              <c:spPr/>
              <c:txPr>
                <a:bodyPr/>
                <a:lstStyle/>
                <a:p>
                  <a:pPr>
                    <a:defRPr sz="1400" b="0">
                      <a:ln>
                        <a:noFill/>
                      </a:ln>
                      <a:solidFill>
                        <a:srgbClr val="C00000"/>
                      </a:solidFill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8CA-4037-BF7E-E11E2C6F80E8}"/>
                </c:ext>
              </c:extLst>
            </c:dLbl>
            <c:dLbl>
              <c:idx val="2"/>
              <c:layout>
                <c:manualLayout>
                  <c:x val="1.3771617968373884E-2"/>
                  <c:y val="1.46211077138683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8CA-4037-BF7E-E11E2C6F80E8}"/>
                </c:ext>
              </c:extLst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>
                    <a:ln>
                      <a:noFill/>
                    </a:ln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Hoja1!$A$2:$A$4</c:f>
              <c:strCache>
                <c:ptCount val="3"/>
                <c:pt idx="0">
                  <c:v>Sí en una ocasión</c:v>
                </c:pt>
                <c:pt idx="1">
                  <c:v>Sí en más de una ocasión</c:v>
                </c:pt>
                <c:pt idx="2">
                  <c:v>No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13.480850070060718</c:v>
                </c:pt>
                <c:pt idx="1">
                  <c:v>2.9834189631013546</c:v>
                </c:pt>
                <c:pt idx="2" formatCode="####.0">
                  <c:v>83.535730966837932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8CA-4037-BF7E-E11E2C6F80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2"/>
        <c:holeSize val="35"/>
      </c:doughnutChart>
    </c:plotArea>
    <c:legend>
      <c:legendPos val="b"/>
      <c:layout>
        <c:manualLayout>
          <c:xMode val="edge"/>
          <c:yMode val="edge"/>
          <c:x val="2.5589444444444446E-2"/>
          <c:y val="0.83206350914713179"/>
          <c:w val="0.90676907407407403"/>
          <c:h val="0.14793147983557384"/>
        </c:manualLayout>
      </c:layout>
      <c:overlay val="0"/>
      <c:txPr>
        <a:bodyPr/>
        <a:lstStyle/>
        <a:p>
          <a:pPr>
            <a:defRPr sz="1400"/>
          </a:pPr>
          <a:endParaRPr lang="es-E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2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2552203703703705"/>
          <c:y val="6.5337647668777546E-2"/>
          <c:w val="0.47998333333333332"/>
          <c:h val="0.74989063715142756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CCAA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F79646">
                  <a:lumMod val="75000"/>
                </a:srgb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BFA4-43BA-BFAA-091BEF638227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BFA4-43BA-BFAA-091BEF638227}"/>
              </c:ext>
            </c:extLst>
          </c:dPt>
          <c:dPt>
            <c:idx val="2"/>
            <c:bubble3D val="0"/>
            <c:spPr>
              <a:solidFill>
                <a:sysClr val="window" lastClr="FFFFFF">
                  <a:lumMod val="75000"/>
                </a:sys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BFA4-43BA-BFAA-091BEF638227}"/>
              </c:ext>
            </c:extLst>
          </c:dPt>
          <c:dPt>
            <c:idx val="3"/>
            <c:bubble3D val="0"/>
            <c:spPr>
              <a:solidFill>
                <a:srgbClr val="C25C5C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BFA4-43BA-BFAA-091BEF638227}"/>
              </c:ext>
            </c:extLst>
          </c:dPt>
          <c:dLbls>
            <c:dLbl>
              <c:idx val="0"/>
              <c:layout>
                <c:manualLayout>
                  <c:x val="0.11299175118986368"/>
                  <c:y val="-8.8184646150427731E-2"/>
                </c:manualLayout>
              </c:layout>
              <c:numFmt formatCode="0.0\%" sourceLinked="0"/>
              <c:spPr/>
              <c:txPr>
                <a:bodyPr/>
                <a:lstStyle/>
                <a:p>
                  <a:pPr>
                    <a:defRPr sz="1400" b="0">
                      <a:ln>
                        <a:noFill/>
                      </a:ln>
                      <a:solidFill>
                        <a:schemeClr val="accent6"/>
                      </a:solidFill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FA4-43BA-BFAA-091BEF638227}"/>
                </c:ext>
              </c:extLst>
            </c:dLbl>
            <c:dLbl>
              <c:idx val="1"/>
              <c:layout>
                <c:manualLayout>
                  <c:x val="0.15096756917571139"/>
                  <c:y val="-4.2298540902862648E-2"/>
                </c:manualLayout>
              </c:layout>
              <c:numFmt formatCode="0.0\%" sourceLinked="0"/>
              <c:spPr/>
              <c:txPr>
                <a:bodyPr/>
                <a:lstStyle/>
                <a:p>
                  <a:pPr>
                    <a:defRPr sz="1400" b="0">
                      <a:ln>
                        <a:noFill/>
                      </a:ln>
                      <a:solidFill>
                        <a:srgbClr val="C00000"/>
                      </a:solidFill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FA4-43BA-BFAA-091BEF638227}"/>
                </c:ext>
              </c:extLst>
            </c:dLbl>
            <c:dLbl>
              <c:idx val="2"/>
              <c:layout>
                <c:manualLayout>
                  <c:x val="1.3771617968373884E-2"/>
                  <c:y val="1.46211077138683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FA4-43BA-BFAA-091BEF638227}"/>
                </c:ext>
              </c:extLst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>
                    <a:ln>
                      <a:noFill/>
                    </a:ln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Hoja1!$A$2:$A$4</c:f>
              <c:strCache>
                <c:ptCount val="3"/>
                <c:pt idx="0">
                  <c:v>Sí en una ocasión</c:v>
                </c:pt>
                <c:pt idx="1">
                  <c:v>Sí en más de una ocasión</c:v>
                </c:pt>
                <c:pt idx="2">
                  <c:v>No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11.9</c:v>
                </c:pt>
                <c:pt idx="1">
                  <c:v>2.2000000000000002</c:v>
                </c:pt>
                <c:pt idx="2">
                  <c:v>85.9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FA4-43BA-BFAA-091BEF6382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2"/>
        <c:holeSize val="35"/>
      </c:doughnutChart>
    </c:plotArea>
    <c:legend>
      <c:legendPos val="b"/>
      <c:layout>
        <c:manualLayout>
          <c:xMode val="edge"/>
          <c:yMode val="edge"/>
          <c:x val="2.5589444444444446E-2"/>
          <c:y val="0.83206350914713179"/>
          <c:w val="0.90676907407407403"/>
          <c:h val="0.14793147983557384"/>
        </c:manualLayout>
      </c:layout>
      <c:overlay val="0"/>
      <c:txPr>
        <a:bodyPr/>
        <a:lstStyle/>
        <a:p>
          <a:pPr>
            <a:defRPr sz="1400"/>
          </a:pPr>
          <a:endParaRPr lang="es-E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2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488277396092E-3"/>
          <c:y val="9.8926032565464141E-3"/>
          <c:w val="0.70979138820947862"/>
          <c:h val="0.9636855903776555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7026-489E-BBE2-05F381407B84}"/>
              </c:ext>
            </c:extLst>
          </c:dPt>
          <c:dLbls>
            <c:dLbl>
              <c:idx val="10"/>
              <c:numFmt formatCode="0.0\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 b="1"/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7026-489E-BBE2-05F381407B84}"/>
                </c:ext>
              </c:extLst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Hoja1!$A$2:$A$21</c:f>
              <c:strCache>
                <c:ptCount val="20"/>
                <c:pt idx="0">
                  <c:v>Balears, Illes</c:v>
                </c:pt>
                <c:pt idx="1">
                  <c:v>Asturias </c:v>
                </c:pt>
                <c:pt idx="2">
                  <c:v>Cantabria</c:v>
                </c:pt>
                <c:pt idx="3">
                  <c:v>Cataluña</c:v>
                </c:pt>
                <c:pt idx="4">
                  <c:v>Canarias</c:v>
                </c:pt>
                <c:pt idx="5">
                  <c:v>Madrid </c:v>
                </c:pt>
                <c:pt idx="6">
                  <c:v>Galicia</c:v>
                </c:pt>
                <c:pt idx="7">
                  <c:v>Melilla</c:v>
                </c:pt>
                <c:pt idx="8">
                  <c:v>País Vasco</c:v>
                </c:pt>
                <c:pt idx="9">
                  <c:v>Extremadura</c:v>
                </c:pt>
                <c:pt idx="10">
                  <c:v>Total muestra</c:v>
                </c:pt>
                <c:pt idx="11">
                  <c:v>C. Valenciana</c:v>
                </c:pt>
                <c:pt idx="12">
                  <c:v>Castilla y León</c:v>
                </c:pt>
                <c:pt idx="13">
                  <c:v>Murcia</c:v>
                </c:pt>
                <c:pt idx="14">
                  <c:v>Navarra</c:v>
                </c:pt>
                <c:pt idx="15">
                  <c:v>C. La Mancha</c:v>
                </c:pt>
                <c:pt idx="16">
                  <c:v>Rioja, La</c:v>
                </c:pt>
                <c:pt idx="17">
                  <c:v>Andalucía</c:v>
                </c:pt>
                <c:pt idx="18">
                  <c:v>Ceuta</c:v>
                </c:pt>
                <c:pt idx="19">
                  <c:v>Aragón</c:v>
                </c:pt>
              </c:strCache>
            </c:strRef>
          </c:cat>
          <c:val>
            <c:numRef>
              <c:f>Hoja1!$B$2:$B$21</c:f>
              <c:numCache>
                <c:formatCode>General</c:formatCode>
                <c:ptCount val="20"/>
                <c:pt idx="0">
                  <c:v>22.799999999999997</c:v>
                </c:pt>
                <c:pt idx="1">
                  <c:v>22.7</c:v>
                </c:pt>
                <c:pt idx="2">
                  <c:v>21.3</c:v>
                </c:pt>
                <c:pt idx="3">
                  <c:v>20.700000000000003</c:v>
                </c:pt>
                <c:pt idx="4">
                  <c:v>20.399999999999999</c:v>
                </c:pt>
                <c:pt idx="5">
                  <c:v>20.3</c:v>
                </c:pt>
                <c:pt idx="6">
                  <c:v>20.2</c:v>
                </c:pt>
                <c:pt idx="7">
                  <c:v>19.7</c:v>
                </c:pt>
                <c:pt idx="8">
                  <c:v>19</c:v>
                </c:pt>
                <c:pt idx="9">
                  <c:v>17.3</c:v>
                </c:pt>
                <c:pt idx="10">
                  <c:v>16.5</c:v>
                </c:pt>
                <c:pt idx="11">
                  <c:v>14.3</c:v>
                </c:pt>
                <c:pt idx="12">
                  <c:v>14.100000000000001</c:v>
                </c:pt>
                <c:pt idx="13">
                  <c:v>13.8</c:v>
                </c:pt>
                <c:pt idx="14">
                  <c:v>13</c:v>
                </c:pt>
                <c:pt idx="15">
                  <c:v>12.6</c:v>
                </c:pt>
                <c:pt idx="16">
                  <c:v>11.2</c:v>
                </c:pt>
                <c:pt idx="17">
                  <c:v>11</c:v>
                </c:pt>
                <c:pt idx="18">
                  <c:v>10</c:v>
                </c:pt>
                <c:pt idx="19">
                  <c:v>9.6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482684928"/>
        <c:axId val="482686464"/>
      </c:barChart>
      <c:catAx>
        <c:axId val="482684928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482686464"/>
        <c:crosses val="autoZero"/>
        <c:auto val="1"/>
        <c:lblAlgn val="ctr"/>
        <c:lblOffset val="100"/>
        <c:noMultiLvlLbl val="0"/>
      </c:catAx>
      <c:valAx>
        <c:axId val="482686464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482684928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7857738029107877E-2"/>
          <c:y val="4.3041571467894099E-3"/>
          <c:w val="0.94970889167601824"/>
          <c:h val="0.8361953668865863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Hoja1!$C$1</c:f>
              <c:strCache>
                <c:ptCount val="1"/>
                <c:pt idx="0">
                  <c:v>Nada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4EB5-481F-951B-724AB1FFF1F6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4EB5-481F-951B-724AB1FFF1F6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4EB5-481F-951B-724AB1FFF1F6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4EB5-481F-951B-724AB1FFF1F6}"/>
              </c:ext>
            </c:extLst>
          </c:dPt>
          <c:dLbls>
            <c:dLbl>
              <c:idx val="0"/>
              <c:layout>
                <c:manualLayout>
                  <c:x val="2.4495735041785479E-2"/>
                  <c:y val="5.633827808928951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EB5-481F-951B-724AB1FFF1F6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EEA-4960-B9EF-515E15F8CDCB}"/>
                </c:ext>
              </c:extLst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Hoja1!$B$2:$B$7</c:f>
              <c:strCache>
                <c:ptCount val="6"/>
                <c:pt idx="0">
                  <c:v>Tus pacientes</c:v>
                </c:pt>
                <c:pt idx="1">
                  <c:v>Los familiares de los pacientes</c:v>
                </c:pt>
                <c:pt idx="2">
                  <c:v>La sociedad en su conjunto</c:v>
                </c:pt>
                <c:pt idx="3">
                  <c:v>Tus jefes y directivos</c:v>
                </c:pt>
                <c:pt idx="4">
                  <c:v>Los medios de comunicación</c:v>
                </c:pt>
                <c:pt idx="5">
                  <c:v>Los responsables políticos</c:v>
                </c:pt>
              </c:strCache>
            </c:strRef>
          </c:cat>
          <c:val>
            <c:numRef>
              <c:f>Hoja1!$C$2:$C$7</c:f>
              <c:numCache>
                <c:formatCode>General</c:formatCode>
                <c:ptCount val="6"/>
                <c:pt idx="0">
                  <c:v>3.853339560952826</c:v>
                </c:pt>
                <c:pt idx="1">
                  <c:v>8.1445586174684728</c:v>
                </c:pt>
                <c:pt idx="2">
                  <c:v>20.883932741709483</c:v>
                </c:pt>
                <c:pt idx="3">
                  <c:v>32.169546940681926</c:v>
                </c:pt>
                <c:pt idx="4">
                  <c:v>37.283979448855675</c:v>
                </c:pt>
                <c:pt idx="5" formatCode="0.0">
                  <c:v>76.120971508640821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EB5-481F-951B-724AB1FFF1F6}"/>
            </c:ext>
          </c:extLst>
        </c:ser>
        <c:ser>
          <c:idx val="1"/>
          <c:order val="1"/>
          <c:tx>
            <c:strRef>
              <c:f>Hoja1!$D$1</c:f>
              <c:strCache>
                <c:ptCount val="1"/>
                <c:pt idx="0">
                  <c:v>Poco</c:v>
                </c:pt>
              </c:strCache>
            </c:strRef>
          </c:tx>
          <c:spPr>
            <a:solidFill>
              <a:srgbClr val="F79646"/>
            </a:solidFill>
          </c:spPr>
          <c:invertIfNegative val="0"/>
          <c:dLbls>
            <c:dLbl>
              <c:idx val="2"/>
              <c:layout>
                <c:manualLayout>
                  <c:x val="2.7319618454638831E-3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EEA-4960-B9EF-515E15F8CDCB}"/>
                </c:ext>
              </c:extLst>
            </c:dLbl>
            <c:dLbl>
              <c:idx val="3"/>
              <c:layout>
                <c:manualLayout>
                  <c:x val="-2.1671974718858399E-3"/>
                  <c:y val="-5.633384200440059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EEA-4960-B9EF-515E15F8CDCB}"/>
                </c:ext>
              </c:extLst>
            </c:dLbl>
            <c:dLbl>
              <c:idx val="4"/>
              <c:layout>
                <c:manualLayout>
                  <c:x val="9.6079216506807889E-3"/>
                  <c:y val="-1.126699020512456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EEA-4960-B9EF-515E15F8CDCB}"/>
                </c:ext>
              </c:extLst>
            </c:dLbl>
            <c:dLbl>
              <c:idx val="5"/>
              <c:layout>
                <c:manualLayout>
                  <c:x val="-2.9585254416175981E-2"/>
                  <c:y val="2.817357512953368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EEA-4960-B9EF-515E15F8CDCB}"/>
                </c:ext>
              </c:extLst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Hoja1!$B$2:$B$7</c:f>
              <c:strCache>
                <c:ptCount val="6"/>
                <c:pt idx="0">
                  <c:v>Tus pacientes</c:v>
                </c:pt>
                <c:pt idx="1">
                  <c:v>Los familiares de los pacientes</c:v>
                </c:pt>
                <c:pt idx="2">
                  <c:v>La sociedad en su conjunto</c:v>
                </c:pt>
                <c:pt idx="3">
                  <c:v>Tus jefes y directivos</c:v>
                </c:pt>
                <c:pt idx="4">
                  <c:v>Los medios de comunicación</c:v>
                </c:pt>
                <c:pt idx="5">
                  <c:v>Los responsables políticos</c:v>
                </c:pt>
              </c:strCache>
            </c:strRef>
          </c:cat>
          <c:val>
            <c:numRef>
              <c:f>Hoja1!$D$2:$D$7</c:f>
              <c:numCache>
                <c:formatCode>General</c:formatCode>
                <c:ptCount val="6"/>
                <c:pt idx="0">
                  <c:v>29.676553012610928</c:v>
                </c:pt>
                <c:pt idx="1">
                  <c:v>38.124708080336291</c:v>
                </c:pt>
                <c:pt idx="2">
                  <c:v>62.248949089210647</c:v>
                </c:pt>
                <c:pt idx="3">
                  <c:v>46.158337225595517</c:v>
                </c:pt>
                <c:pt idx="4">
                  <c:v>51.109294722092478</c:v>
                </c:pt>
                <c:pt idx="5" formatCode="0.0">
                  <c:v>22.635450723960766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4EB5-481F-951B-724AB1FFF1F6}"/>
            </c:ext>
          </c:extLst>
        </c:ser>
        <c:ser>
          <c:idx val="2"/>
          <c:order val="2"/>
          <c:tx>
            <c:strRef>
              <c:f>Hoja1!$E$1</c:f>
              <c:strCache>
                <c:ptCount val="1"/>
                <c:pt idx="0">
                  <c:v>Bastante</c:v>
                </c:pt>
              </c:strCache>
            </c:strRef>
          </c:tx>
          <c:spPr>
            <a:solidFill>
              <a:srgbClr val="9BBB59">
                <a:lumMod val="60000"/>
                <a:lumOff val="40000"/>
              </a:srgbClr>
            </a:solidFill>
          </c:spPr>
          <c:invertIfNegative val="0"/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Hoja1!$B$2:$B$7</c:f>
              <c:strCache>
                <c:ptCount val="6"/>
                <c:pt idx="0">
                  <c:v>Tus pacientes</c:v>
                </c:pt>
                <c:pt idx="1">
                  <c:v>Los familiares de los pacientes</c:v>
                </c:pt>
                <c:pt idx="2">
                  <c:v>La sociedad en su conjunto</c:v>
                </c:pt>
                <c:pt idx="3">
                  <c:v>Tus jefes y directivos</c:v>
                </c:pt>
                <c:pt idx="4">
                  <c:v>Los medios de comunicación</c:v>
                </c:pt>
                <c:pt idx="5">
                  <c:v>Los responsables políticos</c:v>
                </c:pt>
              </c:strCache>
            </c:strRef>
          </c:cat>
          <c:val>
            <c:numRef>
              <c:f>Hoja1!$E$2:$E$7</c:f>
              <c:numCache>
                <c:formatCode>General</c:formatCode>
                <c:ptCount val="6"/>
                <c:pt idx="0">
                  <c:v>50.648061653432976</c:v>
                </c:pt>
                <c:pt idx="1">
                  <c:v>43.747080803362913</c:v>
                </c:pt>
                <c:pt idx="2">
                  <c:v>15.331620737972909</c:v>
                </c:pt>
                <c:pt idx="3">
                  <c:v>18.688696870621204</c:v>
                </c:pt>
                <c:pt idx="4">
                  <c:v>10.964502568893041</c:v>
                </c:pt>
                <c:pt idx="5" formatCode="0.0">
                  <c:v>1.0801027557216254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EB5-481F-951B-724AB1FFF1F6}"/>
            </c:ext>
          </c:extLst>
        </c:ser>
        <c:ser>
          <c:idx val="3"/>
          <c:order val="3"/>
          <c:tx>
            <c:strRef>
              <c:f>Hoja1!$F$1</c:f>
              <c:strCache>
                <c:ptCount val="1"/>
                <c:pt idx="0">
                  <c:v>Mucho</c:v>
                </c:pt>
              </c:strCache>
            </c:strRef>
          </c:tx>
          <c:spPr>
            <a:solidFill>
              <a:srgbClr val="9BBB59">
                <a:lumMod val="75000"/>
              </a:srgbClr>
            </a:solidFill>
          </c:spPr>
          <c:invertIfNegative val="0"/>
          <c:dLbls>
            <c:dLbl>
              <c:idx val="2"/>
              <c:layout>
                <c:manualLayout>
                  <c:x val="-9.7982940167141916E-3"/>
                  <c:y val="-1.69014834267868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EEA-4960-B9EF-515E15F8CDCB}"/>
                </c:ext>
              </c:extLst>
            </c:dLbl>
            <c:dLbl>
              <c:idx val="5"/>
              <c:layout>
                <c:manualLayout>
                  <c:x val="-1.4697441025071289E-2"/>
                  <c:y val="-2.8169139044644759E-2"/>
                </c:manualLayout>
              </c:layout>
              <c:numFmt formatCode="0.0\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50" b="1">
                      <a:solidFill>
                        <a:schemeClr val="accent3">
                          <a:lumMod val="50000"/>
                        </a:schemeClr>
                      </a:solidFill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EEA-4960-B9EF-515E15F8CDCB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EEA-4960-B9EF-515E15F8CDCB}"/>
                </c:ext>
              </c:extLst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Hoja1!$B$2:$B$7</c:f>
              <c:strCache>
                <c:ptCount val="6"/>
                <c:pt idx="0">
                  <c:v>Tus pacientes</c:v>
                </c:pt>
                <c:pt idx="1">
                  <c:v>Los familiares de los pacientes</c:v>
                </c:pt>
                <c:pt idx="2">
                  <c:v>La sociedad en su conjunto</c:v>
                </c:pt>
                <c:pt idx="3">
                  <c:v>Tus jefes y directivos</c:v>
                </c:pt>
                <c:pt idx="4">
                  <c:v>Los medios de comunicación</c:v>
                </c:pt>
                <c:pt idx="5">
                  <c:v>Los responsables políticos</c:v>
                </c:pt>
              </c:strCache>
            </c:strRef>
          </c:cat>
          <c:val>
            <c:numRef>
              <c:f>Hoja1!$F$2:$F$7</c:f>
              <c:numCache>
                <c:formatCode>General</c:formatCode>
                <c:ptCount val="6"/>
                <c:pt idx="0">
                  <c:v>15.822045773003268</c:v>
                </c:pt>
                <c:pt idx="1">
                  <c:v>9.9836524988323205</c:v>
                </c:pt>
                <c:pt idx="2">
                  <c:v>1.5354974311069594</c:v>
                </c:pt>
                <c:pt idx="3">
                  <c:v>2.9834189631013546</c:v>
                </c:pt>
                <c:pt idx="4">
                  <c:v>0.64222326015880427</c:v>
                </c:pt>
                <c:pt idx="5" formatCode="0.0">
                  <c:v>0.16347501167678655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4EB5-481F-951B-724AB1FFF1F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7"/>
        <c:overlap val="100"/>
        <c:axId val="482762752"/>
        <c:axId val="482764288"/>
      </c:barChart>
      <c:catAx>
        <c:axId val="482762752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482764288"/>
        <c:crosses val="autoZero"/>
        <c:auto val="1"/>
        <c:lblAlgn val="ctr"/>
        <c:lblOffset val="100"/>
        <c:noMultiLvlLbl val="0"/>
      </c:catAx>
      <c:valAx>
        <c:axId val="482764288"/>
        <c:scaling>
          <c:orientation val="minMax"/>
          <c:max val="10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48276275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4.3850433501664197E-2"/>
          <c:y val="0.84376685712257804"/>
          <c:w val="0.89953276796405335"/>
          <c:h val="7.3988034425376797E-2"/>
        </c:manualLayout>
      </c:layout>
      <c:overlay val="0"/>
      <c:txPr>
        <a:bodyPr/>
        <a:lstStyle/>
        <a:p>
          <a:pPr>
            <a:defRPr sz="1200">
              <a:solidFill>
                <a:schemeClr val="tx1">
                  <a:lumMod val="75000"/>
                  <a:lumOff val="25000"/>
                </a:schemeClr>
              </a:solidFill>
            </a:defRPr>
          </a:pPr>
          <a:endParaRPr lang="es-E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4841915085817526E-2"/>
          <c:y val="4.3107039376444486E-2"/>
          <c:w val="0.95031616982836498"/>
          <c:h val="0.649878886807764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4BACC6">
                <a:lumMod val="50000"/>
              </a:srgbClr>
            </a:solidFill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5AC4-4C4C-A1AA-BC3143BAB0A4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5AC4-4C4C-A1AA-BC3143BAB0A4}"/>
              </c:ext>
            </c:extLst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Público</c:v>
                </c:pt>
                <c:pt idx="1">
                  <c:v>Privado</c:v>
                </c:pt>
                <c:pt idx="2">
                  <c:v>Privado-concertado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85.8</c:v>
                </c:pt>
                <c:pt idx="1">
                  <c:v>6.1</c:v>
                </c:pt>
                <c:pt idx="2">
                  <c:v>8.1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CCAA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Público</c:v>
                </c:pt>
                <c:pt idx="1">
                  <c:v>Privado</c:v>
                </c:pt>
                <c:pt idx="2">
                  <c:v>Privado-concertado</c:v>
                </c:pt>
              </c:strCache>
            </c:strRef>
          </c:cat>
          <c:val>
            <c:numRef>
              <c:f>Hoja1!$C$2:$C$4</c:f>
              <c:numCache>
                <c:formatCode>General</c:formatCode>
                <c:ptCount val="3"/>
                <c:pt idx="0">
                  <c:v>92.4</c:v>
                </c:pt>
                <c:pt idx="1">
                  <c:v>5</c:v>
                </c:pt>
                <c:pt idx="2">
                  <c:v>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AC4-4C4C-A1AA-BC3143BAB0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471774720"/>
        <c:axId val="471840256"/>
      </c:barChart>
      <c:catAx>
        <c:axId val="4717747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es-ES"/>
          </a:p>
        </c:txPr>
        <c:crossAx val="471840256"/>
        <c:crosses val="autoZero"/>
        <c:auto val="1"/>
        <c:lblAlgn val="ctr"/>
        <c:lblOffset val="100"/>
        <c:noMultiLvlLbl val="0"/>
      </c:catAx>
      <c:valAx>
        <c:axId val="471840256"/>
        <c:scaling>
          <c:orientation val="minMax"/>
          <c:max val="100"/>
          <c:min val="0"/>
        </c:scaling>
        <c:delete val="1"/>
        <c:axPos val="l"/>
        <c:numFmt formatCode="0.0\%" sourceLinked="0"/>
        <c:majorTickMark val="out"/>
        <c:minorTickMark val="none"/>
        <c:tickLblPos val="nextTo"/>
        <c:crossAx val="471774720"/>
        <c:crosses val="autoZero"/>
        <c:crossBetween val="between"/>
        <c:majorUnit val="5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2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7857738029107877E-2"/>
          <c:y val="4.3041571467894099E-3"/>
          <c:w val="0.94970889167601824"/>
          <c:h val="0.8361953668865863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Hoja1!$C$1</c:f>
              <c:strCache>
                <c:ptCount val="1"/>
                <c:pt idx="0">
                  <c:v>Nada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4EB5-481F-951B-724AB1FFF1F6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4EB5-481F-951B-724AB1FFF1F6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4EB5-481F-951B-724AB1FFF1F6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4EB5-481F-951B-724AB1FFF1F6}"/>
              </c:ext>
            </c:extLst>
          </c:dPt>
          <c:dLbls>
            <c:dLbl>
              <c:idx val="0"/>
              <c:layout>
                <c:manualLayout>
                  <c:x val="2.4495735041785479E-2"/>
                  <c:y val="5.633827808928951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EB5-481F-951B-724AB1FFF1F6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EE7-436A-907A-186B65B30C19}"/>
                </c:ext>
              </c:extLst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Hoja1!$B$2:$B$7</c:f>
              <c:strCache>
                <c:ptCount val="6"/>
                <c:pt idx="0">
                  <c:v>Tus pacientes</c:v>
                </c:pt>
                <c:pt idx="1">
                  <c:v>Los familiares de los pacientes</c:v>
                </c:pt>
                <c:pt idx="2">
                  <c:v>La sociedad en su conjunto</c:v>
                </c:pt>
                <c:pt idx="3">
                  <c:v>Tus jefes y directivos</c:v>
                </c:pt>
                <c:pt idx="4">
                  <c:v>Los medios de comunicación</c:v>
                </c:pt>
                <c:pt idx="5">
                  <c:v>Los responsables políticos</c:v>
                </c:pt>
              </c:strCache>
            </c:strRef>
          </c:cat>
          <c:val>
            <c:numRef>
              <c:f>Hoja1!$C$2:$C$7</c:f>
              <c:numCache>
                <c:formatCode>General</c:formatCode>
                <c:ptCount val="6"/>
                <c:pt idx="0">
                  <c:v>3.9</c:v>
                </c:pt>
                <c:pt idx="1">
                  <c:v>9.3000000000000007</c:v>
                </c:pt>
                <c:pt idx="2">
                  <c:v>22.2</c:v>
                </c:pt>
                <c:pt idx="3">
                  <c:v>40.700000000000003</c:v>
                </c:pt>
                <c:pt idx="4">
                  <c:v>35.299999999999997</c:v>
                </c:pt>
                <c:pt idx="5">
                  <c:v>80.7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EB5-481F-951B-724AB1FFF1F6}"/>
            </c:ext>
          </c:extLst>
        </c:ser>
        <c:ser>
          <c:idx val="1"/>
          <c:order val="1"/>
          <c:tx>
            <c:strRef>
              <c:f>Hoja1!$D$1</c:f>
              <c:strCache>
                <c:ptCount val="1"/>
                <c:pt idx="0">
                  <c:v>Poco</c:v>
                </c:pt>
              </c:strCache>
            </c:strRef>
          </c:tx>
          <c:spPr>
            <a:solidFill>
              <a:srgbClr val="F79646"/>
            </a:solidFill>
          </c:spPr>
          <c:invertIfNegative val="0"/>
          <c:dLbls>
            <c:dLbl>
              <c:idx val="2"/>
              <c:layout>
                <c:manualLayout>
                  <c:x val="2.7319618454638831E-3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EE7-436A-907A-186B65B30C19}"/>
                </c:ext>
              </c:extLst>
            </c:dLbl>
            <c:dLbl>
              <c:idx val="3"/>
              <c:layout>
                <c:manualLayout>
                  <c:x val="-2.1671974718858399E-3"/>
                  <c:y val="-5.633384200440059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EE7-436A-907A-186B65B30C19}"/>
                </c:ext>
              </c:extLst>
            </c:dLbl>
            <c:dLbl>
              <c:idx val="4"/>
              <c:layout>
                <c:manualLayout>
                  <c:x val="9.6079216506807889E-3"/>
                  <c:y val="-1.126699020512456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EE7-436A-907A-186B65B30C19}"/>
                </c:ext>
              </c:extLst>
            </c:dLbl>
            <c:dLbl>
              <c:idx val="5"/>
              <c:layout>
                <c:manualLayout>
                  <c:x val="-2.9585254416175981E-2"/>
                  <c:y val="2.817357512953368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EE7-436A-907A-186B65B30C19}"/>
                </c:ext>
              </c:extLst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Hoja1!$B$2:$B$7</c:f>
              <c:strCache>
                <c:ptCount val="6"/>
                <c:pt idx="0">
                  <c:v>Tus pacientes</c:v>
                </c:pt>
                <c:pt idx="1">
                  <c:v>Los familiares de los pacientes</c:v>
                </c:pt>
                <c:pt idx="2">
                  <c:v>La sociedad en su conjunto</c:v>
                </c:pt>
                <c:pt idx="3">
                  <c:v>Tus jefes y directivos</c:v>
                </c:pt>
                <c:pt idx="4">
                  <c:v>Los medios de comunicación</c:v>
                </c:pt>
                <c:pt idx="5">
                  <c:v>Los responsables políticos</c:v>
                </c:pt>
              </c:strCache>
            </c:strRef>
          </c:cat>
          <c:val>
            <c:numRef>
              <c:f>Hoja1!$D$2:$D$7</c:f>
              <c:numCache>
                <c:formatCode>General</c:formatCode>
                <c:ptCount val="6"/>
                <c:pt idx="0">
                  <c:v>31</c:v>
                </c:pt>
                <c:pt idx="1">
                  <c:v>41.1</c:v>
                </c:pt>
                <c:pt idx="2">
                  <c:v>63.1</c:v>
                </c:pt>
                <c:pt idx="3">
                  <c:v>44.5</c:v>
                </c:pt>
                <c:pt idx="4">
                  <c:v>54.3</c:v>
                </c:pt>
                <c:pt idx="5">
                  <c:v>18.5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4EB5-481F-951B-724AB1FFF1F6}"/>
            </c:ext>
          </c:extLst>
        </c:ser>
        <c:ser>
          <c:idx val="2"/>
          <c:order val="2"/>
          <c:tx>
            <c:strRef>
              <c:f>Hoja1!$E$1</c:f>
              <c:strCache>
                <c:ptCount val="1"/>
                <c:pt idx="0">
                  <c:v>Bastante</c:v>
                </c:pt>
              </c:strCache>
            </c:strRef>
          </c:tx>
          <c:spPr>
            <a:solidFill>
              <a:srgbClr val="9BBB59">
                <a:lumMod val="60000"/>
                <a:lumOff val="40000"/>
              </a:srgbClr>
            </a:solidFill>
          </c:spPr>
          <c:invertIfNegative val="0"/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Hoja1!$B$2:$B$7</c:f>
              <c:strCache>
                <c:ptCount val="6"/>
                <c:pt idx="0">
                  <c:v>Tus pacientes</c:v>
                </c:pt>
                <c:pt idx="1">
                  <c:v>Los familiares de los pacientes</c:v>
                </c:pt>
                <c:pt idx="2">
                  <c:v>La sociedad en su conjunto</c:v>
                </c:pt>
                <c:pt idx="3">
                  <c:v>Tus jefes y directivos</c:v>
                </c:pt>
                <c:pt idx="4">
                  <c:v>Los medios de comunicación</c:v>
                </c:pt>
                <c:pt idx="5">
                  <c:v>Los responsables políticos</c:v>
                </c:pt>
              </c:strCache>
            </c:strRef>
          </c:cat>
          <c:val>
            <c:numRef>
              <c:f>Hoja1!$E$2:$E$7</c:f>
              <c:numCache>
                <c:formatCode>General</c:formatCode>
                <c:ptCount val="6"/>
                <c:pt idx="0">
                  <c:v>51.7</c:v>
                </c:pt>
                <c:pt idx="1">
                  <c:v>41.2</c:v>
                </c:pt>
                <c:pt idx="2">
                  <c:v>13.6</c:v>
                </c:pt>
                <c:pt idx="3">
                  <c:v>12.7</c:v>
                </c:pt>
                <c:pt idx="4">
                  <c:v>9.8000000000000007</c:v>
                </c:pt>
                <c:pt idx="5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EB5-481F-951B-724AB1FFF1F6}"/>
            </c:ext>
          </c:extLst>
        </c:ser>
        <c:ser>
          <c:idx val="3"/>
          <c:order val="3"/>
          <c:tx>
            <c:strRef>
              <c:f>Hoja1!$F$1</c:f>
              <c:strCache>
                <c:ptCount val="1"/>
                <c:pt idx="0">
                  <c:v>Mucho</c:v>
                </c:pt>
              </c:strCache>
            </c:strRef>
          </c:tx>
          <c:spPr>
            <a:solidFill>
              <a:srgbClr val="9BBB59">
                <a:lumMod val="75000"/>
              </a:srgbClr>
            </a:solidFill>
          </c:spPr>
          <c:invertIfNegative val="0"/>
          <c:dLbls>
            <c:dLbl>
              <c:idx val="2"/>
              <c:layout>
                <c:manualLayout>
                  <c:x val="-9.7982940167141916E-3"/>
                  <c:y val="-1.6901483426786854E-2"/>
                </c:manualLayout>
              </c:layout>
              <c:numFmt formatCode="0.0\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50" b="1">
                      <a:solidFill>
                        <a:schemeClr val="accent3">
                          <a:lumMod val="50000"/>
                        </a:schemeClr>
                      </a:solidFill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EE7-436A-907A-186B65B30C19}"/>
                </c:ext>
              </c:extLst>
            </c:dLbl>
            <c:dLbl>
              <c:idx val="3"/>
              <c:layout>
                <c:manualLayout>
                  <c:x val="-1.175949074074074E-2"/>
                  <c:y val="-2.9608010345020527E-2"/>
                </c:manualLayout>
              </c:layout>
              <c:numFmt formatCode="0.0\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50" b="1">
                      <a:solidFill>
                        <a:schemeClr val="accent3">
                          <a:lumMod val="50000"/>
                        </a:schemeClr>
                      </a:solidFill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EE7-436A-907A-186B65B30C19}"/>
                </c:ext>
              </c:extLst>
            </c:dLbl>
            <c:dLbl>
              <c:idx val="4"/>
              <c:layout>
                <c:manualLayout>
                  <c:x val="-8.8194444444443364E-3"/>
                  <c:y val="-1.97388462566651E-2"/>
                </c:manualLayout>
              </c:layout>
              <c:numFmt formatCode="0.0\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50" b="1">
                      <a:solidFill>
                        <a:schemeClr val="accent3">
                          <a:lumMod val="50000"/>
                        </a:schemeClr>
                      </a:solidFill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EE7-436A-907A-186B65B30C19}"/>
                </c:ext>
              </c:extLst>
            </c:dLbl>
            <c:dLbl>
              <c:idx val="5"/>
              <c:layout>
                <c:manualLayout>
                  <c:x val="-1.4697441025071289E-2"/>
                  <c:y val="-2.8169139044644759E-2"/>
                </c:manualLayout>
              </c:layout>
              <c:numFmt formatCode="0.0\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50" b="1">
                      <a:solidFill>
                        <a:schemeClr val="accent3">
                          <a:lumMod val="50000"/>
                        </a:schemeClr>
                      </a:solidFill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8EE7-436A-907A-186B65B30C19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EE7-436A-907A-186B65B30C19}"/>
                </c:ext>
              </c:extLst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Hoja1!$B$2:$B$7</c:f>
              <c:strCache>
                <c:ptCount val="6"/>
                <c:pt idx="0">
                  <c:v>Tus pacientes</c:v>
                </c:pt>
                <c:pt idx="1">
                  <c:v>Los familiares de los pacientes</c:v>
                </c:pt>
                <c:pt idx="2">
                  <c:v>La sociedad en su conjunto</c:v>
                </c:pt>
                <c:pt idx="3">
                  <c:v>Tus jefes y directivos</c:v>
                </c:pt>
                <c:pt idx="4">
                  <c:v>Los medios de comunicación</c:v>
                </c:pt>
                <c:pt idx="5">
                  <c:v>Los responsables políticos</c:v>
                </c:pt>
              </c:strCache>
            </c:strRef>
          </c:cat>
          <c:val>
            <c:numRef>
              <c:f>Hoja1!$F$2:$F$7</c:f>
              <c:numCache>
                <c:formatCode>General</c:formatCode>
                <c:ptCount val="6"/>
                <c:pt idx="0">
                  <c:v>13.4</c:v>
                </c:pt>
                <c:pt idx="1">
                  <c:v>8.4</c:v>
                </c:pt>
                <c:pt idx="2" formatCode="0.0">
                  <c:v>1.1000000000000001</c:v>
                </c:pt>
                <c:pt idx="3" formatCode="0.0">
                  <c:v>2.1</c:v>
                </c:pt>
                <c:pt idx="4" formatCode="0.0">
                  <c:v>0.6</c:v>
                </c:pt>
                <c:pt idx="5" formatCode="0.0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4EB5-481F-951B-724AB1FFF1F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7"/>
        <c:overlap val="100"/>
        <c:axId val="482910976"/>
        <c:axId val="482912512"/>
      </c:barChart>
      <c:catAx>
        <c:axId val="48291097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482912512"/>
        <c:crosses val="autoZero"/>
        <c:auto val="1"/>
        <c:lblAlgn val="ctr"/>
        <c:lblOffset val="100"/>
        <c:noMultiLvlLbl val="0"/>
      </c:catAx>
      <c:valAx>
        <c:axId val="482912512"/>
        <c:scaling>
          <c:orientation val="minMax"/>
          <c:max val="10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48291097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4.3850433501664197E-2"/>
          <c:y val="0.84376685712257804"/>
          <c:w val="0.89953276796405335"/>
          <c:h val="7.3988034425376797E-2"/>
        </c:manualLayout>
      </c:layout>
      <c:overlay val="0"/>
      <c:txPr>
        <a:bodyPr/>
        <a:lstStyle/>
        <a:p>
          <a:pPr>
            <a:defRPr sz="1200">
              <a:solidFill>
                <a:schemeClr val="tx1">
                  <a:lumMod val="75000"/>
                  <a:lumOff val="25000"/>
                </a:schemeClr>
              </a:solidFill>
            </a:defRPr>
          </a:pPr>
          <a:endParaRPr lang="es-E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5844796296296296"/>
          <c:y val="6.9011957608574898E-2"/>
          <c:w val="0.47860296296296295"/>
          <c:h val="0.78024422407172145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P1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FF0000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ED7A-48C5-8AE7-6D5491364DDB}"/>
              </c:ext>
            </c:extLst>
          </c:dPt>
          <c:dPt>
            <c:idx val="1"/>
            <c:bubble3D val="0"/>
            <c:spPr>
              <a:solidFill>
                <a:srgbClr val="99CC00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ED7A-48C5-8AE7-6D5491364DDB}"/>
              </c:ext>
            </c:extLst>
          </c:dPt>
          <c:dPt>
            <c:idx val="2"/>
            <c:bubble3D val="0"/>
            <c:spPr>
              <a:solidFill>
                <a:sysClr val="window" lastClr="FFFFFF">
                  <a:lumMod val="65000"/>
                </a:sys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ED7A-48C5-8AE7-6D5491364DDB}"/>
              </c:ext>
            </c:extLst>
          </c:dPt>
          <c:dPt>
            <c:idx val="3"/>
            <c:bubble3D val="0"/>
            <c:spPr>
              <a:solidFill>
                <a:srgbClr val="C25C5C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ED7A-48C5-8AE7-6D5491364DDB}"/>
              </c:ext>
            </c:extLst>
          </c:dPt>
          <c:dLbls>
            <c:dLbl>
              <c:idx val="0"/>
              <c:layout>
                <c:manualLayout>
                  <c:x val="-9.5522222222222224E-3"/>
                  <c:y val="1.15023451500557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D7A-48C5-8AE7-6D5491364DDB}"/>
                </c:ext>
              </c:extLst>
            </c:dLbl>
            <c:dLbl>
              <c:idx val="1"/>
              <c:layout>
                <c:manualLayout>
                  <c:x val="-6.1184441045012096E-3"/>
                  <c:y val="-3.10535265873284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D7A-48C5-8AE7-6D5491364DDB}"/>
                </c:ext>
              </c:extLst>
            </c:dLbl>
            <c:dLbl>
              <c:idx val="2"/>
              <c:layout>
                <c:manualLayout>
                  <c:x val="-8.8833333333333331E-4"/>
                  <c:y val="-3.74946262009535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D7A-48C5-8AE7-6D5491364DDB}"/>
                </c:ext>
              </c:extLst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>
                    <a:ln>
                      <a:noFill/>
                    </a:ln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Hoja1!$A$2:$A$4</c:f>
              <c:strCache>
                <c:ptCount val="3"/>
                <c:pt idx="0">
                  <c:v>Sí</c:v>
                </c:pt>
                <c:pt idx="1">
                  <c:v>No</c:v>
                </c:pt>
                <c:pt idx="2">
                  <c:v>No sé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46.520317608594112</c:v>
                </c:pt>
                <c:pt idx="1">
                  <c:v>47.302662307333023</c:v>
                </c:pt>
                <c:pt idx="2" formatCode="####.0">
                  <c:v>6.1770200840728631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D7A-48C5-8AE7-6D5491364D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60"/>
        <c:holeSize val="35"/>
      </c:doughnutChart>
    </c:plotArea>
    <c:legend>
      <c:legendPos val="b"/>
      <c:layout>
        <c:manualLayout>
          <c:xMode val="edge"/>
          <c:yMode val="edge"/>
          <c:x val="0.20433018589714516"/>
          <c:y val="0.86960597373238724"/>
          <c:w val="0.5492876602619744"/>
          <c:h val="8.594667017674365E-2"/>
        </c:manualLayout>
      </c:layout>
      <c:overlay val="0"/>
      <c:txPr>
        <a:bodyPr/>
        <a:lstStyle/>
        <a:p>
          <a:pPr>
            <a:defRPr sz="1400"/>
          </a:pPr>
          <a:endParaRPr lang="es-E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2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5844796296296296"/>
          <c:y val="6.9011957608574898E-2"/>
          <c:w val="0.47860296296296295"/>
          <c:h val="0.78024422407172145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CCAA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FF0000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F415-4A0B-B863-D1BA3FEF4131}"/>
              </c:ext>
            </c:extLst>
          </c:dPt>
          <c:dPt>
            <c:idx val="1"/>
            <c:bubble3D val="0"/>
            <c:spPr>
              <a:solidFill>
                <a:srgbClr val="99CC00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F415-4A0B-B863-D1BA3FEF4131}"/>
              </c:ext>
            </c:extLst>
          </c:dPt>
          <c:dPt>
            <c:idx val="2"/>
            <c:bubble3D val="0"/>
            <c:spPr>
              <a:solidFill>
                <a:sysClr val="window" lastClr="FFFFFF">
                  <a:lumMod val="65000"/>
                </a:sys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F415-4A0B-B863-D1BA3FEF4131}"/>
              </c:ext>
            </c:extLst>
          </c:dPt>
          <c:dPt>
            <c:idx val="3"/>
            <c:bubble3D val="0"/>
            <c:spPr>
              <a:solidFill>
                <a:srgbClr val="C25C5C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F415-4A0B-B863-D1BA3FEF4131}"/>
              </c:ext>
            </c:extLst>
          </c:dPt>
          <c:dLbls>
            <c:dLbl>
              <c:idx val="0"/>
              <c:layout>
                <c:manualLayout>
                  <c:x val="-9.5522222222222224E-3"/>
                  <c:y val="1.15023451500557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415-4A0B-B863-D1BA3FEF4131}"/>
                </c:ext>
              </c:extLst>
            </c:dLbl>
            <c:dLbl>
              <c:idx val="1"/>
              <c:layout>
                <c:manualLayout>
                  <c:x val="-6.1184441045012096E-3"/>
                  <c:y val="-3.10535265873284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415-4A0B-B863-D1BA3FEF4131}"/>
                </c:ext>
              </c:extLst>
            </c:dLbl>
            <c:dLbl>
              <c:idx val="2"/>
              <c:layout>
                <c:manualLayout>
                  <c:x val="-8.8833333333333331E-4"/>
                  <c:y val="-3.74946262009535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415-4A0B-B863-D1BA3FEF4131}"/>
                </c:ext>
              </c:extLst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>
                    <a:ln>
                      <a:noFill/>
                    </a:ln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Hoja1!$A$2:$A$4</c:f>
              <c:strCache>
                <c:ptCount val="3"/>
                <c:pt idx="0">
                  <c:v>Sí</c:v>
                </c:pt>
                <c:pt idx="1">
                  <c:v>No</c:v>
                </c:pt>
                <c:pt idx="2">
                  <c:v>No sé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48.6</c:v>
                </c:pt>
                <c:pt idx="1">
                  <c:v>44</c:v>
                </c:pt>
                <c:pt idx="2">
                  <c:v>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415-4A0B-B863-D1BA3FEF41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60"/>
        <c:holeSize val="35"/>
      </c:doughnutChart>
    </c:plotArea>
    <c:legend>
      <c:legendPos val="b"/>
      <c:layout>
        <c:manualLayout>
          <c:xMode val="edge"/>
          <c:yMode val="edge"/>
          <c:x val="0.20433018589714516"/>
          <c:y val="0.86960597373238724"/>
          <c:w val="0.5492876602619744"/>
          <c:h val="8.594667017674365E-2"/>
        </c:manualLayout>
      </c:layout>
      <c:overlay val="0"/>
      <c:txPr>
        <a:bodyPr/>
        <a:lstStyle/>
        <a:p>
          <a:pPr>
            <a:defRPr sz="1400"/>
          </a:pPr>
          <a:endParaRPr lang="es-E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2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488277396092E-3"/>
          <c:y val="9.8926032565464141E-3"/>
          <c:w val="0.70979138820947862"/>
          <c:h val="0.9636855903776555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B45F-4986-909D-5BDD7A95E75F}"/>
              </c:ext>
            </c:extLst>
          </c:dPt>
          <c:dLbls>
            <c:dLbl>
              <c:idx val="6"/>
              <c:numFmt formatCode="0.0\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 b="1"/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B45F-4986-909D-5BDD7A95E75F}"/>
                </c:ext>
              </c:extLst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Hoja1!$A$2:$A$21</c:f>
              <c:strCache>
                <c:ptCount val="20"/>
                <c:pt idx="0">
                  <c:v>Madrid </c:v>
                </c:pt>
                <c:pt idx="1">
                  <c:v>Asturias </c:v>
                </c:pt>
                <c:pt idx="2">
                  <c:v>Cataluña</c:v>
                </c:pt>
                <c:pt idx="3">
                  <c:v>Balears, Illes</c:v>
                </c:pt>
                <c:pt idx="4">
                  <c:v>Canarias</c:v>
                </c:pt>
                <c:pt idx="5">
                  <c:v>Castilla y León</c:v>
                </c:pt>
                <c:pt idx="6">
                  <c:v>Total muestra</c:v>
                </c:pt>
                <c:pt idx="7">
                  <c:v>Galicia</c:v>
                </c:pt>
                <c:pt idx="8">
                  <c:v>Murcia</c:v>
                </c:pt>
                <c:pt idx="9">
                  <c:v>C. Valenciana</c:v>
                </c:pt>
                <c:pt idx="10">
                  <c:v>Rioja, La</c:v>
                </c:pt>
                <c:pt idx="11">
                  <c:v>Cantabria</c:v>
                </c:pt>
                <c:pt idx="12">
                  <c:v>C. La Mancha</c:v>
                </c:pt>
                <c:pt idx="13">
                  <c:v>Navarra</c:v>
                </c:pt>
                <c:pt idx="14">
                  <c:v>Aragón</c:v>
                </c:pt>
                <c:pt idx="15">
                  <c:v>Andalucía</c:v>
                </c:pt>
                <c:pt idx="16">
                  <c:v>Extremadura</c:v>
                </c:pt>
                <c:pt idx="17">
                  <c:v>País Vasco</c:v>
                </c:pt>
                <c:pt idx="18">
                  <c:v>Ceuta</c:v>
                </c:pt>
                <c:pt idx="19">
                  <c:v>Melilla</c:v>
                </c:pt>
              </c:strCache>
            </c:strRef>
          </c:cat>
          <c:val>
            <c:numRef>
              <c:f>Hoja1!$B$2:$B$21</c:f>
              <c:numCache>
                <c:formatCode>General</c:formatCode>
                <c:ptCount val="20"/>
                <c:pt idx="0">
                  <c:v>60.1</c:v>
                </c:pt>
                <c:pt idx="1">
                  <c:v>58.8</c:v>
                </c:pt>
                <c:pt idx="2">
                  <c:v>52.6</c:v>
                </c:pt>
                <c:pt idx="3">
                  <c:v>52.2</c:v>
                </c:pt>
                <c:pt idx="4">
                  <c:v>49.3</c:v>
                </c:pt>
                <c:pt idx="5">
                  <c:v>48.6</c:v>
                </c:pt>
                <c:pt idx="6">
                  <c:v>46.5</c:v>
                </c:pt>
                <c:pt idx="7">
                  <c:v>45.8</c:v>
                </c:pt>
                <c:pt idx="8">
                  <c:v>44.7</c:v>
                </c:pt>
                <c:pt idx="9">
                  <c:v>43.9</c:v>
                </c:pt>
                <c:pt idx="10">
                  <c:v>42</c:v>
                </c:pt>
                <c:pt idx="11">
                  <c:v>40.4</c:v>
                </c:pt>
                <c:pt idx="12">
                  <c:v>40.4</c:v>
                </c:pt>
                <c:pt idx="13">
                  <c:v>38.9</c:v>
                </c:pt>
                <c:pt idx="14">
                  <c:v>38.799999999999997</c:v>
                </c:pt>
                <c:pt idx="15">
                  <c:v>38.700000000000003</c:v>
                </c:pt>
                <c:pt idx="16">
                  <c:v>36.9</c:v>
                </c:pt>
                <c:pt idx="17">
                  <c:v>36.5</c:v>
                </c:pt>
                <c:pt idx="18">
                  <c:v>30</c:v>
                </c:pt>
                <c:pt idx="19">
                  <c:v>27.9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484184064"/>
        <c:axId val="484185600"/>
      </c:barChart>
      <c:catAx>
        <c:axId val="484184064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484185600"/>
        <c:crosses val="autoZero"/>
        <c:auto val="1"/>
        <c:lblAlgn val="ctr"/>
        <c:lblOffset val="100"/>
        <c:noMultiLvlLbl val="0"/>
      </c:catAx>
      <c:valAx>
        <c:axId val="484185600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484184064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5319288872663376"/>
          <c:y val="4.5496179436852698E-2"/>
          <c:w val="0.4435894877137308"/>
          <c:h val="0.77095693071140248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P1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99CC00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EC9A-4247-B367-818FAD595A1A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EC9A-4247-B367-818FAD595A1A}"/>
              </c:ext>
            </c:extLst>
          </c:dPt>
          <c:dPt>
            <c:idx val="2"/>
            <c:bubble3D val="0"/>
            <c:spPr>
              <a:solidFill>
                <a:sysClr val="window" lastClr="FFFFFF">
                  <a:lumMod val="75000"/>
                </a:sys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EC9A-4247-B367-818FAD595A1A}"/>
              </c:ext>
            </c:extLst>
          </c:dPt>
          <c:dPt>
            <c:idx val="3"/>
            <c:bubble3D val="0"/>
            <c:spPr>
              <a:solidFill>
                <a:srgbClr val="C25C5C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EC9A-4247-B367-818FAD595A1A}"/>
              </c:ext>
            </c:extLst>
          </c:dPt>
          <c:dLbls>
            <c:dLbl>
              <c:idx val="0"/>
              <c:layout>
                <c:manualLayout>
                  <c:x val="-1.5773594079747981E-2"/>
                  <c:y val="-7.83894382105691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C9A-4247-B367-818FAD595A1A}"/>
                </c:ext>
              </c:extLst>
            </c:dLbl>
            <c:dLbl>
              <c:idx val="1"/>
              <c:layout>
                <c:manualLayout>
                  <c:x val="-6.1184441045012096E-3"/>
                  <c:y val="-3.10535265873284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C9A-4247-B367-818FAD595A1A}"/>
                </c:ext>
              </c:extLst>
            </c:dLbl>
            <c:dLbl>
              <c:idx val="2"/>
              <c:layout>
                <c:manualLayout>
                  <c:x val="2.7480843807728707E-3"/>
                  <c:y val="-1.47738214272488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C9A-4247-B367-818FAD595A1A}"/>
                </c:ext>
              </c:extLst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>
                    <a:ln>
                      <a:noFill/>
                    </a:ln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Hoja1!$A$2:$A$4</c:f>
              <c:strCache>
                <c:ptCount val="3"/>
                <c:pt idx="0">
                  <c:v>Sí</c:v>
                </c:pt>
                <c:pt idx="1">
                  <c:v>No</c:v>
                </c:pt>
                <c:pt idx="2">
                  <c:v>No sé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44.879729098552076</c:v>
                </c:pt>
                <c:pt idx="1">
                  <c:v>28.44465203176086</c:v>
                </c:pt>
                <c:pt idx="2" formatCode="####.0">
                  <c:v>26.675618869687064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C9A-4247-B367-818FAD595A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36"/>
        <c:holeSize val="35"/>
      </c:doughnutChart>
    </c:plotArea>
    <c:legend>
      <c:legendPos val="b"/>
      <c:layout>
        <c:manualLayout>
          <c:xMode val="edge"/>
          <c:yMode val="edge"/>
          <c:x val="0.19981998439556983"/>
          <c:y val="0.84455646903430481"/>
          <c:w val="0.5492876602619744"/>
          <c:h val="0.13127461146292388"/>
        </c:manualLayout>
      </c:layout>
      <c:overlay val="0"/>
      <c:txPr>
        <a:bodyPr/>
        <a:lstStyle/>
        <a:p>
          <a:pPr>
            <a:defRPr sz="1400"/>
          </a:pPr>
          <a:endParaRPr lang="es-E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2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5319288872663376"/>
          <c:y val="4.5496179436852698E-2"/>
          <c:w val="0.4435894877137308"/>
          <c:h val="0.77095693071140248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CCAA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99CC00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5432-4BC5-B01F-11C3F5FDDB71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5432-4BC5-B01F-11C3F5FDDB71}"/>
              </c:ext>
            </c:extLst>
          </c:dPt>
          <c:dPt>
            <c:idx val="2"/>
            <c:bubble3D val="0"/>
            <c:spPr>
              <a:solidFill>
                <a:sysClr val="window" lastClr="FFFFFF">
                  <a:lumMod val="75000"/>
                </a:sys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5432-4BC5-B01F-11C3F5FDDB71}"/>
              </c:ext>
            </c:extLst>
          </c:dPt>
          <c:dPt>
            <c:idx val="3"/>
            <c:bubble3D val="0"/>
            <c:spPr>
              <a:solidFill>
                <a:srgbClr val="C25C5C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5432-4BC5-B01F-11C3F5FDDB71}"/>
              </c:ext>
            </c:extLst>
          </c:dPt>
          <c:dLbls>
            <c:dLbl>
              <c:idx val="0"/>
              <c:layout>
                <c:manualLayout>
                  <c:x val="-1.5773594079747981E-2"/>
                  <c:y val="-7.83894382105691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432-4BC5-B01F-11C3F5FDDB71}"/>
                </c:ext>
              </c:extLst>
            </c:dLbl>
            <c:dLbl>
              <c:idx val="1"/>
              <c:layout>
                <c:manualLayout>
                  <c:x val="-6.1184441045012096E-3"/>
                  <c:y val="-3.10535265873284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432-4BC5-B01F-11C3F5FDDB71}"/>
                </c:ext>
              </c:extLst>
            </c:dLbl>
            <c:dLbl>
              <c:idx val="2"/>
              <c:layout>
                <c:manualLayout>
                  <c:x val="2.7480843807728707E-3"/>
                  <c:y val="-1.47738214272488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432-4BC5-B01F-11C3F5FDDB71}"/>
                </c:ext>
              </c:extLst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>
                    <a:ln>
                      <a:noFill/>
                    </a:ln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Hoja1!$A$2:$A$4</c:f>
              <c:strCache>
                <c:ptCount val="3"/>
                <c:pt idx="0">
                  <c:v>Sí</c:v>
                </c:pt>
                <c:pt idx="1">
                  <c:v>No</c:v>
                </c:pt>
                <c:pt idx="2">
                  <c:v>No sé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42.5</c:v>
                </c:pt>
                <c:pt idx="1">
                  <c:v>29.2</c:v>
                </c:pt>
                <c:pt idx="2">
                  <c:v>28.3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432-4BC5-B01F-11C3F5FDDB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36"/>
        <c:holeSize val="35"/>
      </c:doughnutChart>
    </c:plotArea>
    <c:legend>
      <c:legendPos val="b"/>
      <c:layout>
        <c:manualLayout>
          <c:xMode val="edge"/>
          <c:yMode val="edge"/>
          <c:x val="0.19981998439556983"/>
          <c:y val="0.84455646903430481"/>
          <c:w val="0.5492876602619744"/>
          <c:h val="0.13127461146292388"/>
        </c:manualLayout>
      </c:layout>
      <c:overlay val="0"/>
      <c:txPr>
        <a:bodyPr/>
        <a:lstStyle/>
        <a:p>
          <a:pPr>
            <a:defRPr sz="1400"/>
          </a:pPr>
          <a:endParaRPr lang="es-E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2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488277396092E-3"/>
          <c:y val="9.8926032565464141E-3"/>
          <c:w val="0.70979138820947862"/>
          <c:h val="0.9636855903776555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F1C5-4E9F-B756-2025A1BC1CD1}"/>
              </c:ext>
            </c:extLst>
          </c:dPt>
          <c:dLbls>
            <c:dLbl>
              <c:idx val="8"/>
              <c:numFmt formatCode="0.0\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 b="1"/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F1C5-4E9F-B756-2025A1BC1CD1}"/>
                </c:ext>
              </c:extLst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Hoja1!$A$2:$A$21</c:f>
              <c:strCache>
                <c:ptCount val="20"/>
                <c:pt idx="0">
                  <c:v>Madrid </c:v>
                </c:pt>
                <c:pt idx="1">
                  <c:v>Melilla</c:v>
                </c:pt>
                <c:pt idx="2">
                  <c:v>Galicia</c:v>
                </c:pt>
                <c:pt idx="3">
                  <c:v>Cataluña</c:v>
                </c:pt>
                <c:pt idx="4">
                  <c:v>Asturias </c:v>
                </c:pt>
                <c:pt idx="5">
                  <c:v>Murcia</c:v>
                </c:pt>
                <c:pt idx="6">
                  <c:v>Castilla y León</c:v>
                </c:pt>
                <c:pt idx="7">
                  <c:v>Andalucía</c:v>
                </c:pt>
                <c:pt idx="8">
                  <c:v>Total muestra</c:v>
                </c:pt>
                <c:pt idx="9">
                  <c:v>Balears, Illes</c:v>
                </c:pt>
                <c:pt idx="10">
                  <c:v>Extremadura</c:v>
                </c:pt>
                <c:pt idx="11">
                  <c:v>C. La Mancha</c:v>
                </c:pt>
                <c:pt idx="12">
                  <c:v>Cantabria</c:v>
                </c:pt>
                <c:pt idx="13">
                  <c:v>C. Valenciana</c:v>
                </c:pt>
                <c:pt idx="14">
                  <c:v>Canarias</c:v>
                </c:pt>
                <c:pt idx="15">
                  <c:v>Navarra</c:v>
                </c:pt>
                <c:pt idx="16">
                  <c:v>Aragón</c:v>
                </c:pt>
                <c:pt idx="17">
                  <c:v>Rioja, La</c:v>
                </c:pt>
                <c:pt idx="18">
                  <c:v>País Vasco</c:v>
                </c:pt>
                <c:pt idx="19">
                  <c:v>Ceuta</c:v>
                </c:pt>
              </c:strCache>
            </c:strRef>
          </c:cat>
          <c:val>
            <c:numRef>
              <c:f>Hoja1!$B$2:$B$21</c:f>
              <c:numCache>
                <c:formatCode>General</c:formatCode>
                <c:ptCount val="20"/>
                <c:pt idx="0">
                  <c:v>37.799999999999997</c:v>
                </c:pt>
                <c:pt idx="1">
                  <c:v>34.4</c:v>
                </c:pt>
                <c:pt idx="2">
                  <c:v>32.5</c:v>
                </c:pt>
                <c:pt idx="3">
                  <c:v>31.1</c:v>
                </c:pt>
                <c:pt idx="4">
                  <c:v>30.3</c:v>
                </c:pt>
                <c:pt idx="5">
                  <c:v>29.8</c:v>
                </c:pt>
                <c:pt idx="6">
                  <c:v>29.2</c:v>
                </c:pt>
                <c:pt idx="7">
                  <c:v>28.8</c:v>
                </c:pt>
                <c:pt idx="8">
                  <c:v>28.4</c:v>
                </c:pt>
                <c:pt idx="9">
                  <c:v>27.9</c:v>
                </c:pt>
                <c:pt idx="10">
                  <c:v>27.9</c:v>
                </c:pt>
                <c:pt idx="11">
                  <c:v>25.6</c:v>
                </c:pt>
                <c:pt idx="12">
                  <c:v>25.1</c:v>
                </c:pt>
                <c:pt idx="13">
                  <c:v>23</c:v>
                </c:pt>
                <c:pt idx="14">
                  <c:v>22</c:v>
                </c:pt>
                <c:pt idx="15">
                  <c:v>19.7</c:v>
                </c:pt>
                <c:pt idx="16">
                  <c:v>19.600000000000001</c:v>
                </c:pt>
                <c:pt idx="17">
                  <c:v>19</c:v>
                </c:pt>
                <c:pt idx="18">
                  <c:v>16.899999999999999</c:v>
                </c:pt>
                <c:pt idx="19">
                  <c:v>12.9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484840960"/>
        <c:axId val="484842496"/>
      </c:barChart>
      <c:catAx>
        <c:axId val="484840960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484842496"/>
        <c:crosses val="autoZero"/>
        <c:auto val="1"/>
        <c:lblAlgn val="ctr"/>
        <c:lblOffset val="100"/>
        <c:noMultiLvlLbl val="0"/>
      </c:catAx>
      <c:valAx>
        <c:axId val="484842496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484840960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132265346705963"/>
          <c:y val="6.3736640790120827E-2"/>
          <c:w val="0.43300899367414908"/>
          <c:h val="0.76929026705127002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CCAA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FF0000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611B-4E5C-A478-CAF44D6572F5}"/>
              </c:ext>
            </c:extLst>
          </c:dPt>
          <c:dPt>
            <c:idx val="1"/>
            <c:bubble3D val="0"/>
            <c:spPr>
              <a:solidFill>
                <a:srgbClr val="99CC00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611B-4E5C-A478-CAF44D6572F5}"/>
              </c:ext>
            </c:extLst>
          </c:dPt>
          <c:dPt>
            <c:idx val="2"/>
            <c:bubble3D val="0"/>
            <c:spPr>
              <a:solidFill>
                <a:sysClr val="window" lastClr="FFFFFF">
                  <a:lumMod val="65000"/>
                </a:sys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611B-4E5C-A478-CAF44D6572F5}"/>
              </c:ext>
            </c:extLst>
          </c:dPt>
          <c:dPt>
            <c:idx val="3"/>
            <c:bubble3D val="0"/>
            <c:spPr>
              <a:solidFill>
                <a:srgbClr val="C25C5C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611B-4E5C-A478-CAF44D6572F5}"/>
              </c:ext>
            </c:extLst>
          </c:dPt>
          <c:dLbls>
            <c:dLbl>
              <c:idx val="1"/>
              <c:layout>
                <c:manualLayout>
                  <c:x val="-6.1184441045012096E-3"/>
                  <c:y val="-3.10535265873284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11B-4E5C-A478-CAF44D6572F5}"/>
                </c:ext>
              </c:extLst>
            </c:dLbl>
            <c:dLbl>
              <c:idx val="2"/>
              <c:layout>
                <c:manualLayout>
                  <c:x val="1.3771617968373884E-2"/>
                  <c:y val="1.46211077138683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11B-4E5C-A478-CAF44D6572F5}"/>
                </c:ext>
              </c:extLst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>
                    <a:ln>
                      <a:noFill/>
                    </a:ln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Hoja1!$A$2:$A$4</c:f>
              <c:strCache>
                <c:ptCount val="3"/>
                <c:pt idx="0">
                  <c:v>Sí</c:v>
                </c:pt>
                <c:pt idx="1">
                  <c:v>No</c:v>
                </c:pt>
                <c:pt idx="2">
                  <c:v>No sé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64.900000000000006</c:v>
                </c:pt>
                <c:pt idx="1">
                  <c:v>29.9</c:v>
                </c:pt>
                <c:pt idx="2">
                  <c:v>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11B-4E5C-A478-CAF44D6572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02"/>
        <c:holeSize val="35"/>
      </c:doughnutChart>
    </c:plotArea>
    <c:legend>
      <c:legendPos val="b"/>
      <c:layout>
        <c:manualLayout>
          <c:xMode val="edge"/>
          <c:yMode val="edge"/>
          <c:x val="0.71804404831074875"/>
          <c:y val="0.15846387001161669"/>
          <c:w val="0.27016001094251796"/>
          <c:h val="0.44967513425822547"/>
        </c:manualLayout>
      </c:layout>
      <c:overlay val="0"/>
      <c:txPr>
        <a:bodyPr/>
        <a:lstStyle/>
        <a:p>
          <a:pPr>
            <a:defRPr sz="1400"/>
          </a:pPr>
          <a:endParaRPr lang="es-E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2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3276559279570809"/>
          <c:y val="2.8785290886651802E-2"/>
          <c:w val="0.46963648148148146"/>
          <c:h val="0.78272746913580249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CCAA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1F497D">
                  <a:lumMod val="75000"/>
                </a:srgb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DEED-4705-B8D1-88CF5EE160C7}"/>
              </c:ext>
            </c:extLst>
          </c:dPt>
          <c:dPt>
            <c:idx val="1"/>
            <c:bubble3D val="0"/>
            <c:spPr>
              <a:solidFill>
                <a:srgbClr val="49AADD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DEED-4705-B8D1-88CF5EE160C7}"/>
              </c:ext>
            </c:extLst>
          </c:dPt>
          <c:dPt>
            <c:idx val="2"/>
            <c:bubble3D val="0"/>
            <c:spPr>
              <a:solidFill>
                <a:sysClr val="window" lastClr="FFFFFF">
                  <a:lumMod val="65000"/>
                </a:sys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DEED-4705-B8D1-88CF5EE160C7}"/>
              </c:ext>
            </c:extLst>
          </c:dPt>
          <c:dPt>
            <c:idx val="3"/>
            <c:bubble3D val="0"/>
            <c:spPr>
              <a:solidFill>
                <a:srgbClr val="C25C5C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DEED-4705-B8D1-88CF5EE160C7}"/>
              </c:ext>
            </c:extLst>
          </c:dPt>
          <c:dLbls>
            <c:dLbl>
              <c:idx val="1"/>
              <c:layout>
                <c:manualLayout>
                  <c:x val="-6.1184441045012096E-3"/>
                  <c:y val="-3.10535265873284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EED-4705-B8D1-88CF5EE160C7}"/>
                </c:ext>
              </c:extLst>
            </c:dLbl>
            <c:dLbl>
              <c:idx val="2"/>
              <c:layout>
                <c:manualLayout>
                  <c:x val="1.3771617968373884E-2"/>
                  <c:y val="1.46211077138683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EED-4705-B8D1-88CF5EE160C7}"/>
                </c:ext>
              </c:extLst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>
                    <a:ln>
                      <a:noFill/>
                    </a:ln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Hoja1!$A$2:$A$4</c:f>
              <c:strCache>
                <c:ptCount val="3"/>
                <c:pt idx="0">
                  <c:v>Sí</c:v>
                </c:pt>
                <c:pt idx="1">
                  <c:v>No</c:v>
                </c:pt>
                <c:pt idx="2">
                  <c:v>No sé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8.1</c:v>
                </c:pt>
                <c:pt idx="1">
                  <c:v>74.7</c:v>
                </c:pt>
                <c:pt idx="2">
                  <c:v>17.100000000000001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EED-4705-B8D1-88CF5EE160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71"/>
        <c:holeSize val="35"/>
      </c:doughnutChart>
    </c:plotArea>
    <c:legend>
      <c:legendPos val="b"/>
      <c:layout>
        <c:manualLayout>
          <c:xMode val="edge"/>
          <c:yMode val="edge"/>
          <c:x val="0.2138125906761798"/>
          <c:y val="0.20736188286128138"/>
          <c:w val="0.17385252619014502"/>
          <c:h val="0.50411494008308988"/>
        </c:manualLayout>
      </c:layout>
      <c:overlay val="0"/>
      <c:txPr>
        <a:bodyPr/>
        <a:lstStyle/>
        <a:p>
          <a:pPr>
            <a:defRPr sz="1400"/>
          </a:pPr>
          <a:endParaRPr lang="es-E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2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132265346705963"/>
          <c:y val="6.3736640790120827E-2"/>
          <c:w val="0.43300899367414908"/>
          <c:h val="0.76929026705127002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P1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FF0000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28D9-4A29-92E2-8C5E17244966}"/>
              </c:ext>
            </c:extLst>
          </c:dPt>
          <c:dPt>
            <c:idx val="1"/>
            <c:bubble3D val="0"/>
            <c:spPr>
              <a:solidFill>
                <a:srgbClr val="99CC00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28D9-4A29-92E2-8C5E17244966}"/>
              </c:ext>
            </c:extLst>
          </c:dPt>
          <c:dPt>
            <c:idx val="2"/>
            <c:bubble3D val="0"/>
            <c:spPr>
              <a:solidFill>
                <a:sysClr val="window" lastClr="FFFFFF">
                  <a:lumMod val="65000"/>
                </a:sys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28D9-4A29-92E2-8C5E17244966}"/>
              </c:ext>
            </c:extLst>
          </c:dPt>
          <c:dPt>
            <c:idx val="3"/>
            <c:bubble3D val="0"/>
            <c:spPr>
              <a:solidFill>
                <a:srgbClr val="C25C5C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28D9-4A29-92E2-8C5E17244966}"/>
              </c:ext>
            </c:extLst>
          </c:dPt>
          <c:dLbls>
            <c:dLbl>
              <c:idx val="1"/>
              <c:layout>
                <c:manualLayout>
                  <c:x val="-6.1184441045012096E-3"/>
                  <c:y val="-3.10535265873284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8D9-4A29-92E2-8C5E17244966}"/>
                </c:ext>
              </c:extLst>
            </c:dLbl>
            <c:dLbl>
              <c:idx val="2"/>
              <c:layout>
                <c:manualLayout>
                  <c:x val="1.3771617968373884E-2"/>
                  <c:y val="1.46211077138683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8D9-4A29-92E2-8C5E17244966}"/>
                </c:ext>
              </c:extLst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>
                    <a:ln>
                      <a:noFill/>
                    </a:ln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Hoja1!$A$2:$A$4</c:f>
              <c:strCache>
                <c:ptCount val="3"/>
                <c:pt idx="0">
                  <c:v>Sí</c:v>
                </c:pt>
                <c:pt idx="1">
                  <c:v>No</c:v>
                </c:pt>
                <c:pt idx="2">
                  <c:v>No sé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62.773266708307304</c:v>
                </c:pt>
                <c:pt idx="1">
                  <c:v>28.419737663960028</c:v>
                </c:pt>
                <c:pt idx="2" formatCode="####.0">
                  <c:v>8.8069956277326664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8D9-4A29-92E2-8C5E172449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02"/>
        <c:holeSize val="35"/>
      </c:doughnutChart>
    </c:plotArea>
    <c:legend>
      <c:legendPos val="b"/>
      <c:layout>
        <c:manualLayout>
          <c:xMode val="edge"/>
          <c:yMode val="edge"/>
          <c:x val="0.71804404831074875"/>
          <c:y val="0.15846387001161669"/>
          <c:w val="0.27016001094251796"/>
          <c:h val="0.44967513425822547"/>
        </c:manualLayout>
      </c:layout>
      <c:overlay val="0"/>
      <c:txPr>
        <a:bodyPr/>
        <a:lstStyle/>
        <a:p>
          <a:pPr>
            <a:defRPr sz="1400"/>
          </a:pPr>
          <a:endParaRPr lang="es-E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4841915085817526E-2"/>
          <c:y val="4.3107039376444486E-2"/>
          <c:w val="0.95031616982836498"/>
          <c:h val="0.649878886807764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4BACC6">
                <a:lumMod val="50000"/>
              </a:srgbClr>
            </a:solidFill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1227-4C60-85B5-8FDB907DAD4C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1227-4C60-85B5-8FDB907DAD4C}"/>
              </c:ext>
            </c:extLst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Hoja1!$A$2:$A$6</c:f>
              <c:strCache>
                <c:ptCount val="5"/>
                <c:pt idx="0">
                  <c:v>Fijo estatutario</c:v>
                </c:pt>
                <c:pt idx="1">
                  <c:v>Fijo laboral</c:v>
                </c:pt>
                <c:pt idx="2">
                  <c:v>Interino</c:v>
                </c:pt>
                <c:pt idx="3">
                  <c:v>Eventual o suplente</c:v>
                </c:pt>
                <c:pt idx="4">
                  <c:v>Otros</c:v>
                </c:pt>
              </c:strCache>
            </c:strRef>
          </c:cat>
          <c:val>
            <c:numRef>
              <c:f>Hoja1!$B$2:$B$6</c:f>
              <c:numCache>
                <c:formatCode>General</c:formatCode>
                <c:ptCount val="5"/>
                <c:pt idx="0">
                  <c:v>37.4</c:v>
                </c:pt>
                <c:pt idx="1">
                  <c:v>15.9</c:v>
                </c:pt>
                <c:pt idx="2">
                  <c:v>19.7</c:v>
                </c:pt>
                <c:pt idx="3">
                  <c:v>24.9</c:v>
                </c:pt>
                <c:pt idx="4" formatCode="0.0">
                  <c:v>2.2000000000000002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CCAA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Hoja1!$A$2:$A$6</c:f>
              <c:strCache>
                <c:ptCount val="5"/>
                <c:pt idx="0">
                  <c:v>Fijo estatutario</c:v>
                </c:pt>
                <c:pt idx="1">
                  <c:v>Fijo laboral</c:v>
                </c:pt>
                <c:pt idx="2">
                  <c:v>Interino</c:v>
                </c:pt>
                <c:pt idx="3">
                  <c:v>Eventual o suplente</c:v>
                </c:pt>
                <c:pt idx="4">
                  <c:v>Otros</c:v>
                </c:pt>
              </c:strCache>
            </c:strRef>
          </c:cat>
          <c:val>
            <c:numRef>
              <c:f>Hoja1!$C$2:$C$6</c:f>
              <c:numCache>
                <c:formatCode>General</c:formatCode>
                <c:ptCount val="5"/>
                <c:pt idx="0">
                  <c:v>46.9</c:v>
                </c:pt>
                <c:pt idx="1">
                  <c:v>7.8</c:v>
                </c:pt>
                <c:pt idx="2">
                  <c:v>14.4</c:v>
                </c:pt>
                <c:pt idx="3">
                  <c:v>27.4</c:v>
                </c:pt>
                <c:pt idx="4">
                  <c:v>3.6999999999999997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227-4C60-85B5-8FDB907DAD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473164800"/>
        <c:axId val="473629824"/>
      </c:barChart>
      <c:catAx>
        <c:axId val="4731648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es-ES"/>
          </a:p>
        </c:txPr>
        <c:crossAx val="473629824"/>
        <c:crosses val="autoZero"/>
        <c:auto val="1"/>
        <c:lblAlgn val="ctr"/>
        <c:lblOffset val="100"/>
        <c:noMultiLvlLbl val="0"/>
      </c:catAx>
      <c:valAx>
        <c:axId val="473629824"/>
        <c:scaling>
          <c:orientation val="minMax"/>
          <c:max val="100"/>
          <c:min val="0"/>
        </c:scaling>
        <c:delete val="1"/>
        <c:axPos val="l"/>
        <c:numFmt formatCode="0.0\%" sourceLinked="0"/>
        <c:majorTickMark val="out"/>
        <c:minorTickMark val="none"/>
        <c:tickLblPos val="nextTo"/>
        <c:crossAx val="473164800"/>
        <c:crosses val="autoZero"/>
        <c:crossBetween val="between"/>
        <c:majorUnit val="5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2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3276559279570809"/>
          <c:y val="2.8785290886651802E-2"/>
          <c:w val="0.46963648148148146"/>
          <c:h val="0.78272746913580249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P1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1F497D">
                  <a:lumMod val="75000"/>
                </a:srgb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C048-47A4-AD9A-AC36B2912DA3}"/>
              </c:ext>
            </c:extLst>
          </c:dPt>
          <c:dPt>
            <c:idx val="1"/>
            <c:bubble3D val="0"/>
            <c:spPr>
              <a:solidFill>
                <a:srgbClr val="49AADD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C048-47A4-AD9A-AC36B2912DA3}"/>
              </c:ext>
            </c:extLst>
          </c:dPt>
          <c:dPt>
            <c:idx val="2"/>
            <c:bubble3D val="0"/>
            <c:spPr>
              <a:solidFill>
                <a:sysClr val="window" lastClr="FFFFFF">
                  <a:lumMod val="65000"/>
                </a:sys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C048-47A4-AD9A-AC36B2912DA3}"/>
              </c:ext>
            </c:extLst>
          </c:dPt>
          <c:dPt>
            <c:idx val="3"/>
            <c:bubble3D val="0"/>
            <c:spPr>
              <a:solidFill>
                <a:srgbClr val="C25C5C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C048-47A4-AD9A-AC36B2912DA3}"/>
              </c:ext>
            </c:extLst>
          </c:dPt>
          <c:dLbls>
            <c:dLbl>
              <c:idx val="1"/>
              <c:layout>
                <c:manualLayout>
                  <c:x val="-6.1184441045012096E-3"/>
                  <c:y val="-3.10535265873284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048-47A4-AD9A-AC36B2912DA3}"/>
                </c:ext>
              </c:extLst>
            </c:dLbl>
            <c:dLbl>
              <c:idx val="2"/>
              <c:layout>
                <c:manualLayout>
                  <c:x val="1.3771617968373884E-2"/>
                  <c:y val="1.46211077138683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048-47A4-AD9A-AC36B2912DA3}"/>
                </c:ext>
              </c:extLst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>
                    <a:ln>
                      <a:noFill/>
                    </a:ln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Hoja1!$A$2:$A$4</c:f>
              <c:strCache>
                <c:ptCount val="3"/>
                <c:pt idx="0">
                  <c:v>Sí</c:v>
                </c:pt>
                <c:pt idx="1">
                  <c:v>No</c:v>
                </c:pt>
                <c:pt idx="2">
                  <c:v>No sé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9.3472676319476875</c:v>
                </c:pt>
                <c:pt idx="1">
                  <c:v>73.090845399346108</c:v>
                </c:pt>
                <c:pt idx="2" formatCode="####.0">
                  <c:v>17.561886968706212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048-47A4-AD9A-AC36B2912D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71"/>
        <c:holeSize val="35"/>
      </c:doughnutChart>
    </c:plotArea>
    <c:legend>
      <c:legendPos val="b"/>
      <c:layout>
        <c:manualLayout>
          <c:xMode val="edge"/>
          <c:yMode val="edge"/>
          <c:x val="0.2138125906761798"/>
          <c:y val="0.20736188286128138"/>
          <c:w val="0.17385252619014502"/>
          <c:h val="0.50411494008308988"/>
        </c:manualLayout>
      </c:layout>
      <c:overlay val="0"/>
      <c:txPr>
        <a:bodyPr/>
        <a:lstStyle/>
        <a:p>
          <a:pPr>
            <a:defRPr sz="1400"/>
          </a:pPr>
          <a:endParaRPr lang="es-E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2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2787388888888888"/>
          <c:y val="5.7252777777777777E-2"/>
          <c:w val="0.37279092592592594"/>
          <c:h val="0.90743416150496237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P1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002060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FD99-437A-AB2F-C08B03D6A43E}"/>
              </c:ext>
            </c:extLst>
          </c:dPt>
          <c:dPt>
            <c:idx val="1"/>
            <c:bubble3D val="0"/>
            <c:spPr>
              <a:solidFill>
                <a:srgbClr val="0070C0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FD99-437A-AB2F-C08B03D6A43E}"/>
              </c:ext>
            </c:extLst>
          </c:dPt>
          <c:dPt>
            <c:idx val="2"/>
            <c:bubble3D val="0"/>
            <c:spPr>
              <a:solidFill>
                <a:srgbClr val="00B0F0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FD99-437A-AB2F-C08B03D6A43E}"/>
              </c:ext>
            </c:extLst>
          </c:dPt>
          <c:dPt>
            <c:idx val="3"/>
            <c:bubble3D val="0"/>
            <c:spPr>
              <a:solidFill>
                <a:srgbClr val="4BACC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FD99-437A-AB2F-C08B03D6A43E}"/>
              </c:ext>
            </c:extLst>
          </c:dPt>
          <c:dLbls>
            <c:dLbl>
              <c:idx val="1"/>
              <c:layout>
                <c:manualLayout>
                  <c:x val="-6.1184441045012096E-3"/>
                  <c:y val="-3.10535265873284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D99-437A-AB2F-C08B03D6A43E}"/>
                </c:ext>
              </c:extLst>
            </c:dLbl>
            <c:dLbl>
              <c:idx val="2"/>
              <c:layout>
                <c:manualLayout>
                  <c:x val="1.3771617968373884E-2"/>
                  <c:y val="1.46211077138683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D99-437A-AB2F-C08B03D6A43E}"/>
                </c:ext>
              </c:extLst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>
                    <a:ln>
                      <a:noFill/>
                    </a:ln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Hoja1!$A$2:$A$5</c:f>
              <c:strCache>
                <c:ptCount val="4"/>
                <c:pt idx="0">
                  <c:v>Mucho</c:v>
                </c:pt>
                <c:pt idx="1">
                  <c:v>Bastante</c:v>
                </c:pt>
                <c:pt idx="2">
                  <c:v>Poco</c:v>
                </c:pt>
                <c:pt idx="3">
                  <c:v>Nada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66.236571695469408</c:v>
                </c:pt>
                <c:pt idx="1">
                  <c:v>25.548808967772068</c:v>
                </c:pt>
                <c:pt idx="2" formatCode="####.0">
                  <c:v>6.5390004670714621</c:v>
                </c:pt>
                <c:pt idx="3" formatCode="####.0">
                  <c:v>1.6756188696870622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D99-437A-AB2F-C08B03D6A4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02"/>
        <c:holeSize val="35"/>
      </c:doughnutChart>
    </c:plotArea>
    <c:legend>
      <c:legendPos val="r"/>
      <c:layout>
        <c:manualLayout>
          <c:xMode val="edge"/>
          <c:yMode val="edge"/>
          <c:x val="0.603522037037037"/>
          <c:y val="0.19843254390695347"/>
          <c:w val="0.19657055555555553"/>
          <c:h val="0.60313439415578929"/>
        </c:manualLayout>
      </c:layout>
      <c:overlay val="0"/>
      <c:txPr>
        <a:bodyPr/>
        <a:lstStyle/>
        <a:p>
          <a:pPr>
            <a:defRPr sz="1400"/>
          </a:pPr>
          <a:endParaRPr lang="es-E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2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3492944444444444"/>
          <c:y val="5.7252777777777777E-2"/>
          <c:w val="0.3721766666666666"/>
          <c:h val="0.90593895387755519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P1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99CC00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05C6-4C59-90CD-511C3DA34366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05C6-4C59-90CD-511C3DA34366}"/>
              </c:ext>
            </c:extLst>
          </c:dPt>
          <c:dPt>
            <c:idx val="2"/>
            <c:bubble3D val="0"/>
            <c:spPr>
              <a:solidFill>
                <a:sysClr val="window" lastClr="FFFFFF">
                  <a:lumMod val="50000"/>
                </a:sys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05C6-4C59-90CD-511C3DA34366}"/>
              </c:ext>
            </c:extLst>
          </c:dPt>
          <c:dPt>
            <c:idx val="3"/>
            <c:bubble3D val="0"/>
            <c:spPr>
              <a:solidFill>
                <a:srgbClr val="C25C5C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05C6-4C59-90CD-511C3DA34366}"/>
              </c:ext>
            </c:extLst>
          </c:dPt>
          <c:dLbls>
            <c:dLbl>
              <c:idx val="1"/>
              <c:layout>
                <c:manualLayout>
                  <c:x val="-1.552611111111111E-2"/>
                  <c:y val="2.43330246913580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5C6-4C59-90CD-511C3DA34366}"/>
                </c:ext>
              </c:extLst>
            </c:dLbl>
            <c:dLbl>
              <c:idx val="2"/>
              <c:layout>
                <c:manualLayout>
                  <c:x val="1.3771617968373884E-2"/>
                  <c:y val="1.46211077138683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5C6-4C59-90CD-511C3DA34366}"/>
                </c:ext>
              </c:extLst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>
                    <a:ln>
                      <a:noFill/>
                    </a:ln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Hoja1!$A$2:$A$4</c:f>
              <c:strCache>
                <c:ptCount val="3"/>
                <c:pt idx="0">
                  <c:v>Sí</c:v>
                </c:pt>
                <c:pt idx="1">
                  <c:v>No</c:v>
                </c:pt>
                <c:pt idx="2">
                  <c:v>No sé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75.864082204577301</c:v>
                </c:pt>
                <c:pt idx="1">
                  <c:v>6.2645959831854263</c:v>
                </c:pt>
                <c:pt idx="2" formatCode="####.0">
                  <c:v>17.871321812237273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5C6-4C59-90CD-511C3DA343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02"/>
        <c:holeSize val="35"/>
      </c:doughnutChart>
    </c:plotArea>
    <c:legend>
      <c:legendPos val="r"/>
      <c:layout>
        <c:manualLayout>
          <c:xMode val="edge"/>
          <c:yMode val="edge"/>
          <c:x val="0.62274851851851853"/>
          <c:y val="0.273824602191579"/>
          <c:w val="0.14677000000000001"/>
          <c:h val="0.45235079561684199"/>
        </c:manualLayout>
      </c:layout>
      <c:overlay val="0"/>
      <c:txPr>
        <a:bodyPr/>
        <a:lstStyle/>
        <a:p>
          <a:pPr>
            <a:defRPr sz="1400"/>
          </a:pPr>
          <a:endParaRPr lang="es-E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2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2787388888888888"/>
          <c:y val="5.7252777777777777E-2"/>
          <c:w val="0.37279092592592594"/>
          <c:h val="0.90743416150496237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CCAA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002060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36DC-4EEE-A0C1-8F76066F73DB}"/>
              </c:ext>
            </c:extLst>
          </c:dPt>
          <c:dPt>
            <c:idx val="1"/>
            <c:bubble3D val="0"/>
            <c:spPr>
              <a:solidFill>
                <a:srgbClr val="0070C0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36DC-4EEE-A0C1-8F76066F73DB}"/>
              </c:ext>
            </c:extLst>
          </c:dPt>
          <c:dPt>
            <c:idx val="2"/>
            <c:bubble3D val="0"/>
            <c:spPr>
              <a:solidFill>
                <a:srgbClr val="00B0F0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36DC-4EEE-A0C1-8F76066F73DB}"/>
              </c:ext>
            </c:extLst>
          </c:dPt>
          <c:dPt>
            <c:idx val="3"/>
            <c:bubble3D val="0"/>
            <c:spPr>
              <a:solidFill>
                <a:srgbClr val="4BACC6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36DC-4EEE-A0C1-8F76066F73DB}"/>
              </c:ext>
            </c:extLst>
          </c:dPt>
          <c:dLbls>
            <c:dLbl>
              <c:idx val="1"/>
              <c:layout>
                <c:manualLayout>
                  <c:x val="-6.1184441045012096E-3"/>
                  <c:y val="-3.10535265873284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6DC-4EEE-A0C1-8F76066F73DB}"/>
                </c:ext>
              </c:extLst>
            </c:dLbl>
            <c:dLbl>
              <c:idx val="2"/>
              <c:layout>
                <c:manualLayout>
                  <c:x val="1.3771617968373884E-2"/>
                  <c:y val="1.46211077138683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6DC-4EEE-A0C1-8F76066F73DB}"/>
                </c:ext>
              </c:extLst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>
                    <a:ln>
                      <a:noFill/>
                    </a:ln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Hoja1!$A$2:$A$5</c:f>
              <c:strCache>
                <c:ptCount val="4"/>
                <c:pt idx="0">
                  <c:v>Mucho</c:v>
                </c:pt>
                <c:pt idx="1">
                  <c:v>Bastante</c:v>
                </c:pt>
                <c:pt idx="2">
                  <c:v>Poco</c:v>
                </c:pt>
                <c:pt idx="3">
                  <c:v>Nada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63.5</c:v>
                </c:pt>
                <c:pt idx="1">
                  <c:v>27.3</c:v>
                </c:pt>
                <c:pt idx="2">
                  <c:v>7.3</c:v>
                </c:pt>
                <c:pt idx="3">
                  <c:v>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6DC-4EEE-A0C1-8F76066F73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02"/>
        <c:holeSize val="35"/>
      </c:doughnutChart>
    </c:plotArea>
    <c:legend>
      <c:legendPos val="r"/>
      <c:layout>
        <c:manualLayout>
          <c:xMode val="edge"/>
          <c:yMode val="edge"/>
          <c:x val="0.62939240740740743"/>
          <c:y val="0.19843254390695347"/>
          <c:w val="0.18481129629629628"/>
          <c:h val="0.60313439415578929"/>
        </c:manualLayout>
      </c:layout>
      <c:overlay val="0"/>
      <c:txPr>
        <a:bodyPr/>
        <a:lstStyle/>
        <a:p>
          <a:pPr>
            <a:defRPr sz="1400"/>
          </a:pPr>
          <a:endParaRPr lang="es-E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2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3492944444444444"/>
          <c:y val="5.7252777777777777E-2"/>
          <c:w val="0.3721766666666666"/>
          <c:h val="0.90593895387755519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CCAA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99CC00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7B55-4199-AEDF-FC7B35AA3D8C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7B55-4199-AEDF-FC7B35AA3D8C}"/>
              </c:ext>
            </c:extLst>
          </c:dPt>
          <c:dPt>
            <c:idx val="2"/>
            <c:bubble3D val="0"/>
            <c:spPr>
              <a:solidFill>
                <a:sysClr val="window" lastClr="FFFFFF">
                  <a:lumMod val="50000"/>
                </a:sysClr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7B55-4199-AEDF-FC7B35AA3D8C}"/>
              </c:ext>
            </c:extLst>
          </c:dPt>
          <c:dPt>
            <c:idx val="3"/>
            <c:bubble3D val="0"/>
            <c:spPr>
              <a:solidFill>
                <a:srgbClr val="C25C5C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7B55-4199-AEDF-FC7B35AA3D8C}"/>
              </c:ext>
            </c:extLst>
          </c:dPt>
          <c:dLbls>
            <c:dLbl>
              <c:idx val="1"/>
              <c:layout>
                <c:manualLayout>
                  <c:x val="-1.552611111111111E-2"/>
                  <c:y val="2.43330246913580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B55-4199-AEDF-FC7B35AA3D8C}"/>
                </c:ext>
              </c:extLst>
            </c:dLbl>
            <c:dLbl>
              <c:idx val="2"/>
              <c:layout>
                <c:manualLayout>
                  <c:x val="1.3771617968373884E-2"/>
                  <c:y val="1.46211077138683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B55-4199-AEDF-FC7B35AA3D8C}"/>
                </c:ext>
              </c:extLst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>
                    <a:ln>
                      <a:noFill/>
                    </a:ln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Hoja1!$A$2:$A$4</c:f>
              <c:strCache>
                <c:ptCount val="3"/>
                <c:pt idx="0">
                  <c:v>Sí</c:v>
                </c:pt>
                <c:pt idx="1">
                  <c:v>No</c:v>
                </c:pt>
                <c:pt idx="2">
                  <c:v>No sé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72.099999999999994</c:v>
                </c:pt>
                <c:pt idx="1">
                  <c:v>7.4</c:v>
                </c:pt>
                <c:pt idx="2">
                  <c:v>20.5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B55-4199-AEDF-FC7B35AA3D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02"/>
        <c:holeSize val="35"/>
      </c:doughnutChart>
    </c:plotArea>
    <c:legend>
      <c:legendPos val="r"/>
      <c:layout>
        <c:manualLayout>
          <c:xMode val="edge"/>
          <c:yMode val="edge"/>
          <c:x val="0.65097074074074079"/>
          <c:y val="0.273824602191579"/>
          <c:w val="0.15852925925925923"/>
          <c:h val="0.45235079561684199"/>
        </c:manualLayout>
      </c:layout>
      <c:overlay val="0"/>
      <c:txPr>
        <a:bodyPr/>
        <a:lstStyle/>
        <a:p>
          <a:pPr>
            <a:defRPr sz="1400"/>
          </a:pPr>
          <a:endParaRPr lang="es-E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2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488277396092E-3"/>
          <c:y val="9.8926032565464141E-3"/>
          <c:w val="0.70979138820947862"/>
          <c:h val="0.9636855903776555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006EB3"/>
            </a:solidFill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C80D-4DB8-BEF5-E1D1885FEFEF}"/>
              </c:ext>
            </c:extLst>
          </c:dPt>
          <c:dLbls>
            <c:dLbl>
              <c:idx val="7"/>
              <c:numFmt formatCode="0.0\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 b="1"/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C80D-4DB8-BEF5-E1D1885FEFEF}"/>
                </c:ext>
              </c:extLst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Hoja1!$A$2:$A$21</c:f>
              <c:strCache>
                <c:ptCount val="20"/>
                <c:pt idx="0">
                  <c:v>Murcia</c:v>
                </c:pt>
                <c:pt idx="1">
                  <c:v>C. Valenciana</c:v>
                </c:pt>
                <c:pt idx="2">
                  <c:v>Galicia</c:v>
                </c:pt>
                <c:pt idx="3">
                  <c:v>Madrid </c:v>
                </c:pt>
                <c:pt idx="4">
                  <c:v>Andalucía</c:v>
                </c:pt>
                <c:pt idx="5">
                  <c:v>Cataluña</c:v>
                </c:pt>
                <c:pt idx="6">
                  <c:v>Melilla</c:v>
                </c:pt>
                <c:pt idx="7">
                  <c:v>Total muestra</c:v>
                </c:pt>
                <c:pt idx="8">
                  <c:v>Canarias</c:v>
                </c:pt>
                <c:pt idx="9">
                  <c:v>Asturias </c:v>
                </c:pt>
                <c:pt idx="10">
                  <c:v>País Vasco</c:v>
                </c:pt>
                <c:pt idx="11">
                  <c:v>Rioja, La</c:v>
                </c:pt>
                <c:pt idx="12">
                  <c:v>Castilla y León</c:v>
                </c:pt>
                <c:pt idx="13">
                  <c:v>C. La Mancha</c:v>
                </c:pt>
                <c:pt idx="14">
                  <c:v>Navarra</c:v>
                </c:pt>
                <c:pt idx="15">
                  <c:v>Extremadura</c:v>
                </c:pt>
                <c:pt idx="16">
                  <c:v>Aragón</c:v>
                </c:pt>
                <c:pt idx="17">
                  <c:v>Cantabria</c:v>
                </c:pt>
                <c:pt idx="18">
                  <c:v>Ceuta</c:v>
                </c:pt>
                <c:pt idx="19">
                  <c:v>Balears, Illes</c:v>
                </c:pt>
              </c:strCache>
            </c:strRef>
          </c:cat>
          <c:val>
            <c:numRef>
              <c:f>Hoja1!$B$2:$B$21</c:f>
              <c:numCache>
                <c:formatCode>General</c:formatCode>
                <c:ptCount val="20"/>
                <c:pt idx="0">
                  <c:v>95.7</c:v>
                </c:pt>
                <c:pt idx="1">
                  <c:v>93.5</c:v>
                </c:pt>
                <c:pt idx="2">
                  <c:v>92.8</c:v>
                </c:pt>
                <c:pt idx="3">
                  <c:v>92.7</c:v>
                </c:pt>
                <c:pt idx="4">
                  <c:v>92.5</c:v>
                </c:pt>
                <c:pt idx="5">
                  <c:v>92.2</c:v>
                </c:pt>
                <c:pt idx="6">
                  <c:v>91.8</c:v>
                </c:pt>
                <c:pt idx="7">
                  <c:v>91.7</c:v>
                </c:pt>
                <c:pt idx="8">
                  <c:v>91.7</c:v>
                </c:pt>
                <c:pt idx="9">
                  <c:v>91.6</c:v>
                </c:pt>
                <c:pt idx="10">
                  <c:v>91.5</c:v>
                </c:pt>
                <c:pt idx="11">
                  <c:v>91.2</c:v>
                </c:pt>
                <c:pt idx="12">
                  <c:v>90.8</c:v>
                </c:pt>
                <c:pt idx="13">
                  <c:v>90.6</c:v>
                </c:pt>
                <c:pt idx="14">
                  <c:v>89.8</c:v>
                </c:pt>
                <c:pt idx="15">
                  <c:v>89.7</c:v>
                </c:pt>
                <c:pt idx="16">
                  <c:v>89.6</c:v>
                </c:pt>
                <c:pt idx="17">
                  <c:v>89.6</c:v>
                </c:pt>
                <c:pt idx="18">
                  <c:v>85.7</c:v>
                </c:pt>
                <c:pt idx="19">
                  <c:v>85.3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485730560"/>
        <c:axId val="485732352"/>
      </c:barChart>
      <c:catAx>
        <c:axId val="485730560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485732352"/>
        <c:crosses val="autoZero"/>
        <c:auto val="1"/>
        <c:lblAlgn val="ctr"/>
        <c:lblOffset val="100"/>
        <c:noMultiLvlLbl val="0"/>
      </c:catAx>
      <c:valAx>
        <c:axId val="485732352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485730560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488277396092E-3"/>
          <c:y val="9.8926032565464141E-3"/>
          <c:w val="0.70979138820947862"/>
          <c:h val="0.9636855903776555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97FD-4A46-B9FC-EDB004E5E5AD}"/>
              </c:ext>
            </c:extLst>
          </c:dPt>
          <c:dLbls>
            <c:dLbl>
              <c:idx val="8"/>
              <c:numFmt formatCode="0.0\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 b="1"/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97FD-4A46-B9FC-EDB004E5E5AD}"/>
                </c:ext>
              </c:extLst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Hoja1!$A$2:$A$21</c:f>
              <c:strCache>
                <c:ptCount val="20"/>
                <c:pt idx="0">
                  <c:v>Murcia</c:v>
                </c:pt>
                <c:pt idx="1">
                  <c:v>Melilla</c:v>
                </c:pt>
                <c:pt idx="2">
                  <c:v>Galicia</c:v>
                </c:pt>
                <c:pt idx="3">
                  <c:v>Canarias</c:v>
                </c:pt>
                <c:pt idx="4">
                  <c:v>Cantabria</c:v>
                </c:pt>
                <c:pt idx="5">
                  <c:v>C. Valenciana</c:v>
                </c:pt>
                <c:pt idx="6">
                  <c:v>Madrid </c:v>
                </c:pt>
                <c:pt idx="7">
                  <c:v>País Vasco</c:v>
                </c:pt>
                <c:pt idx="8">
                  <c:v>Total muestra</c:v>
                </c:pt>
                <c:pt idx="9">
                  <c:v>Andalucía</c:v>
                </c:pt>
                <c:pt idx="10">
                  <c:v>Rioja, La</c:v>
                </c:pt>
                <c:pt idx="11">
                  <c:v>Cataluña</c:v>
                </c:pt>
                <c:pt idx="12">
                  <c:v>Balears, Illes</c:v>
                </c:pt>
                <c:pt idx="13">
                  <c:v>Asturias </c:v>
                </c:pt>
                <c:pt idx="14">
                  <c:v>Castilla y León</c:v>
                </c:pt>
                <c:pt idx="15">
                  <c:v>C. La Mancha</c:v>
                </c:pt>
                <c:pt idx="16">
                  <c:v>Navarra</c:v>
                </c:pt>
                <c:pt idx="17">
                  <c:v>Ceuta</c:v>
                </c:pt>
                <c:pt idx="18">
                  <c:v>Extremadura</c:v>
                </c:pt>
                <c:pt idx="19">
                  <c:v>Aragón</c:v>
                </c:pt>
              </c:strCache>
            </c:strRef>
          </c:cat>
          <c:val>
            <c:numRef>
              <c:f>Hoja1!$B$2:$B$21</c:f>
              <c:numCache>
                <c:formatCode>General</c:formatCode>
                <c:ptCount val="20"/>
                <c:pt idx="0">
                  <c:v>88.3</c:v>
                </c:pt>
                <c:pt idx="1">
                  <c:v>83.6</c:v>
                </c:pt>
                <c:pt idx="2">
                  <c:v>80.8</c:v>
                </c:pt>
                <c:pt idx="3">
                  <c:v>79.5</c:v>
                </c:pt>
                <c:pt idx="4">
                  <c:v>78.7</c:v>
                </c:pt>
                <c:pt idx="5">
                  <c:v>78.5</c:v>
                </c:pt>
                <c:pt idx="6">
                  <c:v>78</c:v>
                </c:pt>
                <c:pt idx="7">
                  <c:v>77.5</c:v>
                </c:pt>
                <c:pt idx="8">
                  <c:v>75.900000000000006</c:v>
                </c:pt>
                <c:pt idx="9">
                  <c:v>75.900000000000006</c:v>
                </c:pt>
                <c:pt idx="10">
                  <c:v>75.599999999999994</c:v>
                </c:pt>
                <c:pt idx="11">
                  <c:v>74.900000000000006</c:v>
                </c:pt>
                <c:pt idx="12">
                  <c:v>74.3</c:v>
                </c:pt>
                <c:pt idx="13">
                  <c:v>73.900000000000006</c:v>
                </c:pt>
                <c:pt idx="14">
                  <c:v>72.099999999999994</c:v>
                </c:pt>
                <c:pt idx="15">
                  <c:v>72</c:v>
                </c:pt>
                <c:pt idx="16">
                  <c:v>71.7</c:v>
                </c:pt>
                <c:pt idx="17">
                  <c:v>71.400000000000006</c:v>
                </c:pt>
                <c:pt idx="18">
                  <c:v>71.400000000000006</c:v>
                </c:pt>
                <c:pt idx="19">
                  <c:v>70.400000000000006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486195584"/>
        <c:axId val="486197120"/>
      </c:barChart>
      <c:catAx>
        <c:axId val="486195584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486197120"/>
        <c:crosses val="autoZero"/>
        <c:auto val="1"/>
        <c:lblAlgn val="ctr"/>
        <c:lblOffset val="100"/>
        <c:noMultiLvlLbl val="0"/>
      </c:catAx>
      <c:valAx>
        <c:axId val="486197120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486195584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488277396092E-3"/>
          <c:y val="8.7553875089387057E-2"/>
          <c:w val="0.96383528265370155"/>
          <c:h val="0.8597688578943277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27A9-4044-AE11-815824F3D101}"/>
              </c:ext>
            </c:extLst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Hoja1!$A$2:$A$7</c:f>
              <c:strCache>
                <c:ptCount val="6"/>
                <c:pt idx="0">
                  <c:v>Urgencias extrahospitalarias / hospitalarias</c:v>
                </c:pt>
                <c:pt idx="1">
                  <c:v>Cuidados Intensivos (incluidas zonas habilitadas para ello durante esta crisis)</c:v>
                </c:pt>
                <c:pt idx="2">
                  <c:v>Hospitalización</c:v>
                </c:pt>
                <c:pt idx="3">
                  <c:v>Atención primaria</c:v>
                </c:pt>
                <c:pt idx="4">
                  <c:v>Sociosanitario</c:v>
                </c:pt>
                <c:pt idx="5">
                  <c:v>Otros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11</c:v>
                </c:pt>
                <c:pt idx="1">
                  <c:v>11.2</c:v>
                </c:pt>
                <c:pt idx="2">
                  <c:v>32.1</c:v>
                </c:pt>
                <c:pt idx="3">
                  <c:v>22.6</c:v>
                </c:pt>
                <c:pt idx="4">
                  <c:v>5.6</c:v>
                </c:pt>
                <c:pt idx="5">
                  <c:v>17.5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CCAA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Hoja1!$A$2:$A$7</c:f>
              <c:strCache>
                <c:ptCount val="6"/>
                <c:pt idx="0">
                  <c:v>Urgencias extrahospitalarias / hospitalarias</c:v>
                </c:pt>
                <c:pt idx="1">
                  <c:v>Cuidados Intensivos (incluidas zonas habilitadas para ello durante esta crisis)</c:v>
                </c:pt>
                <c:pt idx="2">
                  <c:v>Hospitalización</c:v>
                </c:pt>
                <c:pt idx="3">
                  <c:v>Atención primaria</c:v>
                </c:pt>
                <c:pt idx="4">
                  <c:v>Sociosanitario</c:v>
                </c:pt>
                <c:pt idx="5">
                  <c:v>Otros</c:v>
                </c:pt>
              </c:strCache>
            </c:strRef>
          </c:cat>
          <c:val>
            <c:numRef>
              <c:f>Hoja1!$C$2:$C$7</c:f>
              <c:numCache>
                <c:formatCode>General</c:formatCode>
                <c:ptCount val="6"/>
                <c:pt idx="0">
                  <c:v>8</c:v>
                </c:pt>
                <c:pt idx="1">
                  <c:v>12.9</c:v>
                </c:pt>
                <c:pt idx="2">
                  <c:v>35.4</c:v>
                </c:pt>
                <c:pt idx="3">
                  <c:v>22.5</c:v>
                </c:pt>
                <c:pt idx="4">
                  <c:v>6.5</c:v>
                </c:pt>
                <c:pt idx="5">
                  <c:v>14.799999999999999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7A9-4044-AE11-815824F3D1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475400064"/>
        <c:axId val="476964352"/>
      </c:barChart>
      <c:catAx>
        <c:axId val="475400064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476964352"/>
        <c:crosses val="autoZero"/>
        <c:auto val="1"/>
        <c:lblAlgn val="ctr"/>
        <c:lblOffset val="100"/>
        <c:noMultiLvlLbl val="0"/>
      </c:catAx>
      <c:valAx>
        <c:axId val="476964352"/>
        <c:scaling>
          <c:orientation val="minMax"/>
          <c:max val="50"/>
        </c:scaling>
        <c:delete val="1"/>
        <c:axPos val="t"/>
        <c:numFmt formatCode="General" sourceLinked="1"/>
        <c:majorTickMark val="out"/>
        <c:minorTickMark val="none"/>
        <c:tickLblPos val="nextTo"/>
        <c:crossAx val="475400064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488277396092E-3"/>
          <c:y val="8.7553875089387057E-2"/>
          <c:w val="0.96383528265370155"/>
          <c:h val="0.8597688578943277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215968"/>
              </a:solidFill>
            </c:spPr>
            <c:extLst>
              <c:ext xmlns:c16="http://schemas.microsoft.com/office/drawing/2014/chart" uri="{C3380CC4-5D6E-409C-BE32-E72D297353CC}">
                <c16:uniqueId val="{00000001-6E93-4391-851D-8812CFF9225E}"/>
              </c:ext>
            </c:extLst>
          </c:dPt>
          <c:dPt>
            <c:idx val="1"/>
            <c:invertIfNegative val="0"/>
            <c:bubble3D val="0"/>
            <c:spPr>
              <a:solidFill>
                <a:srgbClr val="31859C"/>
              </a:solidFill>
            </c:spPr>
            <c:extLst>
              <c:ext xmlns:c16="http://schemas.microsoft.com/office/drawing/2014/chart" uri="{C3380CC4-5D6E-409C-BE32-E72D297353CC}">
                <c16:uniqueId val="{00000003-6E93-4391-851D-8812CFF9225E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05-6E93-4391-851D-8812CFF9225E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6E93-4391-851D-8812CFF9225E}"/>
              </c:ext>
            </c:extLst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La mayoría de mi trabajo se dedica a pacientes COVID</c:v>
                </c:pt>
                <c:pt idx="1">
                  <c:v>Sólo una parte de mi trabajo tiene que ver con pacientes COVID</c:v>
                </c:pt>
                <c:pt idx="2">
                  <c:v>Tengo poca/ninguna relación con pacientes COVID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27.148528724894909</c:v>
                </c:pt>
                <c:pt idx="1">
                  <c:v>52.166043904717419</c:v>
                </c:pt>
                <c:pt idx="2">
                  <c:v>20.685427370387668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491226624"/>
        <c:axId val="491228544"/>
      </c:barChart>
      <c:catAx>
        <c:axId val="491226624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491228544"/>
        <c:crosses val="autoZero"/>
        <c:auto val="1"/>
        <c:lblAlgn val="ctr"/>
        <c:lblOffset val="100"/>
        <c:noMultiLvlLbl val="0"/>
      </c:catAx>
      <c:valAx>
        <c:axId val="491228544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491226624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488277396092E-3"/>
          <c:y val="8.7553875089387057E-2"/>
          <c:w val="0.96383528265370155"/>
          <c:h val="0.8597688578943277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CCAA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215968"/>
              </a:solidFill>
            </c:spPr>
            <c:extLst>
              <c:ext xmlns:c16="http://schemas.microsoft.com/office/drawing/2014/chart" uri="{C3380CC4-5D6E-409C-BE32-E72D297353CC}">
                <c16:uniqueId val="{00000001-2CD9-47FB-AEA8-F1763C861EE6}"/>
              </c:ext>
            </c:extLst>
          </c:dPt>
          <c:dPt>
            <c:idx val="1"/>
            <c:invertIfNegative val="0"/>
            <c:bubble3D val="0"/>
            <c:spPr>
              <a:solidFill>
                <a:srgbClr val="31859C"/>
              </a:solidFill>
            </c:spPr>
            <c:extLst>
              <c:ext xmlns:c16="http://schemas.microsoft.com/office/drawing/2014/chart" uri="{C3380CC4-5D6E-409C-BE32-E72D297353CC}">
                <c16:uniqueId val="{00000003-2CD9-47FB-AEA8-F1763C861EE6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05-2CD9-47FB-AEA8-F1763C861EE6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2CD9-47FB-AEA8-F1763C861EE6}"/>
              </c:ext>
            </c:extLst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La mayoría de mi trabajo se dedica a pacientes COVID</c:v>
                </c:pt>
                <c:pt idx="1">
                  <c:v>Sólo una parte de mi trabajo tiene que ver con pacientes COVID</c:v>
                </c:pt>
                <c:pt idx="2">
                  <c:v>Tengo poca/ninguna relación con pacientes COVID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27</c:v>
                </c:pt>
                <c:pt idx="1">
                  <c:v>51.8</c:v>
                </c:pt>
                <c:pt idx="2">
                  <c:v>21.2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495391488"/>
        <c:axId val="495393024"/>
      </c:barChart>
      <c:catAx>
        <c:axId val="495391488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495393024"/>
        <c:crosses val="autoZero"/>
        <c:auto val="1"/>
        <c:lblAlgn val="ctr"/>
        <c:lblOffset val="100"/>
        <c:noMultiLvlLbl val="0"/>
      </c:catAx>
      <c:valAx>
        <c:axId val="495393024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495391488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488277396092E-3"/>
          <c:y val="9.8926032565464141E-3"/>
          <c:w val="0.95613696911284674"/>
          <c:h val="0.973400850543968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La mayoría del trabajo se dedica a pacientes COVID</c:v>
                </c:pt>
              </c:strCache>
            </c:strRef>
          </c:tx>
          <c:spPr>
            <a:solidFill>
              <a:srgbClr val="215968"/>
            </a:solidFill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3475-485C-87A0-4529F7E8FCFB}"/>
              </c:ext>
            </c:extLst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0"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Hoja1!$A$2:$A$21</c:f>
              <c:strCache>
                <c:ptCount val="20"/>
                <c:pt idx="0">
                  <c:v>Ceuta</c:v>
                </c:pt>
                <c:pt idx="1">
                  <c:v>Melilla</c:v>
                </c:pt>
                <c:pt idx="2">
                  <c:v>Canarias</c:v>
                </c:pt>
                <c:pt idx="3">
                  <c:v>Murcia</c:v>
                </c:pt>
                <c:pt idx="4">
                  <c:v>C. La Mancha</c:v>
                </c:pt>
                <c:pt idx="5">
                  <c:v>Cataluña</c:v>
                </c:pt>
                <c:pt idx="6">
                  <c:v>C. Valenciana</c:v>
                </c:pt>
                <c:pt idx="7">
                  <c:v>Extremadura</c:v>
                </c:pt>
                <c:pt idx="8">
                  <c:v>Balears, Illes</c:v>
                </c:pt>
                <c:pt idx="9">
                  <c:v>Navarra</c:v>
                </c:pt>
                <c:pt idx="10">
                  <c:v>Total Muestra</c:v>
                </c:pt>
                <c:pt idx="11">
                  <c:v>Andalucía</c:v>
                </c:pt>
                <c:pt idx="12">
                  <c:v>Castilla y León</c:v>
                </c:pt>
                <c:pt idx="13">
                  <c:v>Madrid</c:v>
                </c:pt>
                <c:pt idx="14">
                  <c:v>Aragón</c:v>
                </c:pt>
                <c:pt idx="15">
                  <c:v>Cantabria</c:v>
                </c:pt>
                <c:pt idx="16">
                  <c:v>País Vasco</c:v>
                </c:pt>
                <c:pt idx="17">
                  <c:v>Asturias</c:v>
                </c:pt>
                <c:pt idx="18">
                  <c:v>Galicia</c:v>
                </c:pt>
                <c:pt idx="19">
                  <c:v>Rioja, La</c:v>
                </c:pt>
              </c:strCache>
            </c:strRef>
          </c:cat>
          <c:val>
            <c:numRef>
              <c:f>Hoja1!$B$2:$B$21</c:f>
              <c:numCache>
                <c:formatCode>General</c:formatCode>
                <c:ptCount val="20"/>
                <c:pt idx="0">
                  <c:v>42.9</c:v>
                </c:pt>
                <c:pt idx="1">
                  <c:v>41</c:v>
                </c:pt>
                <c:pt idx="2">
                  <c:v>35.6</c:v>
                </c:pt>
                <c:pt idx="3">
                  <c:v>33</c:v>
                </c:pt>
                <c:pt idx="4">
                  <c:v>30.4</c:v>
                </c:pt>
                <c:pt idx="5">
                  <c:v>30.1</c:v>
                </c:pt>
                <c:pt idx="6">
                  <c:v>29.5</c:v>
                </c:pt>
                <c:pt idx="7">
                  <c:v>29.3</c:v>
                </c:pt>
                <c:pt idx="8">
                  <c:v>27.9</c:v>
                </c:pt>
                <c:pt idx="9">
                  <c:v>27.2</c:v>
                </c:pt>
                <c:pt idx="10">
                  <c:v>27.1</c:v>
                </c:pt>
                <c:pt idx="11">
                  <c:v>27.1</c:v>
                </c:pt>
                <c:pt idx="12">
                  <c:v>27</c:v>
                </c:pt>
                <c:pt idx="13">
                  <c:v>26.8</c:v>
                </c:pt>
                <c:pt idx="14">
                  <c:v>26.1</c:v>
                </c:pt>
                <c:pt idx="15">
                  <c:v>25.7</c:v>
                </c:pt>
                <c:pt idx="16">
                  <c:v>23.6</c:v>
                </c:pt>
                <c:pt idx="17">
                  <c:v>23.5</c:v>
                </c:pt>
                <c:pt idx="18">
                  <c:v>18.899999999999999</c:v>
                </c:pt>
                <c:pt idx="19">
                  <c:v>13.6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Sólo una parte del trabajo dedicada a pacientes COVID</c:v>
                </c:pt>
              </c:strCache>
            </c:strRef>
          </c:tx>
          <c:spPr>
            <a:solidFill>
              <a:srgbClr val="31859C"/>
            </a:solidFill>
          </c:spPr>
          <c:invertIfNegative val="0"/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Hoja1!$A$2:$A$21</c:f>
              <c:strCache>
                <c:ptCount val="20"/>
                <c:pt idx="0">
                  <c:v>Ceuta</c:v>
                </c:pt>
                <c:pt idx="1">
                  <c:v>Melilla</c:v>
                </c:pt>
                <c:pt idx="2">
                  <c:v>Canarias</c:v>
                </c:pt>
                <c:pt idx="3">
                  <c:v>Murcia</c:v>
                </c:pt>
                <c:pt idx="4">
                  <c:v>C. La Mancha</c:v>
                </c:pt>
                <c:pt idx="5">
                  <c:v>Cataluña</c:v>
                </c:pt>
                <c:pt idx="6">
                  <c:v>C. Valenciana</c:v>
                </c:pt>
                <c:pt idx="7">
                  <c:v>Extremadura</c:v>
                </c:pt>
                <c:pt idx="8">
                  <c:v>Balears, Illes</c:v>
                </c:pt>
                <c:pt idx="9">
                  <c:v>Navarra</c:v>
                </c:pt>
                <c:pt idx="10">
                  <c:v>Total Muestra</c:v>
                </c:pt>
                <c:pt idx="11">
                  <c:v>Andalucía</c:v>
                </c:pt>
                <c:pt idx="12">
                  <c:v>Castilla y León</c:v>
                </c:pt>
                <c:pt idx="13">
                  <c:v>Madrid</c:v>
                </c:pt>
                <c:pt idx="14">
                  <c:v>Aragón</c:v>
                </c:pt>
                <c:pt idx="15">
                  <c:v>Cantabria</c:v>
                </c:pt>
                <c:pt idx="16">
                  <c:v>País Vasco</c:v>
                </c:pt>
                <c:pt idx="17">
                  <c:v>Asturias</c:v>
                </c:pt>
                <c:pt idx="18">
                  <c:v>Galicia</c:v>
                </c:pt>
                <c:pt idx="19">
                  <c:v>Rioja, La</c:v>
                </c:pt>
              </c:strCache>
            </c:strRef>
          </c:cat>
          <c:val>
            <c:numRef>
              <c:f>Hoja1!$C$2:$C$21</c:f>
              <c:numCache>
                <c:formatCode>General</c:formatCode>
                <c:ptCount val="20"/>
                <c:pt idx="0">
                  <c:v>48.6</c:v>
                </c:pt>
                <c:pt idx="1">
                  <c:v>50.8</c:v>
                </c:pt>
                <c:pt idx="2">
                  <c:v>47.4</c:v>
                </c:pt>
                <c:pt idx="3">
                  <c:v>52.1</c:v>
                </c:pt>
                <c:pt idx="4">
                  <c:v>50.7</c:v>
                </c:pt>
                <c:pt idx="5">
                  <c:v>52.6</c:v>
                </c:pt>
                <c:pt idx="6">
                  <c:v>53.5</c:v>
                </c:pt>
                <c:pt idx="7">
                  <c:v>49.8</c:v>
                </c:pt>
                <c:pt idx="8">
                  <c:v>45.6</c:v>
                </c:pt>
                <c:pt idx="9">
                  <c:v>54.9</c:v>
                </c:pt>
                <c:pt idx="10">
                  <c:v>52.2</c:v>
                </c:pt>
                <c:pt idx="11">
                  <c:v>51.8</c:v>
                </c:pt>
                <c:pt idx="12">
                  <c:v>51.8</c:v>
                </c:pt>
                <c:pt idx="13">
                  <c:v>50.4</c:v>
                </c:pt>
                <c:pt idx="14">
                  <c:v>53.9</c:v>
                </c:pt>
                <c:pt idx="15">
                  <c:v>53</c:v>
                </c:pt>
                <c:pt idx="16">
                  <c:v>53.8</c:v>
                </c:pt>
                <c:pt idx="17">
                  <c:v>52.9</c:v>
                </c:pt>
                <c:pt idx="18">
                  <c:v>56.8</c:v>
                </c:pt>
                <c:pt idx="19">
                  <c:v>59.7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475-485C-87A0-4529F7E8FCFB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Total</c:v>
                </c:pt>
              </c:strCache>
            </c:strRef>
          </c:tx>
          <c:spPr>
            <a:noFill/>
          </c:spPr>
          <c:invertIfNegative val="0"/>
          <c:dLbls>
            <c:dLbl>
              <c:idx val="10"/>
              <c:numFmt formatCode="0.0\%" sourceLinked="0"/>
              <c:spPr>
                <a:ln>
                  <a:solidFill>
                    <a:schemeClr val="bg1">
                      <a:lumMod val="85000"/>
                    </a:schemeClr>
                  </a:solidFill>
                </a:ln>
              </c:spPr>
              <c:txPr>
                <a:bodyPr/>
                <a:lstStyle/>
                <a:p>
                  <a:pPr>
                    <a:defRPr sz="1400" b="1"/>
                  </a:pPr>
                  <a:endParaRPr lang="es-ES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3475-485C-87A0-4529F7E8FCFB}"/>
                </c:ext>
              </c:extLst>
            </c:dLbl>
            <c:numFmt formatCode="0.0\%" sourceLinked="0"/>
            <c:spPr>
              <a:ln>
                <a:solidFill>
                  <a:schemeClr val="bg1">
                    <a:lumMod val="85000"/>
                  </a:schemeClr>
                </a:solidFill>
              </a:ln>
            </c:spPr>
            <c:txPr>
              <a:bodyPr/>
              <a:lstStyle/>
              <a:p>
                <a:pPr>
                  <a:defRPr sz="1200" b="1"/>
                </a:pPr>
                <a:endParaRPr lang="es-E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Hoja1!$A$2:$A$21</c:f>
              <c:strCache>
                <c:ptCount val="20"/>
                <c:pt idx="0">
                  <c:v>Ceuta</c:v>
                </c:pt>
                <c:pt idx="1">
                  <c:v>Melilla</c:v>
                </c:pt>
                <c:pt idx="2">
                  <c:v>Canarias</c:v>
                </c:pt>
                <c:pt idx="3">
                  <c:v>Murcia</c:v>
                </c:pt>
                <c:pt idx="4">
                  <c:v>C. La Mancha</c:v>
                </c:pt>
                <c:pt idx="5">
                  <c:v>Cataluña</c:v>
                </c:pt>
                <c:pt idx="6">
                  <c:v>C. Valenciana</c:v>
                </c:pt>
                <c:pt idx="7">
                  <c:v>Extremadura</c:v>
                </c:pt>
                <c:pt idx="8">
                  <c:v>Balears, Illes</c:v>
                </c:pt>
                <c:pt idx="9">
                  <c:v>Navarra</c:v>
                </c:pt>
                <c:pt idx="10">
                  <c:v>Total Muestra</c:v>
                </c:pt>
                <c:pt idx="11">
                  <c:v>Andalucía</c:v>
                </c:pt>
                <c:pt idx="12">
                  <c:v>Castilla y León</c:v>
                </c:pt>
                <c:pt idx="13">
                  <c:v>Madrid</c:v>
                </c:pt>
                <c:pt idx="14">
                  <c:v>Aragón</c:v>
                </c:pt>
                <c:pt idx="15">
                  <c:v>Cantabria</c:v>
                </c:pt>
                <c:pt idx="16">
                  <c:v>País Vasco</c:v>
                </c:pt>
                <c:pt idx="17">
                  <c:v>Asturias</c:v>
                </c:pt>
                <c:pt idx="18">
                  <c:v>Galicia</c:v>
                </c:pt>
                <c:pt idx="19">
                  <c:v>Rioja, La</c:v>
                </c:pt>
              </c:strCache>
            </c:strRef>
          </c:cat>
          <c:val>
            <c:numRef>
              <c:f>Hoja1!$D$2:$D$21</c:f>
              <c:numCache>
                <c:formatCode>General</c:formatCode>
                <c:ptCount val="20"/>
                <c:pt idx="0">
                  <c:v>91.5</c:v>
                </c:pt>
                <c:pt idx="1">
                  <c:v>91.8</c:v>
                </c:pt>
                <c:pt idx="2">
                  <c:v>83</c:v>
                </c:pt>
                <c:pt idx="3">
                  <c:v>85.1</c:v>
                </c:pt>
                <c:pt idx="4">
                  <c:v>81.099999999999994</c:v>
                </c:pt>
                <c:pt idx="5">
                  <c:v>82.7</c:v>
                </c:pt>
                <c:pt idx="6">
                  <c:v>83</c:v>
                </c:pt>
                <c:pt idx="7">
                  <c:v>79.099999999999994</c:v>
                </c:pt>
                <c:pt idx="8">
                  <c:v>73.5</c:v>
                </c:pt>
                <c:pt idx="9">
                  <c:v>82.1</c:v>
                </c:pt>
                <c:pt idx="10">
                  <c:v>79.300000000000011</c:v>
                </c:pt>
                <c:pt idx="11">
                  <c:v>78.900000000000006</c:v>
                </c:pt>
                <c:pt idx="12">
                  <c:v>78.8</c:v>
                </c:pt>
                <c:pt idx="13">
                  <c:v>77.2</c:v>
                </c:pt>
                <c:pt idx="14">
                  <c:v>80</c:v>
                </c:pt>
                <c:pt idx="15">
                  <c:v>78.7</c:v>
                </c:pt>
                <c:pt idx="16">
                  <c:v>77.400000000000006</c:v>
                </c:pt>
                <c:pt idx="17">
                  <c:v>76.400000000000006</c:v>
                </c:pt>
                <c:pt idx="18">
                  <c:v>75.699999999999989</c:v>
                </c:pt>
                <c:pt idx="19">
                  <c:v>73.3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475-485C-87A0-4529F7E8FC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525996416"/>
        <c:axId val="525997952"/>
      </c:barChart>
      <c:catAx>
        <c:axId val="525996416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525997952"/>
        <c:crosses val="autoZero"/>
        <c:auto val="1"/>
        <c:lblAlgn val="ctr"/>
        <c:lblOffset val="100"/>
        <c:noMultiLvlLbl val="0"/>
      </c:catAx>
      <c:valAx>
        <c:axId val="525997952"/>
        <c:scaling>
          <c:orientation val="minMax"/>
          <c:max val="200"/>
        </c:scaling>
        <c:delete val="1"/>
        <c:axPos val="t"/>
        <c:numFmt formatCode="General" sourceLinked="1"/>
        <c:majorTickMark val="out"/>
        <c:minorTickMark val="none"/>
        <c:tickLblPos val="nextTo"/>
        <c:crossAx val="525996416"/>
        <c:crosses val="autoZero"/>
        <c:crossBetween val="between"/>
        <c:minorUnit val="10"/>
      </c:valAx>
    </c:plotArea>
    <c:legend>
      <c:legendPos val="r"/>
      <c:legendEntry>
        <c:idx val="2"/>
        <c:txPr>
          <a:bodyPr/>
          <a:lstStyle/>
          <a:p>
            <a:pPr>
              <a:defRPr b="1"/>
            </a:pPr>
            <a:endParaRPr lang="es-ES"/>
          </a:p>
        </c:txPr>
      </c:legendEntry>
      <c:layout>
        <c:manualLayout>
          <c:xMode val="edge"/>
          <c:yMode val="edge"/>
          <c:x val="0.47509464346605407"/>
          <c:y val="0.81129987651296476"/>
          <c:w val="0.45536325419206464"/>
          <c:h val="0.14490554303218139"/>
        </c:manualLayout>
      </c:layout>
      <c:overlay val="1"/>
      <c:spPr>
        <a:solidFill>
          <a:schemeClr val="bg1"/>
        </a:solidFill>
        <a:ln>
          <a:solidFill>
            <a:schemeClr val="bg1">
              <a:lumMod val="85000"/>
            </a:schemeClr>
          </a:solidFill>
        </a:ln>
      </c:spPr>
    </c:legend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2929F3-252D-41E6-9C05-AD3DC423E790}" type="datetimeFigureOut">
              <a:rPr lang="es-ES" smtClean="0"/>
              <a:t>08/03/2022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70CE24-67E3-43D3-BBF0-C160A443D3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9683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34566" y="188640"/>
            <a:ext cx="9738348" cy="477054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>
              <a:defRPr sz="2500" b="1">
                <a:solidFill>
                  <a:srgbClr val="006EB3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32FADFE-3B8F-471C-ABF0-DBC7717ECBBC}" type="slidenum">
              <a:rPr lang="es-ES" smtClean="0">
                <a:solidFill>
                  <a:prstClr val="white"/>
                </a:solidFill>
              </a:rPr>
              <a:pPr/>
              <a:t>‹Nº›</a:t>
            </a:fld>
            <a:endParaRPr lang="es-E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397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6095205" y="2367171"/>
            <a:ext cx="5485608" cy="2123658"/>
          </a:xfrm>
          <a:prstGeom prst="rect">
            <a:avLst/>
          </a:prstGeom>
        </p:spPr>
        <p:txBody>
          <a:bodyPr anchor="ctr">
            <a:spAutoFit/>
          </a:bodyPr>
          <a:lstStyle>
            <a:lvl1pPr algn="r">
              <a:defRPr lang="es-ES" sz="4400" b="1" kern="1200" dirty="0">
                <a:solidFill>
                  <a:srgbClr val="0D4292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grpSp>
        <p:nvGrpSpPr>
          <p:cNvPr id="4" name="3 Grupo"/>
          <p:cNvGrpSpPr/>
          <p:nvPr userDrawn="1"/>
        </p:nvGrpSpPr>
        <p:grpSpPr>
          <a:xfrm>
            <a:off x="0" y="0"/>
            <a:ext cx="6881804" cy="6858001"/>
            <a:chOff x="0" y="0"/>
            <a:chExt cx="7856954" cy="6858001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 flipH="1" flipV="1">
              <a:off x="0" y="0"/>
              <a:ext cx="7856954" cy="6858000"/>
            </a:xfrm>
            <a:custGeom>
              <a:avLst/>
              <a:gdLst>
                <a:gd name="T0" fmla="*/ 0 w 889"/>
                <a:gd name="T1" fmla="*/ 776 h 776"/>
                <a:gd name="T2" fmla="*/ 889 w 889"/>
                <a:gd name="T3" fmla="*/ 776 h 776"/>
                <a:gd name="T4" fmla="*/ 889 w 889"/>
                <a:gd name="T5" fmla="*/ 281 h 776"/>
                <a:gd name="T6" fmla="*/ 858 w 889"/>
                <a:gd name="T7" fmla="*/ 266 h 776"/>
                <a:gd name="T8" fmla="*/ 670 w 889"/>
                <a:gd name="T9" fmla="*/ 155 h 776"/>
                <a:gd name="T10" fmla="*/ 587 w 889"/>
                <a:gd name="T11" fmla="*/ 0 h 776"/>
                <a:gd name="T12" fmla="*/ 120 w 889"/>
                <a:gd name="T13" fmla="*/ 0 h 776"/>
                <a:gd name="T14" fmla="*/ 117 w 889"/>
                <a:gd name="T15" fmla="*/ 8 h 776"/>
                <a:gd name="T16" fmla="*/ 73 w 889"/>
                <a:gd name="T17" fmla="*/ 228 h 776"/>
                <a:gd name="T18" fmla="*/ 162 w 889"/>
                <a:gd name="T19" fmla="*/ 467 h 776"/>
                <a:gd name="T20" fmla="*/ 85 w 889"/>
                <a:gd name="T21" fmla="*/ 672 h 776"/>
                <a:gd name="T22" fmla="*/ 0 w 889"/>
                <a:gd name="T23" fmla="*/ 776 h 7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89" h="776">
                  <a:moveTo>
                    <a:pt x="0" y="776"/>
                  </a:moveTo>
                  <a:cubicBezTo>
                    <a:pt x="889" y="776"/>
                    <a:pt x="889" y="776"/>
                    <a:pt x="889" y="776"/>
                  </a:cubicBezTo>
                  <a:cubicBezTo>
                    <a:pt x="889" y="281"/>
                    <a:pt x="889" y="281"/>
                    <a:pt x="889" y="281"/>
                  </a:cubicBezTo>
                  <a:cubicBezTo>
                    <a:pt x="879" y="276"/>
                    <a:pt x="868" y="271"/>
                    <a:pt x="858" y="266"/>
                  </a:cubicBezTo>
                  <a:cubicBezTo>
                    <a:pt x="791" y="236"/>
                    <a:pt x="724" y="205"/>
                    <a:pt x="670" y="155"/>
                  </a:cubicBezTo>
                  <a:cubicBezTo>
                    <a:pt x="626" y="115"/>
                    <a:pt x="592" y="59"/>
                    <a:pt x="587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19" y="2"/>
                    <a:pt x="118" y="5"/>
                    <a:pt x="117" y="8"/>
                  </a:cubicBezTo>
                  <a:cubicBezTo>
                    <a:pt x="83" y="76"/>
                    <a:pt x="58" y="153"/>
                    <a:pt x="73" y="228"/>
                  </a:cubicBezTo>
                  <a:cubicBezTo>
                    <a:pt x="90" y="312"/>
                    <a:pt x="155" y="382"/>
                    <a:pt x="162" y="467"/>
                  </a:cubicBezTo>
                  <a:cubicBezTo>
                    <a:pt x="168" y="541"/>
                    <a:pt x="129" y="612"/>
                    <a:pt x="85" y="672"/>
                  </a:cubicBezTo>
                  <a:cubicBezTo>
                    <a:pt x="58" y="709"/>
                    <a:pt x="30" y="743"/>
                    <a:pt x="0" y="776"/>
                  </a:cubicBezTo>
                  <a:close/>
                </a:path>
              </a:pathLst>
            </a:custGeom>
            <a:solidFill>
              <a:srgbClr val="17AAD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6" name="Freeform 5"/>
            <p:cNvSpPr>
              <a:spLocks/>
            </p:cNvSpPr>
            <p:nvPr/>
          </p:nvSpPr>
          <p:spPr bwMode="auto">
            <a:xfrm flipH="1">
              <a:off x="0" y="0"/>
              <a:ext cx="7856954" cy="6858000"/>
            </a:xfrm>
            <a:custGeom>
              <a:avLst/>
              <a:gdLst>
                <a:gd name="T0" fmla="*/ 0 w 889"/>
                <a:gd name="T1" fmla="*/ 776 h 776"/>
                <a:gd name="T2" fmla="*/ 889 w 889"/>
                <a:gd name="T3" fmla="*/ 776 h 776"/>
                <a:gd name="T4" fmla="*/ 889 w 889"/>
                <a:gd name="T5" fmla="*/ 281 h 776"/>
                <a:gd name="T6" fmla="*/ 858 w 889"/>
                <a:gd name="T7" fmla="*/ 266 h 776"/>
                <a:gd name="T8" fmla="*/ 670 w 889"/>
                <a:gd name="T9" fmla="*/ 155 h 776"/>
                <a:gd name="T10" fmla="*/ 587 w 889"/>
                <a:gd name="T11" fmla="*/ 0 h 776"/>
                <a:gd name="T12" fmla="*/ 120 w 889"/>
                <a:gd name="T13" fmla="*/ 0 h 776"/>
                <a:gd name="T14" fmla="*/ 117 w 889"/>
                <a:gd name="T15" fmla="*/ 8 h 776"/>
                <a:gd name="T16" fmla="*/ 73 w 889"/>
                <a:gd name="T17" fmla="*/ 228 h 776"/>
                <a:gd name="T18" fmla="*/ 162 w 889"/>
                <a:gd name="T19" fmla="*/ 467 h 776"/>
                <a:gd name="T20" fmla="*/ 85 w 889"/>
                <a:gd name="T21" fmla="*/ 672 h 776"/>
                <a:gd name="T22" fmla="*/ 0 w 889"/>
                <a:gd name="T23" fmla="*/ 776 h 7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89" h="776">
                  <a:moveTo>
                    <a:pt x="0" y="776"/>
                  </a:moveTo>
                  <a:cubicBezTo>
                    <a:pt x="889" y="776"/>
                    <a:pt x="889" y="776"/>
                    <a:pt x="889" y="776"/>
                  </a:cubicBezTo>
                  <a:cubicBezTo>
                    <a:pt x="889" y="281"/>
                    <a:pt x="889" y="281"/>
                    <a:pt x="889" y="281"/>
                  </a:cubicBezTo>
                  <a:cubicBezTo>
                    <a:pt x="879" y="276"/>
                    <a:pt x="868" y="271"/>
                    <a:pt x="858" y="266"/>
                  </a:cubicBezTo>
                  <a:cubicBezTo>
                    <a:pt x="791" y="236"/>
                    <a:pt x="724" y="205"/>
                    <a:pt x="670" y="155"/>
                  </a:cubicBezTo>
                  <a:cubicBezTo>
                    <a:pt x="626" y="115"/>
                    <a:pt x="592" y="59"/>
                    <a:pt x="587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19" y="2"/>
                    <a:pt x="118" y="5"/>
                    <a:pt x="117" y="8"/>
                  </a:cubicBezTo>
                  <a:cubicBezTo>
                    <a:pt x="83" y="76"/>
                    <a:pt x="58" y="153"/>
                    <a:pt x="73" y="228"/>
                  </a:cubicBezTo>
                  <a:cubicBezTo>
                    <a:pt x="90" y="312"/>
                    <a:pt x="155" y="382"/>
                    <a:pt x="162" y="467"/>
                  </a:cubicBezTo>
                  <a:cubicBezTo>
                    <a:pt x="168" y="541"/>
                    <a:pt x="129" y="612"/>
                    <a:pt x="85" y="672"/>
                  </a:cubicBezTo>
                  <a:cubicBezTo>
                    <a:pt x="58" y="709"/>
                    <a:pt x="30" y="743"/>
                    <a:pt x="0" y="776"/>
                  </a:cubicBezTo>
                  <a:close/>
                </a:path>
              </a:pathLst>
            </a:custGeom>
            <a:solidFill>
              <a:srgbClr val="0D429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7" name="Freeform 9"/>
            <p:cNvSpPr>
              <a:spLocks/>
            </p:cNvSpPr>
            <p:nvPr/>
          </p:nvSpPr>
          <p:spPr bwMode="auto">
            <a:xfrm flipH="1">
              <a:off x="0" y="1"/>
              <a:ext cx="7175500" cy="6858000"/>
            </a:xfrm>
            <a:custGeom>
              <a:avLst/>
              <a:gdLst>
                <a:gd name="T0" fmla="*/ 998 w 2231"/>
                <a:gd name="T1" fmla="*/ 447 h 1600"/>
                <a:gd name="T2" fmla="*/ 563 w 2231"/>
                <a:gd name="T3" fmla="*/ 1287 h 1600"/>
                <a:gd name="T4" fmla="*/ 0 w 2231"/>
                <a:gd name="T5" fmla="*/ 1600 h 1600"/>
                <a:gd name="T6" fmla="*/ 2231 w 2231"/>
                <a:gd name="T7" fmla="*/ 1600 h 1600"/>
                <a:gd name="T8" fmla="*/ 2231 w 2231"/>
                <a:gd name="T9" fmla="*/ 0 h 1600"/>
                <a:gd name="T10" fmla="*/ 919 w 2231"/>
                <a:gd name="T11" fmla="*/ 0 h 1600"/>
                <a:gd name="T12" fmla="*/ 998 w 2231"/>
                <a:gd name="T13" fmla="*/ 447 h 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31" h="1600">
                  <a:moveTo>
                    <a:pt x="998" y="447"/>
                  </a:moveTo>
                  <a:cubicBezTo>
                    <a:pt x="1189" y="875"/>
                    <a:pt x="1204" y="1124"/>
                    <a:pt x="563" y="1287"/>
                  </a:cubicBezTo>
                  <a:cubicBezTo>
                    <a:pt x="220" y="1374"/>
                    <a:pt x="68" y="1500"/>
                    <a:pt x="0" y="1600"/>
                  </a:cubicBezTo>
                  <a:cubicBezTo>
                    <a:pt x="2231" y="1600"/>
                    <a:pt x="2231" y="1600"/>
                    <a:pt x="2231" y="1600"/>
                  </a:cubicBezTo>
                  <a:cubicBezTo>
                    <a:pt x="2231" y="0"/>
                    <a:pt x="2231" y="0"/>
                    <a:pt x="2231" y="0"/>
                  </a:cubicBezTo>
                  <a:cubicBezTo>
                    <a:pt x="919" y="0"/>
                    <a:pt x="919" y="0"/>
                    <a:pt x="919" y="0"/>
                  </a:cubicBezTo>
                  <a:cubicBezTo>
                    <a:pt x="879" y="119"/>
                    <a:pt x="918" y="267"/>
                    <a:pt x="998" y="447"/>
                  </a:cubicBezTo>
                  <a:close/>
                </a:path>
              </a:pathLst>
            </a:custGeom>
            <a:solidFill>
              <a:srgbClr val="17AADD">
                <a:alpha val="50196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00493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7391349" y="2151728"/>
            <a:ext cx="4189463" cy="255454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r">
              <a:defRPr lang="es-ES" sz="4000" b="1" kern="1200" dirty="0">
                <a:solidFill>
                  <a:srgbClr val="17AADD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grpSp>
        <p:nvGrpSpPr>
          <p:cNvPr id="4" name="3 Grupo"/>
          <p:cNvGrpSpPr/>
          <p:nvPr userDrawn="1"/>
        </p:nvGrpSpPr>
        <p:grpSpPr>
          <a:xfrm>
            <a:off x="0" y="0"/>
            <a:ext cx="7856954" cy="6858001"/>
            <a:chOff x="0" y="0"/>
            <a:chExt cx="7856954" cy="6858001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 flipH="1" flipV="1">
              <a:off x="0" y="0"/>
              <a:ext cx="7856954" cy="6858000"/>
            </a:xfrm>
            <a:custGeom>
              <a:avLst/>
              <a:gdLst>
                <a:gd name="T0" fmla="*/ 0 w 889"/>
                <a:gd name="T1" fmla="*/ 776 h 776"/>
                <a:gd name="T2" fmla="*/ 889 w 889"/>
                <a:gd name="T3" fmla="*/ 776 h 776"/>
                <a:gd name="T4" fmla="*/ 889 w 889"/>
                <a:gd name="T5" fmla="*/ 281 h 776"/>
                <a:gd name="T6" fmla="*/ 858 w 889"/>
                <a:gd name="T7" fmla="*/ 266 h 776"/>
                <a:gd name="T8" fmla="*/ 670 w 889"/>
                <a:gd name="T9" fmla="*/ 155 h 776"/>
                <a:gd name="T10" fmla="*/ 587 w 889"/>
                <a:gd name="T11" fmla="*/ 0 h 776"/>
                <a:gd name="T12" fmla="*/ 120 w 889"/>
                <a:gd name="T13" fmla="*/ 0 h 776"/>
                <a:gd name="T14" fmla="*/ 117 w 889"/>
                <a:gd name="T15" fmla="*/ 8 h 776"/>
                <a:gd name="T16" fmla="*/ 73 w 889"/>
                <a:gd name="T17" fmla="*/ 228 h 776"/>
                <a:gd name="T18" fmla="*/ 162 w 889"/>
                <a:gd name="T19" fmla="*/ 467 h 776"/>
                <a:gd name="T20" fmla="*/ 85 w 889"/>
                <a:gd name="T21" fmla="*/ 672 h 776"/>
                <a:gd name="T22" fmla="*/ 0 w 889"/>
                <a:gd name="T23" fmla="*/ 776 h 7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89" h="776">
                  <a:moveTo>
                    <a:pt x="0" y="776"/>
                  </a:moveTo>
                  <a:cubicBezTo>
                    <a:pt x="889" y="776"/>
                    <a:pt x="889" y="776"/>
                    <a:pt x="889" y="776"/>
                  </a:cubicBezTo>
                  <a:cubicBezTo>
                    <a:pt x="889" y="281"/>
                    <a:pt x="889" y="281"/>
                    <a:pt x="889" y="281"/>
                  </a:cubicBezTo>
                  <a:cubicBezTo>
                    <a:pt x="879" y="276"/>
                    <a:pt x="868" y="271"/>
                    <a:pt x="858" y="266"/>
                  </a:cubicBezTo>
                  <a:cubicBezTo>
                    <a:pt x="791" y="236"/>
                    <a:pt x="724" y="205"/>
                    <a:pt x="670" y="155"/>
                  </a:cubicBezTo>
                  <a:cubicBezTo>
                    <a:pt x="626" y="115"/>
                    <a:pt x="592" y="59"/>
                    <a:pt x="587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19" y="2"/>
                    <a:pt x="118" y="5"/>
                    <a:pt x="117" y="8"/>
                  </a:cubicBezTo>
                  <a:cubicBezTo>
                    <a:pt x="83" y="76"/>
                    <a:pt x="58" y="153"/>
                    <a:pt x="73" y="228"/>
                  </a:cubicBezTo>
                  <a:cubicBezTo>
                    <a:pt x="90" y="312"/>
                    <a:pt x="155" y="382"/>
                    <a:pt x="162" y="467"/>
                  </a:cubicBezTo>
                  <a:cubicBezTo>
                    <a:pt x="168" y="541"/>
                    <a:pt x="129" y="612"/>
                    <a:pt x="85" y="672"/>
                  </a:cubicBezTo>
                  <a:cubicBezTo>
                    <a:pt x="58" y="709"/>
                    <a:pt x="30" y="743"/>
                    <a:pt x="0" y="776"/>
                  </a:cubicBezTo>
                  <a:close/>
                </a:path>
              </a:pathLst>
            </a:custGeom>
            <a:solidFill>
              <a:srgbClr val="17AAD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6" name="Freeform 5"/>
            <p:cNvSpPr>
              <a:spLocks/>
            </p:cNvSpPr>
            <p:nvPr/>
          </p:nvSpPr>
          <p:spPr bwMode="auto">
            <a:xfrm flipH="1">
              <a:off x="0" y="0"/>
              <a:ext cx="7856954" cy="6858000"/>
            </a:xfrm>
            <a:custGeom>
              <a:avLst/>
              <a:gdLst>
                <a:gd name="T0" fmla="*/ 0 w 889"/>
                <a:gd name="T1" fmla="*/ 776 h 776"/>
                <a:gd name="T2" fmla="*/ 889 w 889"/>
                <a:gd name="T3" fmla="*/ 776 h 776"/>
                <a:gd name="T4" fmla="*/ 889 w 889"/>
                <a:gd name="T5" fmla="*/ 281 h 776"/>
                <a:gd name="T6" fmla="*/ 858 w 889"/>
                <a:gd name="T7" fmla="*/ 266 h 776"/>
                <a:gd name="T8" fmla="*/ 670 w 889"/>
                <a:gd name="T9" fmla="*/ 155 h 776"/>
                <a:gd name="T10" fmla="*/ 587 w 889"/>
                <a:gd name="T11" fmla="*/ 0 h 776"/>
                <a:gd name="T12" fmla="*/ 120 w 889"/>
                <a:gd name="T13" fmla="*/ 0 h 776"/>
                <a:gd name="T14" fmla="*/ 117 w 889"/>
                <a:gd name="T15" fmla="*/ 8 h 776"/>
                <a:gd name="T16" fmla="*/ 73 w 889"/>
                <a:gd name="T17" fmla="*/ 228 h 776"/>
                <a:gd name="T18" fmla="*/ 162 w 889"/>
                <a:gd name="T19" fmla="*/ 467 h 776"/>
                <a:gd name="T20" fmla="*/ 85 w 889"/>
                <a:gd name="T21" fmla="*/ 672 h 776"/>
                <a:gd name="T22" fmla="*/ 0 w 889"/>
                <a:gd name="T23" fmla="*/ 776 h 7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89" h="776">
                  <a:moveTo>
                    <a:pt x="0" y="776"/>
                  </a:moveTo>
                  <a:cubicBezTo>
                    <a:pt x="889" y="776"/>
                    <a:pt x="889" y="776"/>
                    <a:pt x="889" y="776"/>
                  </a:cubicBezTo>
                  <a:cubicBezTo>
                    <a:pt x="889" y="281"/>
                    <a:pt x="889" y="281"/>
                    <a:pt x="889" y="281"/>
                  </a:cubicBezTo>
                  <a:cubicBezTo>
                    <a:pt x="879" y="276"/>
                    <a:pt x="868" y="271"/>
                    <a:pt x="858" y="266"/>
                  </a:cubicBezTo>
                  <a:cubicBezTo>
                    <a:pt x="791" y="236"/>
                    <a:pt x="724" y="205"/>
                    <a:pt x="670" y="155"/>
                  </a:cubicBezTo>
                  <a:cubicBezTo>
                    <a:pt x="626" y="115"/>
                    <a:pt x="592" y="59"/>
                    <a:pt x="587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19" y="2"/>
                    <a:pt x="118" y="5"/>
                    <a:pt x="117" y="8"/>
                  </a:cubicBezTo>
                  <a:cubicBezTo>
                    <a:pt x="83" y="76"/>
                    <a:pt x="58" y="153"/>
                    <a:pt x="73" y="228"/>
                  </a:cubicBezTo>
                  <a:cubicBezTo>
                    <a:pt x="90" y="312"/>
                    <a:pt x="155" y="382"/>
                    <a:pt x="162" y="467"/>
                  </a:cubicBezTo>
                  <a:cubicBezTo>
                    <a:pt x="168" y="541"/>
                    <a:pt x="129" y="612"/>
                    <a:pt x="85" y="672"/>
                  </a:cubicBezTo>
                  <a:cubicBezTo>
                    <a:pt x="58" y="709"/>
                    <a:pt x="30" y="743"/>
                    <a:pt x="0" y="776"/>
                  </a:cubicBezTo>
                  <a:close/>
                </a:path>
              </a:pathLst>
            </a:custGeom>
            <a:solidFill>
              <a:srgbClr val="0D429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7" name="Freeform 9"/>
            <p:cNvSpPr>
              <a:spLocks/>
            </p:cNvSpPr>
            <p:nvPr/>
          </p:nvSpPr>
          <p:spPr bwMode="auto">
            <a:xfrm flipH="1">
              <a:off x="0" y="1"/>
              <a:ext cx="7175500" cy="6858000"/>
            </a:xfrm>
            <a:custGeom>
              <a:avLst/>
              <a:gdLst>
                <a:gd name="T0" fmla="*/ 998 w 2231"/>
                <a:gd name="T1" fmla="*/ 447 h 1600"/>
                <a:gd name="T2" fmla="*/ 563 w 2231"/>
                <a:gd name="T3" fmla="*/ 1287 h 1600"/>
                <a:gd name="T4" fmla="*/ 0 w 2231"/>
                <a:gd name="T5" fmla="*/ 1600 h 1600"/>
                <a:gd name="T6" fmla="*/ 2231 w 2231"/>
                <a:gd name="T7" fmla="*/ 1600 h 1600"/>
                <a:gd name="T8" fmla="*/ 2231 w 2231"/>
                <a:gd name="T9" fmla="*/ 0 h 1600"/>
                <a:gd name="T10" fmla="*/ 919 w 2231"/>
                <a:gd name="T11" fmla="*/ 0 h 1600"/>
                <a:gd name="T12" fmla="*/ 998 w 2231"/>
                <a:gd name="T13" fmla="*/ 447 h 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31" h="1600">
                  <a:moveTo>
                    <a:pt x="998" y="447"/>
                  </a:moveTo>
                  <a:cubicBezTo>
                    <a:pt x="1189" y="875"/>
                    <a:pt x="1204" y="1124"/>
                    <a:pt x="563" y="1287"/>
                  </a:cubicBezTo>
                  <a:cubicBezTo>
                    <a:pt x="220" y="1374"/>
                    <a:pt x="68" y="1500"/>
                    <a:pt x="0" y="1600"/>
                  </a:cubicBezTo>
                  <a:cubicBezTo>
                    <a:pt x="2231" y="1600"/>
                    <a:pt x="2231" y="1600"/>
                    <a:pt x="2231" y="1600"/>
                  </a:cubicBezTo>
                  <a:cubicBezTo>
                    <a:pt x="2231" y="0"/>
                    <a:pt x="2231" y="0"/>
                    <a:pt x="2231" y="0"/>
                  </a:cubicBezTo>
                  <a:cubicBezTo>
                    <a:pt x="919" y="0"/>
                    <a:pt x="919" y="0"/>
                    <a:pt x="919" y="0"/>
                  </a:cubicBezTo>
                  <a:cubicBezTo>
                    <a:pt x="879" y="119"/>
                    <a:pt x="918" y="267"/>
                    <a:pt x="998" y="447"/>
                  </a:cubicBezTo>
                  <a:close/>
                </a:path>
              </a:pathLst>
            </a:custGeom>
            <a:solidFill>
              <a:srgbClr val="17AADD">
                <a:alpha val="50196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4400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2098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6095205" y="2367171"/>
            <a:ext cx="5485608" cy="2123658"/>
          </a:xfrm>
          <a:prstGeom prst="rect">
            <a:avLst/>
          </a:prstGeom>
        </p:spPr>
        <p:txBody>
          <a:bodyPr anchor="ctr">
            <a:spAutoFit/>
          </a:bodyPr>
          <a:lstStyle>
            <a:lvl1pPr algn="r">
              <a:defRPr lang="es-ES" sz="4400" b="1" kern="1200" dirty="0">
                <a:solidFill>
                  <a:srgbClr val="0D4292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grpSp>
        <p:nvGrpSpPr>
          <p:cNvPr id="4" name="3 Grupo"/>
          <p:cNvGrpSpPr/>
          <p:nvPr userDrawn="1"/>
        </p:nvGrpSpPr>
        <p:grpSpPr>
          <a:xfrm>
            <a:off x="0" y="0"/>
            <a:ext cx="6881804" cy="6858001"/>
            <a:chOff x="0" y="0"/>
            <a:chExt cx="7856954" cy="6858001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 flipH="1" flipV="1">
              <a:off x="0" y="0"/>
              <a:ext cx="7856954" cy="6858000"/>
            </a:xfrm>
            <a:custGeom>
              <a:avLst/>
              <a:gdLst>
                <a:gd name="T0" fmla="*/ 0 w 889"/>
                <a:gd name="T1" fmla="*/ 776 h 776"/>
                <a:gd name="T2" fmla="*/ 889 w 889"/>
                <a:gd name="T3" fmla="*/ 776 h 776"/>
                <a:gd name="T4" fmla="*/ 889 w 889"/>
                <a:gd name="T5" fmla="*/ 281 h 776"/>
                <a:gd name="T6" fmla="*/ 858 w 889"/>
                <a:gd name="T7" fmla="*/ 266 h 776"/>
                <a:gd name="T8" fmla="*/ 670 w 889"/>
                <a:gd name="T9" fmla="*/ 155 h 776"/>
                <a:gd name="T10" fmla="*/ 587 w 889"/>
                <a:gd name="T11" fmla="*/ 0 h 776"/>
                <a:gd name="T12" fmla="*/ 120 w 889"/>
                <a:gd name="T13" fmla="*/ 0 h 776"/>
                <a:gd name="T14" fmla="*/ 117 w 889"/>
                <a:gd name="T15" fmla="*/ 8 h 776"/>
                <a:gd name="T16" fmla="*/ 73 w 889"/>
                <a:gd name="T17" fmla="*/ 228 h 776"/>
                <a:gd name="T18" fmla="*/ 162 w 889"/>
                <a:gd name="T19" fmla="*/ 467 h 776"/>
                <a:gd name="T20" fmla="*/ 85 w 889"/>
                <a:gd name="T21" fmla="*/ 672 h 776"/>
                <a:gd name="T22" fmla="*/ 0 w 889"/>
                <a:gd name="T23" fmla="*/ 776 h 7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89" h="776">
                  <a:moveTo>
                    <a:pt x="0" y="776"/>
                  </a:moveTo>
                  <a:cubicBezTo>
                    <a:pt x="889" y="776"/>
                    <a:pt x="889" y="776"/>
                    <a:pt x="889" y="776"/>
                  </a:cubicBezTo>
                  <a:cubicBezTo>
                    <a:pt x="889" y="281"/>
                    <a:pt x="889" y="281"/>
                    <a:pt x="889" y="281"/>
                  </a:cubicBezTo>
                  <a:cubicBezTo>
                    <a:pt x="879" y="276"/>
                    <a:pt x="868" y="271"/>
                    <a:pt x="858" y="266"/>
                  </a:cubicBezTo>
                  <a:cubicBezTo>
                    <a:pt x="791" y="236"/>
                    <a:pt x="724" y="205"/>
                    <a:pt x="670" y="155"/>
                  </a:cubicBezTo>
                  <a:cubicBezTo>
                    <a:pt x="626" y="115"/>
                    <a:pt x="592" y="59"/>
                    <a:pt x="587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19" y="2"/>
                    <a:pt x="118" y="5"/>
                    <a:pt x="117" y="8"/>
                  </a:cubicBezTo>
                  <a:cubicBezTo>
                    <a:pt x="83" y="76"/>
                    <a:pt x="58" y="153"/>
                    <a:pt x="73" y="228"/>
                  </a:cubicBezTo>
                  <a:cubicBezTo>
                    <a:pt x="90" y="312"/>
                    <a:pt x="155" y="382"/>
                    <a:pt x="162" y="467"/>
                  </a:cubicBezTo>
                  <a:cubicBezTo>
                    <a:pt x="168" y="541"/>
                    <a:pt x="129" y="612"/>
                    <a:pt x="85" y="672"/>
                  </a:cubicBezTo>
                  <a:cubicBezTo>
                    <a:pt x="58" y="709"/>
                    <a:pt x="30" y="743"/>
                    <a:pt x="0" y="776"/>
                  </a:cubicBezTo>
                  <a:close/>
                </a:path>
              </a:pathLst>
            </a:custGeom>
            <a:solidFill>
              <a:srgbClr val="17AAD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" name="Freeform 5"/>
            <p:cNvSpPr>
              <a:spLocks/>
            </p:cNvSpPr>
            <p:nvPr/>
          </p:nvSpPr>
          <p:spPr bwMode="auto">
            <a:xfrm flipH="1">
              <a:off x="0" y="0"/>
              <a:ext cx="7856954" cy="6858000"/>
            </a:xfrm>
            <a:custGeom>
              <a:avLst/>
              <a:gdLst>
                <a:gd name="T0" fmla="*/ 0 w 889"/>
                <a:gd name="T1" fmla="*/ 776 h 776"/>
                <a:gd name="T2" fmla="*/ 889 w 889"/>
                <a:gd name="T3" fmla="*/ 776 h 776"/>
                <a:gd name="T4" fmla="*/ 889 w 889"/>
                <a:gd name="T5" fmla="*/ 281 h 776"/>
                <a:gd name="T6" fmla="*/ 858 w 889"/>
                <a:gd name="T7" fmla="*/ 266 h 776"/>
                <a:gd name="T8" fmla="*/ 670 w 889"/>
                <a:gd name="T9" fmla="*/ 155 h 776"/>
                <a:gd name="T10" fmla="*/ 587 w 889"/>
                <a:gd name="T11" fmla="*/ 0 h 776"/>
                <a:gd name="T12" fmla="*/ 120 w 889"/>
                <a:gd name="T13" fmla="*/ 0 h 776"/>
                <a:gd name="T14" fmla="*/ 117 w 889"/>
                <a:gd name="T15" fmla="*/ 8 h 776"/>
                <a:gd name="T16" fmla="*/ 73 w 889"/>
                <a:gd name="T17" fmla="*/ 228 h 776"/>
                <a:gd name="T18" fmla="*/ 162 w 889"/>
                <a:gd name="T19" fmla="*/ 467 h 776"/>
                <a:gd name="T20" fmla="*/ 85 w 889"/>
                <a:gd name="T21" fmla="*/ 672 h 776"/>
                <a:gd name="T22" fmla="*/ 0 w 889"/>
                <a:gd name="T23" fmla="*/ 776 h 7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89" h="776">
                  <a:moveTo>
                    <a:pt x="0" y="776"/>
                  </a:moveTo>
                  <a:cubicBezTo>
                    <a:pt x="889" y="776"/>
                    <a:pt x="889" y="776"/>
                    <a:pt x="889" y="776"/>
                  </a:cubicBezTo>
                  <a:cubicBezTo>
                    <a:pt x="889" y="281"/>
                    <a:pt x="889" y="281"/>
                    <a:pt x="889" y="281"/>
                  </a:cubicBezTo>
                  <a:cubicBezTo>
                    <a:pt x="879" y="276"/>
                    <a:pt x="868" y="271"/>
                    <a:pt x="858" y="266"/>
                  </a:cubicBezTo>
                  <a:cubicBezTo>
                    <a:pt x="791" y="236"/>
                    <a:pt x="724" y="205"/>
                    <a:pt x="670" y="155"/>
                  </a:cubicBezTo>
                  <a:cubicBezTo>
                    <a:pt x="626" y="115"/>
                    <a:pt x="592" y="59"/>
                    <a:pt x="587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19" y="2"/>
                    <a:pt x="118" y="5"/>
                    <a:pt x="117" y="8"/>
                  </a:cubicBezTo>
                  <a:cubicBezTo>
                    <a:pt x="83" y="76"/>
                    <a:pt x="58" y="153"/>
                    <a:pt x="73" y="228"/>
                  </a:cubicBezTo>
                  <a:cubicBezTo>
                    <a:pt x="90" y="312"/>
                    <a:pt x="155" y="382"/>
                    <a:pt x="162" y="467"/>
                  </a:cubicBezTo>
                  <a:cubicBezTo>
                    <a:pt x="168" y="541"/>
                    <a:pt x="129" y="612"/>
                    <a:pt x="85" y="672"/>
                  </a:cubicBezTo>
                  <a:cubicBezTo>
                    <a:pt x="58" y="709"/>
                    <a:pt x="30" y="743"/>
                    <a:pt x="0" y="776"/>
                  </a:cubicBezTo>
                  <a:close/>
                </a:path>
              </a:pathLst>
            </a:custGeom>
            <a:solidFill>
              <a:srgbClr val="0D429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" name="Freeform 9"/>
            <p:cNvSpPr>
              <a:spLocks/>
            </p:cNvSpPr>
            <p:nvPr/>
          </p:nvSpPr>
          <p:spPr bwMode="auto">
            <a:xfrm flipH="1">
              <a:off x="0" y="1"/>
              <a:ext cx="7175500" cy="6858000"/>
            </a:xfrm>
            <a:custGeom>
              <a:avLst/>
              <a:gdLst>
                <a:gd name="T0" fmla="*/ 998 w 2231"/>
                <a:gd name="T1" fmla="*/ 447 h 1600"/>
                <a:gd name="T2" fmla="*/ 563 w 2231"/>
                <a:gd name="T3" fmla="*/ 1287 h 1600"/>
                <a:gd name="T4" fmla="*/ 0 w 2231"/>
                <a:gd name="T5" fmla="*/ 1600 h 1600"/>
                <a:gd name="T6" fmla="*/ 2231 w 2231"/>
                <a:gd name="T7" fmla="*/ 1600 h 1600"/>
                <a:gd name="T8" fmla="*/ 2231 w 2231"/>
                <a:gd name="T9" fmla="*/ 0 h 1600"/>
                <a:gd name="T10" fmla="*/ 919 w 2231"/>
                <a:gd name="T11" fmla="*/ 0 h 1600"/>
                <a:gd name="T12" fmla="*/ 998 w 2231"/>
                <a:gd name="T13" fmla="*/ 447 h 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31" h="1600">
                  <a:moveTo>
                    <a:pt x="998" y="447"/>
                  </a:moveTo>
                  <a:cubicBezTo>
                    <a:pt x="1189" y="875"/>
                    <a:pt x="1204" y="1124"/>
                    <a:pt x="563" y="1287"/>
                  </a:cubicBezTo>
                  <a:cubicBezTo>
                    <a:pt x="220" y="1374"/>
                    <a:pt x="68" y="1500"/>
                    <a:pt x="0" y="1600"/>
                  </a:cubicBezTo>
                  <a:cubicBezTo>
                    <a:pt x="2231" y="1600"/>
                    <a:pt x="2231" y="1600"/>
                    <a:pt x="2231" y="1600"/>
                  </a:cubicBezTo>
                  <a:cubicBezTo>
                    <a:pt x="2231" y="0"/>
                    <a:pt x="2231" y="0"/>
                    <a:pt x="2231" y="0"/>
                  </a:cubicBezTo>
                  <a:cubicBezTo>
                    <a:pt x="919" y="0"/>
                    <a:pt x="919" y="0"/>
                    <a:pt x="919" y="0"/>
                  </a:cubicBezTo>
                  <a:cubicBezTo>
                    <a:pt x="879" y="119"/>
                    <a:pt x="918" y="267"/>
                    <a:pt x="998" y="447"/>
                  </a:cubicBezTo>
                  <a:close/>
                </a:path>
              </a:pathLst>
            </a:custGeom>
            <a:solidFill>
              <a:srgbClr val="17AADD">
                <a:alpha val="50196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427809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7391349" y="2151728"/>
            <a:ext cx="4189463" cy="255454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r">
              <a:defRPr lang="es-ES" sz="4000" b="1" kern="1200" dirty="0">
                <a:solidFill>
                  <a:srgbClr val="17AADD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grpSp>
        <p:nvGrpSpPr>
          <p:cNvPr id="4" name="3 Grupo"/>
          <p:cNvGrpSpPr/>
          <p:nvPr userDrawn="1"/>
        </p:nvGrpSpPr>
        <p:grpSpPr>
          <a:xfrm>
            <a:off x="0" y="0"/>
            <a:ext cx="7856954" cy="6858001"/>
            <a:chOff x="0" y="0"/>
            <a:chExt cx="7856954" cy="6858001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 flipH="1" flipV="1">
              <a:off x="0" y="0"/>
              <a:ext cx="7856954" cy="6858000"/>
            </a:xfrm>
            <a:custGeom>
              <a:avLst/>
              <a:gdLst>
                <a:gd name="T0" fmla="*/ 0 w 889"/>
                <a:gd name="T1" fmla="*/ 776 h 776"/>
                <a:gd name="T2" fmla="*/ 889 w 889"/>
                <a:gd name="T3" fmla="*/ 776 h 776"/>
                <a:gd name="T4" fmla="*/ 889 w 889"/>
                <a:gd name="T5" fmla="*/ 281 h 776"/>
                <a:gd name="T6" fmla="*/ 858 w 889"/>
                <a:gd name="T7" fmla="*/ 266 h 776"/>
                <a:gd name="T8" fmla="*/ 670 w 889"/>
                <a:gd name="T9" fmla="*/ 155 h 776"/>
                <a:gd name="T10" fmla="*/ 587 w 889"/>
                <a:gd name="T11" fmla="*/ 0 h 776"/>
                <a:gd name="T12" fmla="*/ 120 w 889"/>
                <a:gd name="T13" fmla="*/ 0 h 776"/>
                <a:gd name="T14" fmla="*/ 117 w 889"/>
                <a:gd name="T15" fmla="*/ 8 h 776"/>
                <a:gd name="T16" fmla="*/ 73 w 889"/>
                <a:gd name="T17" fmla="*/ 228 h 776"/>
                <a:gd name="T18" fmla="*/ 162 w 889"/>
                <a:gd name="T19" fmla="*/ 467 h 776"/>
                <a:gd name="T20" fmla="*/ 85 w 889"/>
                <a:gd name="T21" fmla="*/ 672 h 776"/>
                <a:gd name="T22" fmla="*/ 0 w 889"/>
                <a:gd name="T23" fmla="*/ 776 h 7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89" h="776">
                  <a:moveTo>
                    <a:pt x="0" y="776"/>
                  </a:moveTo>
                  <a:cubicBezTo>
                    <a:pt x="889" y="776"/>
                    <a:pt x="889" y="776"/>
                    <a:pt x="889" y="776"/>
                  </a:cubicBezTo>
                  <a:cubicBezTo>
                    <a:pt x="889" y="281"/>
                    <a:pt x="889" y="281"/>
                    <a:pt x="889" y="281"/>
                  </a:cubicBezTo>
                  <a:cubicBezTo>
                    <a:pt x="879" y="276"/>
                    <a:pt x="868" y="271"/>
                    <a:pt x="858" y="266"/>
                  </a:cubicBezTo>
                  <a:cubicBezTo>
                    <a:pt x="791" y="236"/>
                    <a:pt x="724" y="205"/>
                    <a:pt x="670" y="155"/>
                  </a:cubicBezTo>
                  <a:cubicBezTo>
                    <a:pt x="626" y="115"/>
                    <a:pt x="592" y="59"/>
                    <a:pt x="587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19" y="2"/>
                    <a:pt x="118" y="5"/>
                    <a:pt x="117" y="8"/>
                  </a:cubicBezTo>
                  <a:cubicBezTo>
                    <a:pt x="83" y="76"/>
                    <a:pt x="58" y="153"/>
                    <a:pt x="73" y="228"/>
                  </a:cubicBezTo>
                  <a:cubicBezTo>
                    <a:pt x="90" y="312"/>
                    <a:pt x="155" y="382"/>
                    <a:pt x="162" y="467"/>
                  </a:cubicBezTo>
                  <a:cubicBezTo>
                    <a:pt x="168" y="541"/>
                    <a:pt x="129" y="612"/>
                    <a:pt x="85" y="672"/>
                  </a:cubicBezTo>
                  <a:cubicBezTo>
                    <a:pt x="58" y="709"/>
                    <a:pt x="30" y="743"/>
                    <a:pt x="0" y="776"/>
                  </a:cubicBezTo>
                  <a:close/>
                </a:path>
              </a:pathLst>
            </a:custGeom>
            <a:solidFill>
              <a:srgbClr val="17AAD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" name="Freeform 5"/>
            <p:cNvSpPr>
              <a:spLocks/>
            </p:cNvSpPr>
            <p:nvPr/>
          </p:nvSpPr>
          <p:spPr bwMode="auto">
            <a:xfrm flipH="1">
              <a:off x="0" y="0"/>
              <a:ext cx="7856954" cy="6858000"/>
            </a:xfrm>
            <a:custGeom>
              <a:avLst/>
              <a:gdLst>
                <a:gd name="T0" fmla="*/ 0 w 889"/>
                <a:gd name="T1" fmla="*/ 776 h 776"/>
                <a:gd name="T2" fmla="*/ 889 w 889"/>
                <a:gd name="T3" fmla="*/ 776 h 776"/>
                <a:gd name="T4" fmla="*/ 889 w 889"/>
                <a:gd name="T5" fmla="*/ 281 h 776"/>
                <a:gd name="T6" fmla="*/ 858 w 889"/>
                <a:gd name="T7" fmla="*/ 266 h 776"/>
                <a:gd name="T8" fmla="*/ 670 w 889"/>
                <a:gd name="T9" fmla="*/ 155 h 776"/>
                <a:gd name="T10" fmla="*/ 587 w 889"/>
                <a:gd name="T11" fmla="*/ 0 h 776"/>
                <a:gd name="T12" fmla="*/ 120 w 889"/>
                <a:gd name="T13" fmla="*/ 0 h 776"/>
                <a:gd name="T14" fmla="*/ 117 w 889"/>
                <a:gd name="T15" fmla="*/ 8 h 776"/>
                <a:gd name="T16" fmla="*/ 73 w 889"/>
                <a:gd name="T17" fmla="*/ 228 h 776"/>
                <a:gd name="T18" fmla="*/ 162 w 889"/>
                <a:gd name="T19" fmla="*/ 467 h 776"/>
                <a:gd name="T20" fmla="*/ 85 w 889"/>
                <a:gd name="T21" fmla="*/ 672 h 776"/>
                <a:gd name="T22" fmla="*/ 0 w 889"/>
                <a:gd name="T23" fmla="*/ 776 h 7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89" h="776">
                  <a:moveTo>
                    <a:pt x="0" y="776"/>
                  </a:moveTo>
                  <a:cubicBezTo>
                    <a:pt x="889" y="776"/>
                    <a:pt x="889" y="776"/>
                    <a:pt x="889" y="776"/>
                  </a:cubicBezTo>
                  <a:cubicBezTo>
                    <a:pt x="889" y="281"/>
                    <a:pt x="889" y="281"/>
                    <a:pt x="889" y="281"/>
                  </a:cubicBezTo>
                  <a:cubicBezTo>
                    <a:pt x="879" y="276"/>
                    <a:pt x="868" y="271"/>
                    <a:pt x="858" y="266"/>
                  </a:cubicBezTo>
                  <a:cubicBezTo>
                    <a:pt x="791" y="236"/>
                    <a:pt x="724" y="205"/>
                    <a:pt x="670" y="155"/>
                  </a:cubicBezTo>
                  <a:cubicBezTo>
                    <a:pt x="626" y="115"/>
                    <a:pt x="592" y="59"/>
                    <a:pt x="587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19" y="2"/>
                    <a:pt x="118" y="5"/>
                    <a:pt x="117" y="8"/>
                  </a:cubicBezTo>
                  <a:cubicBezTo>
                    <a:pt x="83" y="76"/>
                    <a:pt x="58" y="153"/>
                    <a:pt x="73" y="228"/>
                  </a:cubicBezTo>
                  <a:cubicBezTo>
                    <a:pt x="90" y="312"/>
                    <a:pt x="155" y="382"/>
                    <a:pt x="162" y="467"/>
                  </a:cubicBezTo>
                  <a:cubicBezTo>
                    <a:pt x="168" y="541"/>
                    <a:pt x="129" y="612"/>
                    <a:pt x="85" y="672"/>
                  </a:cubicBezTo>
                  <a:cubicBezTo>
                    <a:pt x="58" y="709"/>
                    <a:pt x="30" y="743"/>
                    <a:pt x="0" y="776"/>
                  </a:cubicBezTo>
                  <a:close/>
                </a:path>
              </a:pathLst>
            </a:custGeom>
            <a:solidFill>
              <a:srgbClr val="0D429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7" name="Freeform 9"/>
            <p:cNvSpPr>
              <a:spLocks/>
            </p:cNvSpPr>
            <p:nvPr/>
          </p:nvSpPr>
          <p:spPr bwMode="auto">
            <a:xfrm flipH="1">
              <a:off x="0" y="1"/>
              <a:ext cx="7175500" cy="6858000"/>
            </a:xfrm>
            <a:custGeom>
              <a:avLst/>
              <a:gdLst>
                <a:gd name="T0" fmla="*/ 998 w 2231"/>
                <a:gd name="T1" fmla="*/ 447 h 1600"/>
                <a:gd name="T2" fmla="*/ 563 w 2231"/>
                <a:gd name="T3" fmla="*/ 1287 h 1600"/>
                <a:gd name="T4" fmla="*/ 0 w 2231"/>
                <a:gd name="T5" fmla="*/ 1600 h 1600"/>
                <a:gd name="T6" fmla="*/ 2231 w 2231"/>
                <a:gd name="T7" fmla="*/ 1600 h 1600"/>
                <a:gd name="T8" fmla="*/ 2231 w 2231"/>
                <a:gd name="T9" fmla="*/ 0 h 1600"/>
                <a:gd name="T10" fmla="*/ 919 w 2231"/>
                <a:gd name="T11" fmla="*/ 0 h 1600"/>
                <a:gd name="T12" fmla="*/ 998 w 2231"/>
                <a:gd name="T13" fmla="*/ 447 h 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31" h="1600">
                  <a:moveTo>
                    <a:pt x="998" y="447"/>
                  </a:moveTo>
                  <a:cubicBezTo>
                    <a:pt x="1189" y="875"/>
                    <a:pt x="1204" y="1124"/>
                    <a:pt x="563" y="1287"/>
                  </a:cubicBezTo>
                  <a:cubicBezTo>
                    <a:pt x="220" y="1374"/>
                    <a:pt x="68" y="1500"/>
                    <a:pt x="0" y="1600"/>
                  </a:cubicBezTo>
                  <a:cubicBezTo>
                    <a:pt x="2231" y="1600"/>
                    <a:pt x="2231" y="1600"/>
                    <a:pt x="2231" y="1600"/>
                  </a:cubicBezTo>
                  <a:cubicBezTo>
                    <a:pt x="2231" y="0"/>
                    <a:pt x="2231" y="0"/>
                    <a:pt x="2231" y="0"/>
                  </a:cubicBezTo>
                  <a:cubicBezTo>
                    <a:pt x="919" y="0"/>
                    <a:pt x="919" y="0"/>
                    <a:pt x="919" y="0"/>
                  </a:cubicBezTo>
                  <a:cubicBezTo>
                    <a:pt x="879" y="119"/>
                    <a:pt x="918" y="267"/>
                    <a:pt x="998" y="447"/>
                  </a:cubicBezTo>
                  <a:close/>
                </a:path>
              </a:pathLst>
            </a:custGeom>
            <a:solidFill>
              <a:srgbClr val="17AADD">
                <a:alpha val="50196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4079282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34566" y="188640"/>
            <a:ext cx="9738348" cy="477054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>
              <a:defRPr sz="2500" b="1">
                <a:solidFill>
                  <a:srgbClr val="006EB3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white"/>
                </a:solidFill>
              </a:rPr>
              <a:pPr/>
              <a:t>‹Nº›</a:t>
            </a:fld>
            <a:endParaRPr lang="es-E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20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32FADFE-3B8F-471C-ABF0-DBC7717ECBBC}" type="slidenum">
              <a:rPr lang="es-ES" smtClean="0">
                <a:solidFill>
                  <a:prstClr val="white"/>
                </a:solidFill>
              </a:rPr>
              <a:pPr/>
              <a:t>‹Nº›</a:t>
            </a:fld>
            <a:endParaRPr lang="es-E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271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6095205" y="2367171"/>
            <a:ext cx="5485608" cy="2123658"/>
          </a:xfrm>
          <a:prstGeom prst="rect">
            <a:avLst/>
          </a:prstGeom>
        </p:spPr>
        <p:txBody>
          <a:bodyPr anchor="ctr">
            <a:spAutoFit/>
          </a:bodyPr>
          <a:lstStyle>
            <a:lvl1pPr algn="r">
              <a:defRPr lang="es-ES" sz="4400" b="1" kern="1200" dirty="0">
                <a:solidFill>
                  <a:srgbClr val="0D4292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grpSp>
        <p:nvGrpSpPr>
          <p:cNvPr id="4" name="3 Grupo"/>
          <p:cNvGrpSpPr/>
          <p:nvPr userDrawn="1"/>
        </p:nvGrpSpPr>
        <p:grpSpPr>
          <a:xfrm>
            <a:off x="0" y="0"/>
            <a:ext cx="6881804" cy="6858001"/>
            <a:chOff x="0" y="0"/>
            <a:chExt cx="7856954" cy="6858001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 flipH="1" flipV="1">
              <a:off x="0" y="0"/>
              <a:ext cx="7856954" cy="6858000"/>
            </a:xfrm>
            <a:custGeom>
              <a:avLst/>
              <a:gdLst>
                <a:gd name="T0" fmla="*/ 0 w 889"/>
                <a:gd name="T1" fmla="*/ 776 h 776"/>
                <a:gd name="T2" fmla="*/ 889 w 889"/>
                <a:gd name="T3" fmla="*/ 776 h 776"/>
                <a:gd name="T4" fmla="*/ 889 w 889"/>
                <a:gd name="T5" fmla="*/ 281 h 776"/>
                <a:gd name="T6" fmla="*/ 858 w 889"/>
                <a:gd name="T7" fmla="*/ 266 h 776"/>
                <a:gd name="T8" fmla="*/ 670 w 889"/>
                <a:gd name="T9" fmla="*/ 155 h 776"/>
                <a:gd name="T10" fmla="*/ 587 w 889"/>
                <a:gd name="T11" fmla="*/ 0 h 776"/>
                <a:gd name="T12" fmla="*/ 120 w 889"/>
                <a:gd name="T13" fmla="*/ 0 h 776"/>
                <a:gd name="T14" fmla="*/ 117 w 889"/>
                <a:gd name="T15" fmla="*/ 8 h 776"/>
                <a:gd name="T16" fmla="*/ 73 w 889"/>
                <a:gd name="T17" fmla="*/ 228 h 776"/>
                <a:gd name="T18" fmla="*/ 162 w 889"/>
                <a:gd name="T19" fmla="*/ 467 h 776"/>
                <a:gd name="T20" fmla="*/ 85 w 889"/>
                <a:gd name="T21" fmla="*/ 672 h 776"/>
                <a:gd name="T22" fmla="*/ 0 w 889"/>
                <a:gd name="T23" fmla="*/ 776 h 7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89" h="776">
                  <a:moveTo>
                    <a:pt x="0" y="776"/>
                  </a:moveTo>
                  <a:cubicBezTo>
                    <a:pt x="889" y="776"/>
                    <a:pt x="889" y="776"/>
                    <a:pt x="889" y="776"/>
                  </a:cubicBezTo>
                  <a:cubicBezTo>
                    <a:pt x="889" y="281"/>
                    <a:pt x="889" y="281"/>
                    <a:pt x="889" y="281"/>
                  </a:cubicBezTo>
                  <a:cubicBezTo>
                    <a:pt x="879" y="276"/>
                    <a:pt x="868" y="271"/>
                    <a:pt x="858" y="266"/>
                  </a:cubicBezTo>
                  <a:cubicBezTo>
                    <a:pt x="791" y="236"/>
                    <a:pt x="724" y="205"/>
                    <a:pt x="670" y="155"/>
                  </a:cubicBezTo>
                  <a:cubicBezTo>
                    <a:pt x="626" y="115"/>
                    <a:pt x="592" y="59"/>
                    <a:pt x="587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19" y="2"/>
                    <a:pt x="118" y="5"/>
                    <a:pt x="117" y="8"/>
                  </a:cubicBezTo>
                  <a:cubicBezTo>
                    <a:pt x="83" y="76"/>
                    <a:pt x="58" y="153"/>
                    <a:pt x="73" y="228"/>
                  </a:cubicBezTo>
                  <a:cubicBezTo>
                    <a:pt x="90" y="312"/>
                    <a:pt x="155" y="382"/>
                    <a:pt x="162" y="467"/>
                  </a:cubicBezTo>
                  <a:cubicBezTo>
                    <a:pt x="168" y="541"/>
                    <a:pt x="129" y="612"/>
                    <a:pt x="85" y="672"/>
                  </a:cubicBezTo>
                  <a:cubicBezTo>
                    <a:pt x="58" y="709"/>
                    <a:pt x="30" y="743"/>
                    <a:pt x="0" y="776"/>
                  </a:cubicBezTo>
                  <a:close/>
                </a:path>
              </a:pathLst>
            </a:custGeom>
            <a:solidFill>
              <a:srgbClr val="17AAD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6" name="Freeform 5"/>
            <p:cNvSpPr>
              <a:spLocks/>
            </p:cNvSpPr>
            <p:nvPr/>
          </p:nvSpPr>
          <p:spPr bwMode="auto">
            <a:xfrm flipH="1">
              <a:off x="0" y="0"/>
              <a:ext cx="7856954" cy="6858000"/>
            </a:xfrm>
            <a:custGeom>
              <a:avLst/>
              <a:gdLst>
                <a:gd name="T0" fmla="*/ 0 w 889"/>
                <a:gd name="T1" fmla="*/ 776 h 776"/>
                <a:gd name="T2" fmla="*/ 889 w 889"/>
                <a:gd name="T3" fmla="*/ 776 h 776"/>
                <a:gd name="T4" fmla="*/ 889 w 889"/>
                <a:gd name="T5" fmla="*/ 281 h 776"/>
                <a:gd name="T6" fmla="*/ 858 w 889"/>
                <a:gd name="T7" fmla="*/ 266 h 776"/>
                <a:gd name="T8" fmla="*/ 670 w 889"/>
                <a:gd name="T9" fmla="*/ 155 h 776"/>
                <a:gd name="T10" fmla="*/ 587 w 889"/>
                <a:gd name="T11" fmla="*/ 0 h 776"/>
                <a:gd name="T12" fmla="*/ 120 w 889"/>
                <a:gd name="T13" fmla="*/ 0 h 776"/>
                <a:gd name="T14" fmla="*/ 117 w 889"/>
                <a:gd name="T15" fmla="*/ 8 h 776"/>
                <a:gd name="T16" fmla="*/ 73 w 889"/>
                <a:gd name="T17" fmla="*/ 228 h 776"/>
                <a:gd name="T18" fmla="*/ 162 w 889"/>
                <a:gd name="T19" fmla="*/ 467 h 776"/>
                <a:gd name="T20" fmla="*/ 85 w 889"/>
                <a:gd name="T21" fmla="*/ 672 h 776"/>
                <a:gd name="T22" fmla="*/ 0 w 889"/>
                <a:gd name="T23" fmla="*/ 776 h 7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89" h="776">
                  <a:moveTo>
                    <a:pt x="0" y="776"/>
                  </a:moveTo>
                  <a:cubicBezTo>
                    <a:pt x="889" y="776"/>
                    <a:pt x="889" y="776"/>
                    <a:pt x="889" y="776"/>
                  </a:cubicBezTo>
                  <a:cubicBezTo>
                    <a:pt x="889" y="281"/>
                    <a:pt x="889" y="281"/>
                    <a:pt x="889" y="281"/>
                  </a:cubicBezTo>
                  <a:cubicBezTo>
                    <a:pt x="879" y="276"/>
                    <a:pt x="868" y="271"/>
                    <a:pt x="858" y="266"/>
                  </a:cubicBezTo>
                  <a:cubicBezTo>
                    <a:pt x="791" y="236"/>
                    <a:pt x="724" y="205"/>
                    <a:pt x="670" y="155"/>
                  </a:cubicBezTo>
                  <a:cubicBezTo>
                    <a:pt x="626" y="115"/>
                    <a:pt x="592" y="59"/>
                    <a:pt x="587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19" y="2"/>
                    <a:pt x="118" y="5"/>
                    <a:pt x="117" y="8"/>
                  </a:cubicBezTo>
                  <a:cubicBezTo>
                    <a:pt x="83" y="76"/>
                    <a:pt x="58" y="153"/>
                    <a:pt x="73" y="228"/>
                  </a:cubicBezTo>
                  <a:cubicBezTo>
                    <a:pt x="90" y="312"/>
                    <a:pt x="155" y="382"/>
                    <a:pt x="162" y="467"/>
                  </a:cubicBezTo>
                  <a:cubicBezTo>
                    <a:pt x="168" y="541"/>
                    <a:pt x="129" y="612"/>
                    <a:pt x="85" y="672"/>
                  </a:cubicBezTo>
                  <a:cubicBezTo>
                    <a:pt x="58" y="709"/>
                    <a:pt x="30" y="743"/>
                    <a:pt x="0" y="776"/>
                  </a:cubicBezTo>
                  <a:close/>
                </a:path>
              </a:pathLst>
            </a:custGeom>
            <a:solidFill>
              <a:srgbClr val="0D429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7" name="Freeform 9"/>
            <p:cNvSpPr>
              <a:spLocks/>
            </p:cNvSpPr>
            <p:nvPr/>
          </p:nvSpPr>
          <p:spPr bwMode="auto">
            <a:xfrm flipH="1">
              <a:off x="0" y="1"/>
              <a:ext cx="7175500" cy="6858000"/>
            </a:xfrm>
            <a:custGeom>
              <a:avLst/>
              <a:gdLst>
                <a:gd name="T0" fmla="*/ 998 w 2231"/>
                <a:gd name="T1" fmla="*/ 447 h 1600"/>
                <a:gd name="T2" fmla="*/ 563 w 2231"/>
                <a:gd name="T3" fmla="*/ 1287 h 1600"/>
                <a:gd name="T4" fmla="*/ 0 w 2231"/>
                <a:gd name="T5" fmla="*/ 1600 h 1600"/>
                <a:gd name="T6" fmla="*/ 2231 w 2231"/>
                <a:gd name="T7" fmla="*/ 1600 h 1600"/>
                <a:gd name="T8" fmla="*/ 2231 w 2231"/>
                <a:gd name="T9" fmla="*/ 0 h 1600"/>
                <a:gd name="T10" fmla="*/ 919 w 2231"/>
                <a:gd name="T11" fmla="*/ 0 h 1600"/>
                <a:gd name="T12" fmla="*/ 998 w 2231"/>
                <a:gd name="T13" fmla="*/ 447 h 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31" h="1600">
                  <a:moveTo>
                    <a:pt x="998" y="447"/>
                  </a:moveTo>
                  <a:cubicBezTo>
                    <a:pt x="1189" y="875"/>
                    <a:pt x="1204" y="1124"/>
                    <a:pt x="563" y="1287"/>
                  </a:cubicBezTo>
                  <a:cubicBezTo>
                    <a:pt x="220" y="1374"/>
                    <a:pt x="68" y="1500"/>
                    <a:pt x="0" y="1600"/>
                  </a:cubicBezTo>
                  <a:cubicBezTo>
                    <a:pt x="2231" y="1600"/>
                    <a:pt x="2231" y="1600"/>
                    <a:pt x="2231" y="1600"/>
                  </a:cubicBezTo>
                  <a:cubicBezTo>
                    <a:pt x="2231" y="0"/>
                    <a:pt x="2231" y="0"/>
                    <a:pt x="2231" y="0"/>
                  </a:cubicBezTo>
                  <a:cubicBezTo>
                    <a:pt x="919" y="0"/>
                    <a:pt x="919" y="0"/>
                    <a:pt x="919" y="0"/>
                  </a:cubicBezTo>
                  <a:cubicBezTo>
                    <a:pt x="879" y="119"/>
                    <a:pt x="918" y="267"/>
                    <a:pt x="998" y="447"/>
                  </a:cubicBezTo>
                  <a:close/>
                </a:path>
              </a:pathLst>
            </a:custGeom>
            <a:solidFill>
              <a:srgbClr val="17AADD">
                <a:alpha val="50196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3171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7391349" y="2151728"/>
            <a:ext cx="4189463" cy="255454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r">
              <a:defRPr lang="es-ES" sz="4000" b="1" kern="1200" dirty="0">
                <a:solidFill>
                  <a:srgbClr val="17AADD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grpSp>
        <p:nvGrpSpPr>
          <p:cNvPr id="4" name="3 Grupo"/>
          <p:cNvGrpSpPr/>
          <p:nvPr userDrawn="1"/>
        </p:nvGrpSpPr>
        <p:grpSpPr>
          <a:xfrm>
            <a:off x="0" y="0"/>
            <a:ext cx="7856954" cy="6858001"/>
            <a:chOff x="0" y="0"/>
            <a:chExt cx="7856954" cy="6858001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 flipH="1" flipV="1">
              <a:off x="0" y="0"/>
              <a:ext cx="7856954" cy="6858000"/>
            </a:xfrm>
            <a:custGeom>
              <a:avLst/>
              <a:gdLst>
                <a:gd name="T0" fmla="*/ 0 w 889"/>
                <a:gd name="T1" fmla="*/ 776 h 776"/>
                <a:gd name="T2" fmla="*/ 889 w 889"/>
                <a:gd name="T3" fmla="*/ 776 h 776"/>
                <a:gd name="T4" fmla="*/ 889 w 889"/>
                <a:gd name="T5" fmla="*/ 281 h 776"/>
                <a:gd name="T6" fmla="*/ 858 w 889"/>
                <a:gd name="T7" fmla="*/ 266 h 776"/>
                <a:gd name="T8" fmla="*/ 670 w 889"/>
                <a:gd name="T9" fmla="*/ 155 h 776"/>
                <a:gd name="T10" fmla="*/ 587 w 889"/>
                <a:gd name="T11" fmla="*/ 0 h 776"/>
                <a:gd name="T12" fmla="*/ 120 w 889"/>
                <a:gd name="T13" fmla="*/ 0 h 776"/>
                <a:gd name="T14" fmla="*/ 117 w 889"/>
                <a:gd name="T15" fmla="*/ 8 h 776"/>
                <a:gd name="T16" fmla="*/ 73 w 889"/>
                <a:gd name="T17" fmla="*/ 228 h 776"/>
                <a:gd name="T18" fmla="*/ 162 w 889"/>
                <a:gd name="T19" fmla="*/ 467 h 776"/>
                <a:gd name="T20" fmla="*/ 85 w 889"/>
                <a:gd name="T21" fmla="*/ 672 h 776"/>
                <a:gd name="T22" fmla="*/ 0 w 889"/>
                <a:gd name="T23" fmla="*/ 776 h 7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89" h="776">
                  <a:moveTo>
                    <a:pt x="0" y="776"/>
                  </a:moveTo>
                  <a:cubicBezTo>
                    <a:pt x="889" y="776"/>
                    <a:pt x="889" y="776"/>
                    <a:pt x="889" y="776"/>
                  </a:cubicBezTo>
                  <a:cubicBezTo>
                    <a:pt x="889" y="281"/>
                    <a:pt x="889" y="281"/>
                    <a:pt x="889" y="281"/>
                  </a:cubicBezTo>
                  <a:cubicBezTo>
                    <a:pt x="879" y="276"/>
                    <a:pt x="868" y="271"/>
                    <a:pt x="858" y="266"/>
                  </a:cubicBezTo>
                  <a:cubicBezTo>
                    <a:pt x="791" y="236"/>
                    <a:pt x="724" y="205"/>
                    <a:pt x="670" y="155"/>
                  </a:cubicBezTo>
                  <a:cubicBezTo>
                    <a:pt x="626" y="115"/>
                    <a:pt x="592" y="59"/>
                    <a:pt x="587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19" y="2"/>
                    <a:pt x="118" y="5"/>
                    <a:pt x="117" y="8"/>
                  </a:cubicBezTo>
                  <a:cubicBezTo>
                    <a:pt x="83" y="76"/>
                    <a:pt x="58" y="153"/>
                    <a:pt x="73" y="228"/>
                  </a:cubicBezTo>
                  <a:cubicBezTo>
                    <a:pt x="90" y="312"/>
                    <a:pt x="155" y="382"/>
                    <a:pt x="162" y="467"/>
                  </a:cubicBezTo>
                  <a:cubicBezTo>
                    <a:pt x="168" y="541"/>
                    <a:pt x="129" y="612"/>
                    <a:pt x="85" y="672"/>
                  </a:cubicBezTo>
                  <a:cubicBezTo>
                    <a:pt x="58" y="709"/>
                    <a:pt x="30" y="743"/>
                    <a:pt x="0" y="776"/>
                  </a:cubicBezTo>
                  <a:close/>
                </a:path>
              </a:pathLst>
            </a:custGeom>
            <a:solidFill>
              <a:srgbClr val="17AAD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6" name="Freeform 5"/>
            <p:cNvSpPr>
              <a:spLocks/>
            </p:cNvSpPr>
            <p:nvPr/>
          </p:nvSpPr>
          <p:spPr bwMode="auto">
            <a:xfrm flipH="1">
              <a:off x="0" y="0"/>
              <a:ext cx="7856954" cy="6858000"/>
            </a:xfrm>
            <a:custGeom>
              <a:avLst/>
              <a:gdLst>
                <a:gd name="T0" fmla="*/ 0 w 889"/>
                <a:gd name="T1" fmla="*/ 776 h 776"/>
                <a:gd name="T2" fmla="*/ 889 w 889"/>
                <a:gd name="T3" fmla="*/ 776 h 776"/>
                <a:gd name="T4" fmla="*/ 889 w 889"/>
                <a:gd name="T5" fmla="*/ 281 h 776"/>
                <a:gd name="T6" fmla="*/ 858 w 889"/>
                <a:gd name="T7" fmla="*/ 266 h 776"/>
                <a:gd name="T8" fmla="*/ 670 w 889"/>
                <a:gd name="T9" fmla="*/ 155 h 776"/>
                <a:gd name="T10" fmla="*/ 587 w 889"/>
                <a:gd name="T11" fmla="*/ 0 h 776"/>
                <a:gd name="T12" fmla="*/ 120 w 889"/>
                <a:gd name="T13" fmla="*/ 0 h 776"/>
                <a:gd name="T14" fmla="*/ 117 w 889"/>
                <a:gd name="T15" fmla="*/ 8 h 776"/>
                <a:gd name="T16" fmla="*/ 73 w 889"/>
                <a:gd name="T17" fmla="*/ 228 h 776"/>
                <a:gd name="T18" fmla="*/ 162 w 889"/>
                <a:gd name="T19" fmla="*/ 467 h 776"/>
                <a:gd name="T20" fmla="*/ 85 w 889"/>
                <a:gd name="T21" fmla="*/ 672 h 776"/>
                <a:gd name="T22" fmla="*/ 0 w 889"/>
                <a:gd name="T23" fmla="*/ 776 h 7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89" h="776">
                  <a:moveTo>
                    <a:pt x="0" y="776"/>
                  </a:moveTo>
                  <a:cubicBezTo>
                    <a:pt x="889" y="776"/>
                    <a:pt x="889" y="776"/>
                    <a:pt x="889" y="776"/>
                  </a:cubicBezTo>
                  <a:cubicBezTo>
                    <a:pt x="889" y="281"/>
                    <a:pt x="889" y="281"/>
                    <a:pt x="889" y="281"/>
                  </a:cubicBezTo>
                  <a:cubicBezTo>
                    <a:pt x="879" y="276"/>
                    <a:pt x="868" y="271"/>
                    <a:pt x="858" y="266"/>
                  </a:cubicBezTo>
                  <a:cubicBezTo>
                    <a:pt x="791" y="236"/>
                    <a:pt x="724" y="205"/>
                    <a:pt x="670" y="155"/>
                  </a:cubicBezTo>
                  <a:cubicBezTo>
                    <a:pt x="626" y="115"/>
                    <a:pt x="592" y="59"/>
                    <a:pt x="587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19" y="2"/>
                    <a:pt x="118" y="5"/>
                    <a:pt x="117" y="8"/>
                  </a:cubicBezTo>
                  <a:cubicBezTo>
                    <a:pt x="83" y="76"/>
                    <a:pt x="58" y="153"/>
                    <a:pt x="73" y="228"/>
                  </a:cubicBezTo>
                  <a:cubicBezTo>
                    <a:pt x="90" y="312"/>
                    <a:pt x="155" y="382"/>
                    <a:pt x="162" y="467"/>
                  </a:cubicBezTo>
                  <a:cubicBezTo>
                    <a:pt x="168" y="541"/>
                    <a:pt x="129" y="612"/>
                    <a:pt x="85" y="672"/>
                  </a:cubicBezTo>
                  <a:cubicBezTo>
                    <a:pt x="58" y="709"/>
                    <a:pt x="30" y="743"/>
                    <a:pt x="0" y="776"/>
                  </a:cubicBezTo>
                  <a:close/>
                </a:path>
              </a:pathLst>
            </a:custGeom>
            <a:solidFill>
              <a:srgbClr val="0D429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7" name="Freeform 9"/>
            <p:cNvSpPr>
              <a:spLocks/>
            </p:cNvSpPr>
            <p:nvPr/>
          </p:nvSpPr>
          <p:spPr bwMode="auto">
            <a:xfrm flipH="1">
              <a:off x="0" y="1"/>
              <a:ext cx="7175500" cy="6858000"/>
            </a:xfrm>
            <a:custGeom>
              <a:avLst/>
              <a:gdLst>
                <a:gd name="T0" fmla="*/ 998 w 2231"/>
                <a:gd name="T1" fmla="*/ 447 h 1600"/>
                <a:gd name="T2" fmla="*/ 563 w 2231"/>
                <a:gd name="T3" fmla="*/ 1287 h 1600"/>
                <a:gd name="T4" fmla="*/ 0 w 2231"/>
                <a:gd name="T5" fmla="*/ 1600 h 1600"/>
                <a:gd name="T6" fmla="*/ 2231 w 2231"/>
                <a:gd name="T7" fmla="*/ 1600 h 1600"/>
                <a:gd name="T8" fmla="*/ 2231 w 2231"/>
                <a:gd name="T9" fmla="*/ 0 h 1600"/>
                <a:gd name="T10" fmla="*/ 919 w 2231"/>
                <a:gd name="T11" fmla="*/ 0 h 1600"/>
                <a:gd name="T12" fmla="*/ 998 w 2231"/>
                <a:gd name="T13" fmla="*/ 447 h 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31" h="1600">
                  <a:moveTo>
                    <a:pt x="998" y="447"/>
                  </a:moveTo>
                  <a:cubicBezTo>
                    <a:pt x="1189" y="875"/>
                    <a:pt x="1204" y="1124"/>
                    <a:pt x="563" y="1287"/>
                  </a:cubicBezTo>
                  <a:cubicBezTo>
                    <a:pt x="220" y="1374"/>
                    <a:pt x="68" y="1500"/>
                    <a:pt x="0" y="1600"/>
                  </a:cubicBezTo>
                  <a:cubicBezTo>
                    <a:pt x="2231" y="1600"/>
                    <a:pt x="2231" y="1600"/>
                    <a:pt x="2231" y="1600"/>
                  </a:cubicBezTo>
                  <a:cubicBezTo>
                    <a:pt x="2231" y="0"/>
                    <a:pt x="2231" y="0"/>
                    <a:pt x="2231" y="0"/>
                  </a:cubicBezTo>
                  <a:cubicBezTo>
                    <a:pt x="919" y="0"/>
                    <a:pt x="919" y="0"/>
                    <a:pt x="919" y="0"/>
                  </a:cubicBezTo>
                  <a:cubicBezTo>
                    <a:pt x="879" y="119"/>
                    <a:pt x="918" y="267"/>
                    <a:pt x="998" y="447"/>
                  </a:cubicBezTo>
                  <a:close/>
                </a:path>
              </a:pathLst>
            </a:custGeom>
            <a:solidFill>
              <a:srgbClr val="17AADD">
                <a:alpha val="50196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0060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34566" y="188640"/>
            <a:ext cx="9738348" cy="477054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>
              <a:defRPr sz="2500" b="1">
                <a:solidFill>
                  <a:srgbClr val="006EB3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white"/>
                </a:solidFill>
              </a:rPr>
              <a:pPr/>
              <a:t>‹Nº›</a:t>
            </a:fld>
            <a:endParaRPr lang="es-E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352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>
            <a:extLst>
              <a:ext uri="{FF2B5EF4-FFF2-40B4-BE49-F238E27FC236}">
                <a16:creationId xmlns:a16="http://schemas.microsoft.com/office/drawing/2014/main" id="{BEA68770-DCA7-49DD-9C93-30A1F5E0AA6C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415172" y="6482214"/>
            <a:ext cx="476315" cy="262794"/>
          </a:xfrm>
          <a:custGeom>
            <a:avLst/>
            <a:gdLst>
              <a:gd name="T0" fmla="*/ 41 w 583"/>
              <a:gd name="T1" fmla="*/ 236 h 321"/>
              <a:gd name="T2" fmla="*/ 43 w 583"/>
              <a:gd name="T3" fmla="*/ 229 h 321"/>
              <a:gd name="T4" fmla="*/ 12 w 583"/>
              <a:gd name="T5" fmla="*/ 220 h 321"/>
              <a:gd name="T6" fmla="*/ 12 w 583"/>
              <a:gd name="T7" fmla="*/ 208 h 321"/>
              <a:gd name="T8" fmla="*/ 29 w 583"/>
              <a:gd name="T9" fmla="*/ 185 h 321"/>
              <a:gd name="T10" fmla="*/ 54 w 583"/>
              <a:gd name="T11" fmla="*/ 160 h 321"/>
              <a:gd name="T12" fmla="*/ 5 w 583"/>
              <a:gd name="T13" fmla="*/ 138 h 321"/>
              <a:gd name="T14" fmla="*/ 34 w 583"/>
              <a:gd name="T15" fmla="*/ 125 h 321"/>
              <a:gd name="T16" fmla="*/ 58 w 583"/>
              <a:gd name="T17" fmla="*/ 120 h 321"/>
              <a:gd name="T18" fmla="*/ 79 w 583"/>
              <a:gd name="T19" fmla="*/ 110 h 321"/>
              <a:gd name="T20" fmla="*/ 72 w 583"/>
              <a:gd name="T21" fmla="*/ 103 h 321"/>
              <a:gd name="T22" fmla="*/ 54 w 583"/>
              <a:gd name="T23" fmla="*/ 99 h 321"/>
              <a:gd name="T24" fmla="*/ 52 w 583"/>
              <a:gd name="T25" fmla="*/ 79 h 321"/>
              <a:gd name="T26" fmla="*/ 93 w 583"/>
              <a:gd name="T27" fmla="*/ 63 h 321"/>
              <a:gd name="T28" fmla="*/ 86 w 583"/>
              <a:gd name="T29" fmla="*/ 51 h 321"/>
              <a:gd name="T30" fmla="*/ 125 w 583"/>
              <a:gd name="T31" fmla="*/ 30 h 321"/>
              <a:gd name="T32" fmla="*/ 172 w 583"/>
              <a:gd name="T33" fmla="*/ 19 h 321"/>
              <a:gd name="T34" fmla="*/ 192 w 583"/>
              <a:gd name="T35" fmla="*/ 12 h 321"/>
              <a:gd name="T36" fmla="*/ 221 w 583"/>
              <a:gd name="T37" fmla="*/ 10 h 321"/>
              <a:gd name="T38" fmla="*/ 244 w 583"/>
              <a:gd name="T39" fmla="*/ 6 h 321"/>
              <a:gd name="T40" fmla="*/ 255 w 583"/>
              <a:gd name="T41" fmla="*/ 4 h 321"/>
              <a:gd name="T42" fmla="*/ 273 w 583"/>
              <a:gd name="T43" fmla="*/ 8 h 321"/>
              <a:gd name="T44" fmla="*/ 312 w 583"/>
              <a:gd name="T45" fmla="*/ 10 h 321"/>
              <a:gd name="T46" fmla="*/ 364 w 583"/>
              <a:gd name="T47" fmla="*/ 5 h 321"/>
              <a:gd name="T48" fmla="*/ 468 w 583"/>
              <a:gd name="T49" fmla="*/ 3 h 321"/>
              <a:gd name="T50" fmla="*/ 557 w 583"/>
              <a:gd name="T51" fmla="*/ 16 h 321"/>
              <a:gd name="T52" fmla="*/ 583 w 583"/>
              <a:gd name="T53" fmla="*/ 36 h 321"/>
              <a:gd name="T54" fmla="*/ 554 w 583"/>
              <a:gd name="T55" fmla="*/ 44 h 321"/>
              <a:gd name="T56" fmla="*/ 559 w 583"/>
              <a:gd name="T57" fmla="*/ 89 h 321"/>
              <a:gd name="T58" fmla="*/ 549 w 583"/>
              <a:gd name="T59" fmla="*/ 101 h 321"/>
              <a:gd name="T60" fmla="*/ 555 w 583"/>
              <a:gd name="T61" fmla="*/ 133 h 321"/>
              <a:gd name="T62" fmla="*/ 551 w 583"/>
              <a:gd name="T63" fmla="*/ 182 h 321"/>
              <a:gd name="T64" fmla="*/ 559 w 583"/>
              <a:gd name="T65" fmla="*/ 173 h 321"/>
              <a:gd name="T66" fmla="*/ 570 w 583"/>
              <a:gd name="T67" fmla="*/ 177 h 321"/>
              <a:gd name="T68" fmla="*/ 555 w 583"/>
              <a:gd name="T69" fmla="*/ 198 h 321"/>
              <a:gd name="T70" fmla="*/ 539 w 583"/>
              <a:gd name="T71" fmla="*/ 231 h 321"/>
              <a:gd name="T72" fmla="*/ 531 w 583"/>
              <a:gd name="T73" fmla="*/ 260 h 321"/>
              <a:gd name="T74" fmla="*/ 488 w 583"/>
              <a:gd name="T75" fmla="*/ 274 h 321"/>
              <a:gd name="T76" fmla="*/ 467 w 583"/>
              <a:gd name="T77" fmla="*/ 272 h 321"/>
              <a:gd name="T78" fmla="*/ 419 w 583"/>
              <a:gd name="T79" fmla="*/ 285 h 321"/>
              <a:gd name="T80" fmla="*/ 361 w 583"/>
              <a:gd name="T81" fmla="*/ 303 h 321"/>
              <a:gd name="T82" fmla="*/ 256 w 583"/>
              <a:gd name="T83" fmla="*/ 316 h 321"/>
              <a:gd name="T84" fmla="*/ 217 w 583"/>
              <a:gd name="T85" fmla="*/ 309 h 321"/>
              <a:gd name="T86" fmla="*/ 204 w 583"/>
              <a:gd name="T87" fmla="*/ 308 h 321"/>
              <a:gd name="T88" fmla="*/ 178 w 583"/>
              <a:gd name="T89" fmla="*/ 314 h 321"/>
              <a:gd name="T90" fmla="*/ 169 w 583"/>
              <a:gd name="T91" fmla="*/ 306 h 321"/>
              <a:gd name="T92" fmla="*/ 134 w 583"/>
              <a:gd name="T93" fmla="*/ 306 h 321"/>
              <a:gd name="T94" fmla="*/ 102 w 583"/>
              <a:gd name="T95" fmla="*/ 311 h 321"/>
              <a:gd name="T96" fmla="*/ 87 w 583"/>
              <a:gd name="T97" fmla="*/ 320 h 321"/>
              <a:gd name="T98" fmla="*/ 76 w 583"/>
              <a:gd name="T99" fmla="*/ 315 h 321"/>
              <a:gd name="T100" fmla="*/ 56 w 583"/>
              <a:gd name="T101" fmla="*/ 307 h 321"/>
              <a:gd name="T102" fmla="*/ 51 w 583"/>
              <a:gd name="T103" fmla="*/ 287 h 321"/>
              <a:gd name="T104" fmla="*/ 22 w 583"/>
              <a:gd name="T105" fmla="*/ 275 h 321"/>
              <a:gd name="T106" fmla="*/ 36 w 583"/>
              <a:gd name="T107" fmla="*/ 270 h 321"/>
              <a:gd name="T108" fmla="*/ 42 w 583"/>
              <a:gd name="T109" fmla="*/ 259 h 321"/>
              <a:gd name="T110" fmla="*/ 45 w 583"/>
              <a:gd name="T111" fmla="*/ 263 h 321"/>
              <a:gd name="T112" fmla="*/ 107 w 583"/>
              <a:gd name="T113" fmla="*/ 46 h 321"/>
              <a:gd name="T114" fmla="*/ 141 w 583"/>
              <a:gd name="T115" fmla="*/ 296 h 321"/>
              <a:gd name="T116" fmla="*/ 225 w 583"/>
              <a:gd name="T117" fmla="*/ 308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83" h="321">
                <a:moveTo>
                  <a:pt x="38" y="258"/>
                </a:moveTo>
                <a:cubicBezTo>
                  <a:pt x="38" y="256"/>
                  <a:pt x="35" y="254"/>
                  <a:pt x="35" y="252"/>
                </a:cubicBezTo>
                <a:cubicBezTo>
                  <a:pt x="35" y="249"/>
                  <a:pt x="32" y="248"/>
                  <a:pt x="30" y="247"/>
                </a:cubicBezTo>
                <a:cubicBezTo>
                  <a:pt x="29" y="246"/>
                  <a:pt x="27" y="246"/>
                  <a:pt x="26" y="245"/>
                </a:cubicBezTo>
                <a:cubicBezTo>
                  <a:pt x="29" y="239"/>
                  <a:pt x="36" y="239"/>
                  <a:pt x="41" y="236"/>
                </a:cubicBezTo>
                <a:cubicBezTo>
                  <a:pt x="39" y="236"/>
                  <a:pt x="39" y="234"/>
                  <a:pt x="38" y="232"/>
                </a:cubicBezTo>
                <a:cubicBezTo>
                  <a:pt x="37" y="231"/>
                  <a:pt x="36" y="233"/>
                  <a:pt x="35" y="233"/>
                </a:cubicBezTo>
                <a:cubicBezTo>
                  <a:pt x="34" y="234"/>
                  <a:pt x="34" y="234"/>
                  <a:pt x="33" y="233"/>
                </a:cubicBezTo>
                <a:cubicBezTo>
                  <a:pt x="32" y="232"/>
                  <a:pt x="32" y="231"/>
                  <a:pt x="34" y="230"/>
                </a:cubicBezTo>
                <a:cubicBezTo>
                  <a:pt x="37" y="230"/>
                  <a:pt x="40" y="228"/>
                  <a:pt x="43" y="229"/>
                </a:cubicBezTo>
                <a:cubicBezTo>
                  <a:pt x="44" y="230"/>
                  <a:pt x="45" y="230"/>
                  <a:pt x="46" y="229"/>
                </a:cubicBezTo>
                <a:cubicBezTo>
                  <a:pt x="47" y="228"/>
                  <a:pt x="46" y="226"/>
                  <a:pt x="45" y="225"/>
                </a:cubicBezTo>
                <a:cubicBezTo>
                  <a:pt x="42" y="222"/>
                  <a:pt x="39" y="219"/>
                  <a:pt x="34" y="219"/>
                </a:cubicBezTo>
                <a:cubicBezTo>
                  <a:pt x="28" y="220"/>
                  <a:pt x="22" y="219"/>
                  <a:pt x="16" y="221"/>
                </a:cubicBezTo>
                <a:cubicBezTo>
                  <a:pt x="15" y="221"/>
                  <a:pt x="13" y="220"/>
                  <a:pt x="12" y="220"/>
                </a:cubicBezTo>
                <a:cubicBezTo>
                  <a:pt x="11" y="219"/>
                  <a:pt x="10" y="218"/>
                  <a:pt x="10" y="216"/>
                </a:cubicBezTo>
                <a:cubicBezTo>
                  <a:pt x="10" y="214"/>
                  <a:pt x="11" y="214"/>
                  <a:pt x="13" y="213"/>
                </a:cubicBezTo>
                <a:cubicBezTo>
                  <a:pt x="15" y="213"/>
                  <a:pt x="17" y="213"/>
                  <a:pt x="19" y="211"/>
                </a:cubicBezTo>
                <a:cubicBezTo>
                  <a:pt x="18" y="209"/>
                  <a:pt x="16" y="211"/>
                  <a:pt x="14" y="210"/>
                </a:cubicBezTo>
                <a:cubicBezTo>
                  <a:pt x="13" y="210"/>
                  <a:pt x="12" y="210"/>
                  <a:pt x="12" y="208"/>
                </a:cubicBezTo>
                <a:cubicBezTo>
                  <a:pt x="11" y="206"/>
                  <a:pt x="12" y="205"/>
                  <a:pt x="14" y="205"/>
                </a:cubicBezTo>
                <a:cubicBezTo>
                  <a:pt x="16" y="205"/>
                  <a:pt x="17" y="204"/>
                  <a:pt x="18" y="202"/>
                </a:cubicBezTo>
                <a:cubicBezTo>
                  <a:pt x="18" y="200"/>
                  <a:pt x="20" y="200"/>
                  <a:pt x="21" y="199"/>
                </a:cubicBezTo>
                <a:cubicBezTo>
                  <a:pt x="25" y="198"/>
                  <a:pt x="28" y="196"/>
                  <a:pt x="27" y="191"/>
                </a:cubicBezTo>
                <a:cubicBezTo>
                  <a:pt x="27" y="189"/>
                  <a:pt x="28" y="187"/>
                  <a:pt x="29" y="185"/>
                </a:cubicBezTo>
                <a:cubicBezTo>
                  <a:pt x="32" y="180"/>
                  <a:pt x="31" y="178"/>
                  <a:pt x="26" y="175"/>
                </a:cubicBezTo>
                <a:cubicBezTo>
                  <a:pt x="25" y="174"/>
                  <a:pt x="24" y="173"/>
                  <a:pt x="24" y="172"/>
                </a:cubicBezTo>
                <a:cubicBezTo>
                  <a:pt x="24" y="171"/>
                  <a:pt x="25" y="170"/>
                  <a:pt x="26" y="170"/>
                </a:cubicBezTo>
                <a:cubicBezTo>
                  <a:pt x="31" y="168"/>
                  <a:pt x="36" y="165"/>
                  <a:pt x="42" y="165"/>
                </a:cubicBezTo>
                <a:cubicBezTo>
                  <a:pt x="46" y="165"/>
                  <a:pt x="49" y="161"/>
                  <a:pt x="54" y="160"/>
                </a:cubicBezTo>
                <a:cubicBezTo>
                  <a:pt x="49" y="157"/>
                  <a:pt x="44" y="157"/>
                  <a:pt x="39" y="157"/>
                </a:cubicBezTo>
                <a:cubicBezTo>
                  <a:pt x="34" y="156"/>
                  <a:pt x="29" y="155"/>
                  <a:pt x="24" y="154"/>
                </a:cubicBezTo>
                <a:cubicBezTo>
                  <a:pt x="19" y="152"/>
                  <a:pt x="14" y="152"/>
                  <a:pt x="9" y="152"/>
                </a:cubicBezTo>
                <a:cubicBezTo>
                  <a:pt x="3" y="152"/>
                  <a:pt x="0" y="147"/>
                  <a:pt x="1" y="141"/>
                </a:cubicBezTo>
                <a:cubicBezTo>
                  <a:pt x="2" y="139"/>
                  <a:pt x="3" y="139"/>
                  <a:pt x="5" y="138"/>
                </a:cubicBezTo>
                <a:cubicBezTo>
                  <a:pt x="7" y="137"/>
                  <a:pt x="10" y="136"/>
                  <a:pt x="11" y="133"/>
                </a:cubicBezTo>
                <a:cubicBezTo>
                  <a:pt x="11" y="133"/>
                  <a:pt x="12" y="132"/>
                  <a:pt x="12" y="132"/>
                </a:cubicBezTo>
                <a:cubicBezTo>
                  <a:pt x="17" y="132"/>
                  <a:pt x="20" y="128"/>
                  <a:pt x="25" y="129"/>
                </a:cubicBezTo>
                <a:cubicBezTo>
                  <a:pt x="30" y="129"/>
                  <a:pt x="34" y="129"/>
                  <a:pt x="38" y="128"/>
                </a:cubicBezTo>
                <a:cubicBezTo>
                  <a:pt x="38" y="126"/>
                  <a:pt x="36" y="126"/>
                  <a:pt x="34" y="125"/>
                </a:cubicBezTo>
                <a:cubicBezTo>
                  <a:pt x="33" y="125"/>
                  <a:pt x="33" y="123"/>
                  <a:pt x="34" y="122"/>
                </a:cubicBezTo>
                <a:cubicBezTo>
                  <a:pt x="35" y="121"/>
                  <a:pt x="37" y="121"/>
                  <a:pt x="38" y="120"/>
                </a:cubicBezTo>
                <a:cubicBezTo>
                  <a:pt x="41" y="119"/>
                  <a:pt x="44" y="119"/>
                  <a:pt x="46" y="117"/>
                </a:cubicBezTo>
                <a:cubicBezTo>
                  <a:pt x="48" y="116"/>
                  <a:pt x="50" y="115"/>
                  <a:pt x="51" y="118"/>
                </a:cubicBezTo>
                <a:cubicBezTo>
                  <a:pt x="53" y="121"/>
                  <a:pt x="56" y="122"/>
                  <a:pt x="58" y="120"/>
                </a:cubicBezTo>
                <a:cubicBezTo>
                  <a:pt x="65" y="115"/>
                  <a:pt x="72" y="115"/>
                  <a:pt x="79" y="116"/>
                </a:cubicBezTo>
                <a:cubicBezTo>
                  <a:pt x="80" y="116"/>
                  <a:pt x="80" y="116"/>
                  <a:pt x="81" y="116"/>
                </a:cubicBezTo>
                <a:cubicBezTo>
                  <a:pt x="83" y="116"/>
                  <a:pt x="85" y="115"/>
                  <a:pt x="85" y="113"/>
                </a:cubicBezTo>
                <a:cubicBezTo>
                  <a:pt x="86" y="112"/>
                  <a:pt x="86" y="111"/>
                  <a:pt x="84" y="110"/>
                </a:cubicBezTo>
                <a:cubicBezTo>
                  <a:pt x="83" y="110"/>
                  <a:pt x="81" y="108"/>
                  <a:pt x="79" y="110"/>
                </a:cubicBezTo>
                <a:cubicBezTo>
                  <a:pt x="77" y="112"/>
                  <a:pt x="74" y="112"/>
                  <a:pt x="72" y="114"/>
                </a:cubicBezTo>
                <a:cubicBezTo>
                  <a:pt x="72" y="114"/>
                  <a:pt x="71" y="114"/>
                  <a:pt x="71" y="115"/>
                </a:cubicBezTo>
                <a:cubicBezTo>
                  <a:pt x="68" y="115"/>
                  <a:pt x="66" y="116"/>
                  <a:pt x="64" y="114"/>
                </a:cubicBezTo>
                <a:cubicBezTo>
                  <a:pt x="63" y="113"/>
                  <a:pt x="64" y="109"/>
                  <a:pt x="66" y="107"/>
                </a:cubicBezTo>
                <a:cubicBezTo>
                  <a:pt x="68" y="106"/>
                  <a:pt x="70" y="105"/>
                  <a:pt x="72" y="103"/>
                </a:cubicBezTo>
                <a:cubicBezTo>
                  <a:pt x="73" y="102"/>
                  <a:pt x="74" y="101"/>
                  <a:pt x="74" y="99"/>
                </a:cubicBezTo>
                <a:cubicBezTo>
                  <a:pt x="73" y="97"/>
                  <a:pt x="75" y="96"/>
                  <a:pt x="77" y="96"/>
                </a:cubicBezTo>
                <a:cubicBezTo>
                  <a:pt x="81" y="97"/>
                  <a:pt x="82" y="95"/>
                  <a:pt x="85" y="92"/>
                </a:cubicBezTo>
                <a:cubicBezTo>
                  <a:pt x="81" y="92"/>
                  <a:pt x="79" y="92"/>
                  <a:pt x="76" y="92"/>
                </a:cubicBezTo>
                <a:cubicBezTo>
                  <a:pt x="68" y="93"/>
                  <a:pt x="62" y="98"/>
                  <a:pt x="54" y="99"/>
                </a:cubicBezTo>
                <a:cubicBezTo>
                  <a:pt x="53" y="100"/>
                  <a:pt x="51" y="100"/>
                  <a:pt x="49" y="100"/>
                </a:cubicBezTo>
                <a:cubicBezTo>
                  <a:pt x="50" y="96"/>
                  <a:pt x="54" y="96"/>
                  <a:pt x="56" y="93"/>
                </a:cubicBezTo>
                <a:cubicBezTo>
                  <a:pt x="58" y="91"/>
                  <a:pt x="62" y="91"/>
                  <a:pt x="64" y="88"/>
                </a:cubicBezTo>
                <a:cubicBezTo>
                  <a:pt x="61" y="86"/>
                  <a:pt x="57" y="88"/>
                  <a:pt x="54" y="86"/>
                </a:cubicBezTo>
                <a:cubicBezTo>
                  <a:pt x="53" y="84"/>
                  <a:pt x="56" y="81"/>
                  <a:pt x="52" y="79"/>
                </a:cubicBezTo>
                <a:cubicBezTo>
                  <a:pt x="51" y="79"/>
                  <a:pt x="52" y="77"/>
                  <a:pt x="54" y="76"/>
                </a:cubicBezTo>
                <a:cubicBezTo>
                  <a:pt x="56" y="76"/>
                  <a:pt x="58" y="75"/>
                  <a:pt x="61" y="74"/>
                </a:cubicBezTo>
                <a:cubicBezTo>
                  <a:pt x="64" y="74"/>
                  <a:pt x="68" y="74"/>
                  <a:pt x="71" y="73"/>
                </a:cubicBezTo>
                <a:cubicBezTo>
                  <a:pt x="75" y="72"/>
                  <a:pt x="79" y="71"/>
                  <a:pt x="82" y="68"/>
                </a:cubicBezTo>
                <a:cubicBezTo>
                  <a:pt x="85" y="66"/>
                  <a:pt x="89" y="64"/>
                  <a:pt x="93" y="63"/>
                </a:cubicBezTo>
                <a:cubicBezTo>
                  <a:pt x="95" y="62"/>
                  <a:pt x="97" y="61"/>
                  <a:pt x="99" y="60"/>
                </a:cubicBezTo>
                <a:cubicBezTo>
                  <a:pt x="101" y="59"/>
                  <a:pt x="101" y="58"/>
                  <a:pt x="100" y="55"/>
                </a:cubicBezTo>
                <a:cubicBezTo>
                  <a:pt x="98" y="49"/>
                  <a:pt x="96" y="49"/>
                  <a:pt x="91" y="53"/>
                </a:cubicBezTo>
                <a:cubicBezTo>
                  <a:pt x="90" y="54"/>
                  <a:pt x="90" y="56"/>
                  <a:pt x="88" y="56"/>
                </a:cubicBezTo>
                <a:cubicBezTo>
                  <a:pt x="88" y="54"/>
                  <a:pt x="87" y="53"/>
                  <a:pt x="86" y="51"/>
                </a:cubicBezTo>
                <a:cubicBezTo>
                  <a:pt x="93" y="49"/>
                  <a:pt x="98" y="45"/>
                  <a:pt x="105" y="44"/>
                </a:cubicBezTo>
                <a:cubicBezTo>
                  <a:pt x="106" y="44"/>
                  <a:pt x="108" y="43"/>
                  <a:pt x="109" y="41"/>
                </a:cubicBezTo>
                <a:cubicBezTo>
                  <a:pt x="111" y="38"/>
                  <a:pt x="113" y="38"/>
                  <a:pt x="116" y="38"/>
                </a:cubicBezTo>
                <a:cubicBezTo>
                  <a:pt x="119" y="37"/>
                  <a:pt x="122" y="36"/>
                  <a:pt x="122" y="32"/>
                </a:cubicBezTo>
                <a:cubicBezTo>
                  <a:pt x="122" y="31"/>
                  <a:pt x="123" y="30"/>
                  <a:pt x="125" y="30"/>
                </a:cubicBezTo>
                <a:cubicBezTo>
                  <a:pt x="130" y="29"/>
                  <a:pt x="136" y="29"/>
                  <a:pt x="141" y="25"/>
                </a:cubicBezTo>
                <a:cubicBezTo>
                  <a:pt x="142" y="24"/>
                  <a:pt x="144" y="24"/>
                  <a:pt x="145" y="25"/>
                </a:cubicBezTo>
                <a:cubicBezTo>
                  <a:pt x="150" y="26"/>
                  <a:pt x="154" y="25"/>
                  <a:pt x="156" y="20"/>
                </a:cubicBezTo>
                <a:cubicBezTo>
                  <a:pt x="157" y="19"/>
                  <a:pt x="159" y="18"/>
                  <a:pt x="160" y="19"/>
                </a:cubicBezTo>
                <a:cubicBezTo>
                  <a:pt x="164" y="20"/>
                  <a:pt x="168" y="18"/>
                  <a:pt x="172" y="19"/>
                </a:cubicBezTo>
                <a:cubicBezTo>
                  <a:pt x="173" y="19"/>
                  <a:pt x="175" y="18"/>
                  <a:pt x="176" y="18"/>
                </a:cubicBezTo>
                <a:cubicBezTo>
                  <a:pt x="178" y="18"/>
                  <a:pt x="178" y="14"/>
                  <a:pt x="180" y="14"/>
                </a:cubicBezTo>
                <a:cubicBezTo>
                  <a:pt x="182" y="14"/>
                  <a:pt x="183" y="17"/>
                  <a:pt x="185" y="16"/>
                </a:cubicBezTo>
                <a:cubicBezTo>
                  <a:pt x="187" y="16"/>
                  <a:pt x="190" y="17"/>
                  <a:pt x="190" y="14"/>
                </a:cubicBezTo>
                <a:cubicBezTo>
                  <a:pt x="190" y="13"/>
                  <a:pt x="191" y="12"/>
                  <a:pt x="192" y="12"/>
                </a:cubicBezTo>
                <a:cubicBezTo>
                  <a:pt x="193" y="12"/>
                  <a:pt x="193" y="13"/>
                  <a:pt x="193" y="14"/>
                </a:cubicBezTo>
                <a:cubicBezTo>
                  <a:pt x="193" y="15"/>
                  <a:pt x="194" y="15"/>
                  <a:pt x="194" y="16"/>
                </a:cubicBezTo>
                <a:cubicBezTo>
                  <a:pt x="198" y="16"/>
                  <a:pt x="203" y="17"/>
                  <a:pt x="208" y="16"/>
                </a:cubicBezTo>
                <a:cubicBezTo>
                  <a:pt x="212" y="16"/>
                  <a:pt x="216" y="16"/>
                  <a:pt x="218" y="11"/>
                </a:cubicBezTo>
                <a:cubicBezTo>
                  <a:pt x="218" y="10"/>
                  <a:pt x="220" y="10"/>
                  <a:pt x="221" y="10"/>
                </a:cubicBezTo>
                <a:cubicBezTo>
                  <a:pt x="224" y="9"/>
                  <a:pt x="227" y="9"/>
                  <a:pt x="229" y="10"/>
                </a:cubicBezTo>
                <a:cubicBezTo>
                  <a:pt x="231" y="9"/>
                  <a:pt x="231" y="7"/>
                  <a:pt x="232" y="5"/>
                </a:cubicBezTo>
                <a:cubicBezTo>
                  <a:pt x="233" y="4"/>
                  <a:pt x="235" y="3"/>
                  <a:pt x="237" y="2"/>
                </a:cubicBezTo>
                <a:cubicBezTo>
                  <a:pt x="239" y="2"/>
                  <a:pt x="240" y="3"/>
                  <a:pt x="241" y="4"/>
                </a:cubicBezTo>
                <a:cubicBezTo>
                  <a:pt x="242" y="6"/>
                  <a:pt x="243" y="6"/>
                  <a:pt x="244" y="6"/>
                </a:cubicBezTo>
                <a:cubicBezTo>
                  <a:pt x="245" y="6"/>
                  <a:pt x="245" y="6"/>
                  <a:pt x="245" y="5"/>
                </a:cubicBezTo>
                <a:cubicBezTo>
                  <a:pt x="245" y="4"/>
                  <a:pt x="244" y="2"/>
                  <a:pt x="246" y="2"/>
                </a:cubicBezTo>
                <a:cubicBezTo>
                  <a:pt x="248" y="2"/>
                  <a:pt x="249" y="3"/>
                  <a:pt x="249" y="5"/>
                </a:cubicBezTo>
                <a:cubicBezTo>
                  <a:pt x="249" y="7"/>
                  <a:pt x="249" y="8"/>
                  <a:pt x="251" y="8"/>
                </a:cubicBezTo>
                <a:cubicBezTo>
                  <a:pt x="254" y="8"/>
                  <a:pt x="255" y="6"/>
                  <a:pt x="255" y="4"/>
                </a:cubicBezTo>
                <a:cubicBezTo>
                  <a:pt x="255" y="3"/>
                  <a:pt x="256" y="3"/>
                  <a:pt x="256" y="2"/>
                </a:cubicBezTo>
                <a:cubicBezTo>
                  <a:pt x="258" y="3"/>
                  <a:pt x="259" y="5"/>
                  <a:pt x="261" y="2"/>
                </a:cubicBezTo>
                <a:cubicBezTo>
                  <a:pt x="262" y="0"/>
                  <a:pt x="268" y="3"/>
                  <a:pt x="269" y="5"/>
                </a:cubicBezTo>
                <a:cubicBezTo>
                  <a:pt x="269" y="6"/>
                  <a:pt x="268" y="7"/>
                  <a:pt x="269" y="8"/>
                </a:cubicBezTo>
                <a:cubicBezTo>
                  <a:pt x="270" y="9"/>
                  <a:pt x="272" y="9"/>
                  <a:pt x="273" y="8"/>
                </a:cubicBezTo>
                <a:cubicBezTo>
                  <a:pt x="276" y="6"/>
                  <a:pt x="279" y="6"/>
                  <a:pt x="282" y="7"/>
                </a:cubicBezTo>
                <a:cubicBezTo>
                  <a:pt x="286" y="7"/>
                  <a:pt x="289" y="8"/>
                  <a:pt x="293" y="7"/>
                </a:cubicBezTo>
                <a:cubicBezTo>
                  <a:pt x="296" y="6"/>
                  <a:pt x="299" y="7"/>
                  <a:pt x="302" y="9"/>
                </a:cubicBezTo>
                <a:cubicBezTo>
                  <a:pt x="305" y="10"/>
                  <a:pt x="308" y="11"/>
                  <a:pt x="311" y="11"/>
                </a:cubicBezTo>
                <a:cubicBezTo>
                  <a:pt x="312" y="10"/>
                  <a:pt x="312" y="10"/>
                  <a:pt x="312" y="10"/>
                </a:cubicBezTo>
                <a:cubicBezTo>
                  <a:pt x="312" y="8"/>
                  <a:pt x="310" y="7"/>
                  <a:pt x="312" y="6"/>
                </a:cubicBezTo>
                <a:cubicBezTo>
                  <a:pt x="314" y="4"/>
                  <a:pt x="316" y="5"/>
                  <a:pt x="317" y="6"/>
                </a:cubicBezTo>
                <a:cubicBezTo>
                  <a:pt x="323" y="10"/>
                  <a:pt x="328" y="8"/>
                  <a:pt x="334" y="7"/>
                </a:cubicBezTo>
                <a:cubicBezTo>
                  <a:pt x="337" y="7"/>
                  <a:pt x="340" y="6"/>
                  <a:pt x="342" y="6"/>
                </a:cubicBezTo>
                <a:cubicBezTo>
                  <a:pt x="350" y="8"/>
                  <a:pt x="357" y="7"/>
                  <a:pt x="364" y="5"/>
                </a:cubicBezTo>
                <a:cubicBezTo>
                  <a:pt x="366" y="4"/>
                  <a:pt x="368" y="4"/>
                  <a:pt x="370" y="4"/>
                </a:cubicBezTo>
                <a:cubicBezTo>
                  <a:pt x="381" y="6"/>
                  <a:pt x="393" y="4"/>
                  <a:pt x="405" y="4"/>
                </a:cubicBezTo>
                <a:cubicBezTo>
                  <a:pt x="409" y="4"/>
                  <a:pt x="413" y="2"/>
                  <a:pt x="417" y="1"/>
                </a:cubicBezTo>
                <a:cubicBezTo>
                  <a:pt x="424" y="1"/>
                  <a:pt x="431" y="0"/>
                  <a:pt x="439" y="2"/>
                </a:cubicBezTo>
                <a:cubicBezTo>
                  <a:pt x="448" y="3"/>
                  <a:pt x="458" y="5"/>
                  <a:pt x="468" y="3"/>
                </a:cubicBezTo>
                <a:cubicBezTo>
                  <a:pt x="478" y="1"/>
                  <a:pt x="487" y="2"/>
                  <a:pt x="497" y="1"/>
                </a:cubicBezTo>
                <a:cubicBezTo>
                  <a:pt x="503" y="1"/>
                  <a:pt x="510" y="1"/>
                  <a:pt x="516" y="0"/>
                </a:cubicBezTo>
                <a:cubicBezTo>
                  <a:pt x="525" y="0"/>
                  <a:pt x="534" y="2"/>
                  <a:pt x="542" y="2"/>
                </a:cubicBezTo>
                <a:cubicBezTo>
                  <a:pt x="549" y="3"/>
                  <a:pt x="554" y="7"/>
                  <a:pt x="557" y="13"/>
                </a:cubicBezTo>
                <a:cubicBezTo>
                  <a:pt x="557" y="14"/>
                  <a:pt x="558" y="15"/>
                  <a:pt x="557" y="16"/>
                </a:cubicBezTo>
                <a:cubicBezTo>
                  <a:pt x="556" y="20"/>
                  <a:pt x="558" y="24"/>
                  <a:pt x="558" y="28"/>
                </a:cubicBezTo>
                <a:cubicBezTo>
                  <a:pt x="558" y="31"/>
                  <a:pt x="560" y="33"/>
                  <a:pt x="564" y="33"/>
                </a:cubicBezTo>
                <a:cubicBezTo>
                  <a:pt x="567" y="34"/>
                  <a:pt x="571" y="34"/>
                  <a:pt x="575" y="34"/>
                </a:cubicBezTo>
                <a:cubicBezTo>
                  <a:pt x="577" y="33"/>
                  <a:pt x="579" y="34"/>
                  <a:pt x="582" y="35"/>
                </a:cubicBezTo>
                <a:cubicBezTo>
                  <a:pt x="583" y="35"/>
                  <a:pt x="583" y="35"/>
                  <a:pt x="583" y="36"/>
                </a:cubicBezTo>
                <a:cubicBezTo>
                  <a:pt x="583" y="38"/>
                  <a:pt x="582" y="38"/>
                  <a:pt x="581" y="38"/>
                </a:cubicBezTo>
                <a:cubicBezTo>
                  <a:pt x="578" y="38"/>
                  <a:pt x="574" y="39"/>
                  <a:pt x="571" y="37"/>
                </a:cubicBezTo>
                <a:cubicBezTo>
                  <a:pt x="570" y="37"/>
                  <a:pt x="568" y="36"/>
                  <a:pt x="567" y="36"/>
                </a:cubicBezTo>
                <a:cubicBezTo>
                  <a:pt x="564" y="35"/>
                  <a:pt x="562" y="35"/>
                  <a:pt x="560" y="38"/>
                </a:cubicBezTo>
                <a:cubicBezTo>
                  <a:pt x="559" y="41"/>
                  <a:pt x="556" y="42"/>
                  <a:pt x="554" y="44"/>
                </a:cubicBezTo>
                <a:cubicBezTo>
                  <a:pt x="553" y="46"/>
                  <a:pt x="552" y="47"/>
                  <a:pt x="552" y="49"/>
                </a:cubicBezTo>
                <a:cubicBezTo>
                  <a:pt x="553" y="52"/>
                  <a:pt x="553" y="55"/>
                  <a:pt x="555" y="58"/>
                </a:cubicBezTo>
                <a:cubicBezTo>
                  <a:pt x="559" y="63"/>
                  <a:pt x="560" y="70"/>
                  <a:pt x="558" y="77"/>
                </a:cubicBezTo>
                <a:cubicBezTo>
                  <a:pt x="557" y="79"/>
                  <a:pt x="557" y="81"/>
                  <a:pt x="556" y="84"/>
                </a:cubicBezTo>
                <a:cubicBezTo>
                  <a:pt x="556" y="86"/>
                  <a:pt x="555" y="89"/>
                  <a:pt x="559" y="89"/>
                </a:cubicBezTo>
                <a:cubicBezTo>
                  <a:pt x="561" y="89"/>
                  <a:pt x="561" y="91"/>
                  <a:pt x="561" y="92"/>
                </a:cubicBezTo>
                <a:cubicBezTo>
                  <a:pt x="560" y="94"/>
                  <a:pt x="559" y="94"/>
                  <a:pt x="557" y="93"/>
                </a:cubicBezTo>
                <a:cubicBezTo>
                  <a:pt x="557" y="93"/>
                  <a:pt x="556" y="92"/>
                  <a:pt x="555" y="92"/>
                </a:cubicBezTo>
                <a:cubicBezTo>
                  <a:pt x="552" y="91"/>
                  <a:pt x="551" y="93"/>
                  <a:pt x="551" y="96"/>
                </a:cubicBezTo>
                <a:cubicBezTo>
                  <a:pt x="552" y="98"/>
                  <a:pt x="549" y="99"/>
                  <a:pt x="549" y="101"/>
                </a:cubicBezTo>
                <a:cubicBezTo>
                  <a:pt x="553" y="104"/>
                  <a:pt x="558" y="107"/>
                  <a:pt x="563" y="110"/>
                </a:cubicBezTo>
                <a:cubicBezTo>
                  <a:pt x="566" y="111"/>
                  <a:pt x="566" y="113"/>
                  <a:pt x="565" y="116"/>
                </a:cubicBezTo>
                <a:cubicBezTo>
                  <a:pt x="564" y="119"/>
                  <a:pt x="562" y="121"/>
                  <a:pt x="560" y="123"/>
                </a:cubicBezTo>
                <a:cubicBezTo>
                  <a:pt x="558" y="125"/>
                  <a:pt x="556" y="126"/>
                  <a:pt x="554" y="128"/>
                </a:cubicBezTo>
                <a:cubicBezTo>
                  <a:pt x="552" y="130"/>
                  <a:pt x="553" y="132"/>
                  <a:pt x="555" y="133"/>
                </a:cubicBezTo>
                <a:cubicBezTo>
                  <a:pt x="561" y="137"/>
                  <a:pt x="562" y="139"/>
                  <a:pt x="559" y="145"/>
                </a:cubicBezTo>
                <a:cubicBezTo>
                  <a:pt x="559" y="147"/>
                  <a:pt x="558" y="150"/>
                  <a:pt x="559" y="152"/>
                </a:cubicBezTo>
                <a:cubicBezTo>
                  <a:pt x="561" y="158"/>
                  <a:pt x="558" y="162"/>
                  <a:pt x="554" y="166"/>
                </a:cubicBezTo>
                <a:cubicBezTo>
                  <a:pt x="551" y="168"/>
                  <a:pt x="548" y="171"/>
                  <a:pt x="546" y="174"/>
                </a:cubicBezTo>
                <a:cubicBezTo>
                  <a:pt x="547" y="176"/>
                  <a:pt x="549" y="179"/>
                  <a:pt x="551" y="182"/>
                </a:cubicBezTo>
                <a:cubicBezTo>
                  <a:pt x="552" y="178"/>
                  <a:pt x="554" y="177"/>
                  <a:pt x="558" y="177"/>
                </a:cubicBezTo>
                <a:cubicBezTo>
                  <a:pt x="559" y="179"/>
                  <a:pt x="556" y="180"/>
                  <a:pt x="557" y="181"/>
                </a:cubicBezTo>
                <a:cubicBezTo>
                  <a:pt x="565" y="179"/>
                  <a:pt x="566" y="179"/>
                  <a:pt x="566" y="173"/>
                </a:cubicBezTo>
                <a:cubicBezTo>
                  <a:pt x="564" y="172"/>
                  <a:pt x="562" y="173"/>
                  <a:pt x="561" y="174"/>
                </a:cubicBezTo>
                <a:cubicBezTo>
                  <a:pt x="560" y="174"/>
                  <a:pt x="559" y="174"/>
                  <a:pt x="559" y="173"/>
                </a:cubicBezTo>
                <a:cubicBezTo>
                  <a:pt x="558" y="172"/>
                  <a:pt x="558" y="171"/>
                  <a:pt x="559" y="171"/>
                </a:cubicBezTo>
                <a:cubicBezTo>
                  <a:pt x="561" y="169"/>
                  <a:pt x="563" y="168"/>
                  <a:pt x="565" y="166"/>
                </a:cubicBezTo>
                <a:cubicBezTo>
                  <a:pt x="567" y="165"/>
                  <a:pt x="568" y="166"/>
                  <a:pt x="569" y="167"/>
                </a:cubicBezTo>
                <a:cubicBezTo>
                  <a:pt x="570" y="168"/>
                  <a:pt x="570" y="169"/>
                  <a:pt x="570" y="169"/>
                </a:cubicBezTo>
                <a:cubicBezTo>
                  <a:pt x="567" y="172"/>
                  <a:pt x="573" y="174"/>
                  <a:pt x="570" y="177"/>
                </a:cubicBezTo>
                <a:cubicBezTo>
                  <a:pt x="565" y="181"/>
                  <a:pt x="562" y="186"/>
                  <a:pt x="556" y="188"/>
                </a:cubicBezTo>
                <a:cubicBezTo>
                  <a:pt x="554" y="188"/>
                  <a:pt x="552" y="190"/>
                  <a:pt x="552" y="192"/>
                </a:cubicBezTo>
                <a:cubicBezTo>
                  <a:pt x="552" y="193"/>
                  <a:pt x="553" y="193"/>
                  <a:pt x="554" y="193"/>
                </a:cubicBezTo>
                <a:cubicBezTo>
                  <a:pt x="555" y="193"/>
                  <a:pt x="557" y="192"/>
                  <a:pt x="557" y="194"/>
                </a:cubicBezTo>
                <a:cubicBezTo>
                  <a:pt x="558" y="196"/>
                  <a:pt x="556" y="197"/>
                  <a:pt x="555" y="198"/>
                </a:cubicBezTo>
                <a:cubicBezTo>
                  <a:pt x="550" y="198"/>
                  <a:pt x="550" y="202"/>
                  <a:pt x="551" y="205"/>
                </a:cubicBezTo>
                <a:cubicBezTo>
                  <a:pt x="551" y="206"/>
                  <a:pt x="551" y="207"/>
                  <a:pt x="550" y="208"/>
                </a:cubicBezTo>
                <a:cubicBezTo>
                  <a:pt x="547" y="213"/>
                  <a:pt x="548" y="219"/>
                  <a:pt x="545" y="223"/>
                </a:cubicBezTo>
                <a:cubicBezTo>
                  <a:pt x="544" y="225"/>
                  <a:pt x="547" y="227"/>
                  <a:pt x="544" y="228"/>
                </a:cubicBezTo>
                <a:cubicBezTo>
                  <a:pt x="543" y="229"/>
                  <a:pt x="541" y="228"/>
                  <a:pt x="539" y="231"/>
                </a:cubicBezTo>
                <a:cubicBezTo>
                  <a:pt x="542" y="232"/>
                  <a:pt x="544" y="230"/>
                  <a:pt x="546" y="231"/>
                </a:cubicBezTo>
                <a:cubicBezTo>
                  <a:pt x="546" y="234"/>
                  <a:pt x="544" y="235"/>
                  <a:pt x="542" y="236"/>
                </a:cubicBezTo>
                <a:cubicBezTo>
                  <a:pt x="541" y="237"/>
                  <a:pt x="539" y="237"/>
                  <a:pt x="539" y="240"/>
                </a:cubicBezTo>
                <a:cubicBezTo>
                  <a:pt x="538" y="246"/>
                  <a:pt x="536" y="251"/>
                  <a:pt x="532" y="255"/>
                </a:cubicBezTo>
                <a:cubicBezTo>
                  <a:pt x="530" y="257"/>
                  <a:pt x="529" y="258"/>
                  <a:pt x="531" y="260"/>
                </a:cubicBezTo>
                <a:cubicBezTo>
                  <a:pt x="527" y="261"/>
                  <a:pt x="523" y="263"/>
                  <a:pt x="519" y="263"/>
                </a:cubicBezTo>
                <a:cubicBezTo>
                  <a:pt x="520" y="267"/>
                  <a:pt x="519" y="267"/>
                  <a:pt x="515" y="269"/>
                </a:cubicBezTo>
                <a:cubicBezTo>
                  <a:pt x="513" y="269"/>
                  <a:pt x="512" y="269"/>
                  <a:pt x="511" y="269"/>
                </a:cubicBezTo>
                <a:cubicBezTo>
                  <a:pt x="503" y="269"/>
                  <a:pt x="496" y="269"/>
                  <a:pt x="488" y="270"/>
                </a:cubicBezTo>
                <a:cubicBezTo>
                  <a:pt x="487" y="271"/>
                  <a:pt x="489" y="273"/>
                  <a:pt x="488" y="274"/>
                </a:cubicBezTo>
                <a:cubicBezTo>
                  <a:pt x="486" y="275"/>
                  <a:pt x="485" y="276"/>
                  <a:pt x="483" y="276"/>
                </a:cubicBezTo>
                <a:cubicBezTo>
                  <a:pt x="482" y="274"/>
                  <a:pt x="484" y="273"/>
                  <a:pt x="484" y="271"/>
                </a:cubicBezTo>
                <a:cubicBezTo>
                  <a:pt x="484" y="269"/>
                  <a:pt x="483" y="268"/>
                  <a:pt x="481" y="269"/>
                </a:cubicBezTo>
                <a:cubicBezTo>
                  <a:pt x="477" y="269"/>
                  <a:pt x="473" y="270"/>
                  <a:pt x="469" y="271"/>
                </a:cubicBezTo>
                <a:cubicBezTo>
                  <a:pt x="468" y="271"/>
                  <a:pt x="467" y="271"/>
                  <a:pt x="467" y="272"/>
                </a:cubicBezTo>
                <a:cubicBezTo>
                  <a:pt x="467" y="274"/>
                  <a:pt x="466" y="275"/>
                  <a:pt x="464" y="276"/>
                </a:cubicBezTo>
                <a:cubicBezTo>
                  <a:pt x="462" y="277"/>
                  <a:pt x="460" y="277"/>
                  <a:pt x="458" y="276"/>
                </a:cubicBezTo>
                <a:cubicBezTo>
                  <a:pt x="455" y="274"/>
                  <a:pt x="451" y="275"/>
                  <a:pt x="450" y="277"/>
                </a:cubicBezTo>
                <a:cubicBezTo>
                  <a:pt x="447" y="280"/>
                  <a:pt x="444" y="279"/>
                  <a:pt x="442" y="279"/>
                </a:cubicBezTo>
                <a:cubicBezTo>
                  <a:pt x="433" y="280"/>
                  <a:pt x="426" y="283"/>
                  <a:pt x="419" y="285"/>
                </a:cubicBezTo>
                <a:cubicBezTo>
                  <a:pt x="414" y="286"/>
                  <a:pt x="410" y="289"/>
                  <a:pt x="405" y="287"/>
                </a:cubicBezTo>
                <a:cubicBezTo>
                  <a:pt x="405" y="287"/>
                  <a:pt x="404" y="287"/>
                  <a:pt x="404" y="287"/>
                </a:cubicBezTo>
                <a:cubicBezTo>
                  <a:pt x="400" y="291"/>
                  <a:pt x="394" y="290"/>
                  <a:pt x="389" y="293"/>
                </a:cubicBezTo>
                <a:cubicBezTo>
                  <a:pt x="386" y="295"/>
                  <a:pt x="381" y="296"/>
                  <a:pt x="377" y="297"/>
                </a:cubicBezTo>
                <a:cubicBezTo>
                  <a:pt x="371" y="298"/>
                  <a:pt x="366" y="300"/>
                  <a:pt x="361" y="303"/>
                </a:cubicBezTo>
                <a:cubicBezTo>
                  <a:pt x="356" y="304"/>
                  <a:pt x="352" y="304"/>
                  <a:pt x="348" y="306"/>
                </a:cubicBezTo>
                <a:cubicBezTo>
                  <a:pt x="339" y="309"/>
                  <a:pt x="330" y="312"/>
                  <a:pt x="320" y="311"/>
                </a:cubicBezTo>
                <a:cubicBezTo>
                  <a:pt x="319" y="311"/>
                  <a:pt x="318" y="311"/>
                  <a:pt x="317" y="312"/>
                </a:cubicBezTo>
                <a:cubicBezTo>
                  <a:pt x="305" y="314"/>
                  <a:pt x="293" y="315"/>
                  <a:pt x="280" y="315"/>
                </a:cubicBezTo>
                <a:cubicBezTo>
                  <a:pt x="272" y="315"/>
                  <a:pt x="264" y="314"/>
                  <a:pt x="256" y="316"/>
                </a:cubicBezTo>
                <a:cubicBezTo>
                  <a:pt x="255" y="316"/>
                  <a:pt x="253" y="316"/>
                  <a:pt x="252" y="315"/>
                </a:cubicBezTo>
                <a:cubicBezTo>
                  <a:pt x="246" y="312"/>
                  <a:pt x="238" y="313"/>
                  <a:pt x="231" y="313"/>
                </a:cubicBezTo>
                <a:cubicBezTo>
                  <a:pt x="227" y="313"/>
                  <a:pt x="222" y="313"/>
                  <a:pt x="218" y="313"/>
                </a:cubicBezTo>
                <a:cubicBezTo>
                  <a:pt x="216" y="313"/>
                  <a:pt x="215" y="313"/>
                  <a:pt x="214" y="312"/>
                </a:cubicBezTo>
                <a:cubicBezTo>
                  <a:pt x="213" y="310"/>
                  <a:pt x="216" y="310"/>
                  <a:pt x="217" y="309"/>
                </a:cubicBezTo>
                <a:cubicBezTo>
                  <a:pt x="216" y="308"/>
                  <a:pt x="214" y="308"/>
                  <a:pt x="213" y="308"/>
                </a:cubicBezTo>
                <a:cubicBezTo>
                  <a:pt x="212" y="307"/>
                  <a:pt x="210" y="308"/>
                  <a:pt x="210" y="310"/>
                </a:cubicBezTo>
                <a:cubicBezTo>
                  <a:pt x="210" y="311"/>
                  <a:pt x="209" y="312"/>
                  <a:pt x="208" y="312"/>
                </a:cubicBezTo>
                <a:cubicBezTo>
                  <a:pt x="207" y="313"/>
                  <a:pt x="205" y="314"/>
                  <a:pt x="204" y="312"/>
                </a:cubicBezTo>
                <a:cubicBezTo>
                  <a:pt x="201" y="311"/>
                  <a:pt x="204" y="309"/>
                  <a:pt x="204" y="308"/>
                </a:cubicBezTo>
                <a:cubicBezTo>
                  <a:pt x="201" y="307"/>
                  <a:pt x="198" y="308"/>
                  <a:pt x="195" y="308"/>
                </a:cubicBezTo>
                <a:cubicBezTo>
                  <a:pt x="196" y="311"/>
                  <a:pt x="199" y="309"/>
                  <a:pt x="200" y="311"/>
                </a:cubicBezTo>
                <a:cubicBezTo>
                  <a:pt x="198" y="314"/>
                  <a:pt x="196" y="313"/>
                  <a:pt x="194" y="313"/>
                </a:cubicBezTo>
                <a:cubicBezTo>
                  <a:pt x="189" y="314"/>
                  <a:pt x="185" y="314"/>
                  <a:pt x="180" y="314"/>
                </a:cubicBezTo>
                <a:cubicBezTo>
                  <a:pt x="179" y="314"/>
                  <a:pt x="179" y="314"/>
                  <a:pt x="178" y="314"/>
                </a:cubicBezTo>
                <a:cubicBezTo>
                  <a:pt x="177" y="314"/>
                  <a:pt x="176" y="313"/>
                  <a:pt x="176" y="312"/>
                </a:cubicBezTo>
                <a:cubicBezTo>
                  <a:pt x="176" y="311"/>
                  <a:pt x="177" y="311"/>
                  <a:pt x="178" y="310"/>
                </a:cubicBezTo>
                <a:cubicBezTo>
                  <a:pt x="180" y="310"/>
                  <a:pt x="182" y="311"/>
                  <a:pt x="184" y="310"/>
                </a:cubicBezTo>
                <a:cubicBezTo>
                  <a:pt x="182" y="308"/>
                  <a:pt x="180" y="308"/>
                  <a:pt x="178" y="307"/>
                </a:cubicBezTo>
                <a:cubicBezTo>
                  <a:pt x="175" y="307"/>
                  <a:pt x="172" y="306"/>
                  <a:pt x="169" y="306"/>
                </a:cubicBezTo>
                <a:cubicBezTo>
                  <a:pt x="165" y="305"/>
                  <a:pt x="164" y="305"/>
                  <a:pt x="161" y="309"/>
                </a:cubicBezTo>
                <a:cubicBezTo>
                  <a:pt x="161" y="309"/>
                  <a:pt x="161" y="309"/>
                  <a:pt x="161" y="309"/>
                </a:cubicBezTo>
                <a:cubicBezTo>
                  <a:pt x="158" y="307"/>
                  <a:pt x="158" y="307"/>
                  <a:pt x="160" y="305"/>
                </a:cubicBezTo>
                <a:cubicBezTo>
                  <a:pt x="152" y="305"/>
                  <a:pt x="144" y="305"/>
                  <a:pt x="136" y="305"/>
                </a:cubicBezTo>
                <a:cubicBezTo>
                  <a:pt x="135" y="305"/>
                  <a:pt x="135" y="305"/>
                  <a:pt x="134" y="306"/>
                </a:cubicBezTo>
                <a:cubicBezTo>
                  <a:pt x="131" y="310"/>
                  <a:pt x="130" y="311"/>
                  <a:pt x="125" y="309"/>
                </a:cubicBezTo>
                <a:cubicBezTo>
                  <a:pt x="124" y="307"/>
                  <a:pt x="126" y="307"/>
                  <a:pt x="125" y="306"/>
                </a:cubicBezTo>
                <a:cubicBezTo>
                  <a:pt x="120" y="303"/>
                  <a:pt x="115" y="308"/>
                  <a:pt x="109" y="307"/>
                </a:cubicBezTo>
                <a:cubicBezTo>
                  <a:pt x="108" y="308"/>
                  <a:pt x="109" y="310"/>
                  <a:pt x="107" y="311"/>
                </a:cubicBezTo>
                <a:cubicBezTo>
                  <a:pt x="105" y="312"/>
                  <a:pt x="104" y="311"/>
                  <a:pt x="102" y="311"/>
                </a:cubicBezTo>
                <a:cubicBezTo>
                  <a:pt x="100" y="311"/>
                  <a:pt x="98" y="310"/>
                  <a:pt x="96" y="312"/>
                </a:cubicBezTo>
                <a:cubicBezTo>
                  <a:pt x="96" y="312"/>
                  <a:pt x="96" y="312"/>
                  <a:pt x="96" y="313"/>
                </a:cubicBezTo>
                <a:cubicBezTo>
                  <a:pt x="97" y="314"/>
                  <a:pt x="99" y="315"/>
                  <a:pt x="99" y="317"/>
                </a:cubicBezTo>
                <a:cubicBezTo>
                  <a:pt x="98" y="318"/>
                  <a:pt x="96" y="318"/>
                  <a:pt x="94" y="318"/>
                </a:cubicBezTo>
                <a:cubicBezTo>
                  <a:pt x="91" y="318"/>
                  <a:pt x="89" y="320"/>
                  <a:pt x="87" y="320"/>
                </a:cubicBezTo>
                <a:cubicBezTo>
                  <a:pt x="81" y="321"/>
                  <a:pt x="76" y="320"/>
                  <a:pt x="70" y="319"/>
                </a:cubicBezTo>
                <a:cubicBezTo>
                  <a:pt x="69" y="319"/>
                  <a:pt x="66" y="315"/>
                  <a:pt x="67" y="314"/>
                </a:cubicBezTo>
                <a:cubicBezTo>
                  <a:pt x="67" y="313"/>
                  <a:pt x="68" y="312"/>
                  <a:pt x="69" y="312"/>
                </a:cubicBezTo>
                <a:cubicBezTo>
                  <a:pt x="71" y="311"/>
                  <a:pt x="72" y="312"/>
                  <a:pt x="74" y="314"/>
                </a:cubicBezTo>
                <a:cubicBezTo>
                  <a:pt x="74" y="315"/>
                  <a:pt x="75" y="316"/>
                  <a:pt x="76" y="315"/>
                </a:cubicBezTo>
                <a:cubicBezTo>
                  <a:pt x="80" y="313"/>
                  <a:pt x="83" y="314"/>
                  <a:pt x="87" y="314"/>
                </a:cubicBezTo>
                <a:cubicBezTo>
                  <a:pt x="88" y="314"/>
                  <a:pt x="90" y="314"/>
                  <a:pt x="92" y="311"/>
                </a:cubicBezTo>
                <a:cubicBezTo>
                  <a:pt x="85" y="310"/>
                  <a:pt x="79" y="309"/>
                  <a:pt x="73" y="308"/>
                </a:cubicBezTo>
                <a:cubicBezTo>
                  <a:pt x="69" y="307"/>
                  <a:pt x="65" y="307"/>
                  <a:pt x="62" y="308"/>
                </a:cubicBezTo>
                <a:cubicBezTo>
                  <a:pt x="59" y="308"/>
                  <a:pt x="58" y="307"/>
                  <a:pt x="56" y="307"/>
                </a:cubicBezTo>
                <a:cubicBezTo>
                  <a:pt x="54" y="306"/>
                  <a:pt x="52" y="304"/>
                  <a:pt x="54" y="301"/>
                </a:cubicBezTo>
                <a:cubicBezTo>
                  <a:pt x="55" y="299"/>
                  <a:pt x="53" y="296"/>
                  <a:pt x="54" y="294"/>
                </a:cubicBezTo>
                <a:cubicBezTo>
                  <a:pt x="50" y="293"/>
                  <a:pt x="47" y="294"/>
                  <a:pt x="44" y="296"/>
                </a:cubicBezTo>
                <a:cubicBezTo>
                  <a:pt x="42" y="294"/>
                  <a:pt x="41" y="292"/>
                  <a:pt x="38" y="292"/>
                </a:cubicBezTo>
                <a:cubicBezTo>
                  <a:pt x="42" y="287"/>
                  <a:pt x="47" y="289"/>
                  <a:pt x="51" y="287"/>
                </a:cubicBezTo>
                <a:cubicBezTo>
                  <a:pt x="48" y="286"/>
                  <a:pt x="46" y="285"/>
                  <a:pt x="46" y="282"/>
                </a:cubicBezTo>
                <a:cubicBezTo>
                  <a:pt x="46" y="282"/>
                  <a:pt x="45" y="281"/>
                  <a:pt x="45" y="281"/>
                </a:cubicBezTo>
                <a:cubicBezTo>
                  <a:pt x="41" y="281"/>
                  <a:pt x="40" y="278"/>
                  <a:pt x="37" y="276"/>
                </a:cubicBezTo>
                <a:cubicBezTo>
                  <a:pt x="35" y="275"/>
                  <a:pt x="33" y="274"/>
                  <a:pt x="31" y="275"/>
                </a:cubicBezTo>
                <a:cubicBezTo>
                  <a:pt x="28" y="276"/>
                  <a:pt x="25" y="277"/>
                  <a:pt x="22" y="275"/>
                </a:cubicBezTo>
                <a:cubicBezTo>
                  <a:pt x="21" y="273"/>
                  <a:pt x="18" y="274"/>
                  <a:pt x="15" y="274"/>
                </a:cubicBezTo>
                <a:cubicBezTo>
                  <a:pt x="14" y="275"/>
                  <a:pt x="13" y="275"/>
                  <a:pt x="12" y="274"/>
                </a:cubicBezTo>
                <a:cubicBezTo>
                  <a:pt x="11" y="273"/>
                  <a:pt x="10" y="273"/>
                  <a:pt x="10" y="271"/>
                </a:cubicBezTo>
                <a:cubicBezTo>
                  <a:pt x="11" y="270"/>
                  <a:pt x="12" y="270"/>
                  <a:pt x="13" y="270"/>
                </a:cubicBezTo>
                <a:cubicBezTo>
                  <a:pt x="20" y="272"/>
                  <a:pt x="28" y="270"/>
                  <a:pt x="36" y="270"/>
                </a:cubicBezTo>
                <a:cubicBezTo>
                  <a:pt x="38" y="270"/>
                  <a:pt x="40" y="270"/>
                  <a:pt x="40" y="268"/>
                </a:cubicBezTo>
                <a:cubicBezTo>
                  <a:pt x="40" y="266"/>
                  <a:pt x="38" y="266"/>
                  <a:pt x="37" y="266"/>
                </a:cubicBezTo>
                <a:cubicBezTo>
                  <a:pt x="36" y="265"/>
                  <a:pt x="36" y="265"/>
                  <a:pt x="36" y="264"/>
                </a:cubicBezTo>
                <a:cubicBezTo>
                  <a:pt x="36" y="262"/>
                  <a:pt x="39" y="261"/>
                  <a:pt x="38" y="258"/>
                </a:cubicBezTo>
                <a:cubicBezTo>
                  <a:pt x="40" y="259"/>
                  <a:pt x="41" y="260"/>
                  <a:pt x="42" y="259"/>
                </a:cubicBezTo>
                <a:cubicBezTo>
                  <a:pt x="41" y="257"/>
                  <a:pt x="40" y="259"/>
                  <a:pt x="38" y="258"/>
                </a:cubicBezTo>
                <a:close/>
                <a:moveTo>
                  <a:pt x="45" y="263"/>
                </a:moveTo>
                <a:cubicBezTo>
                  <a:pt x="46" y="265"/>
                  <a:pt x="47" y="266"/>
                  <a:pt x="49" y="265"/>
                </a:cubicBezTo>
                <a:cubicBezTo>
                  <a:pt x="50" y="265"/>
                  <a:pt x="50" y="264"/>
                  <a:pt x="50" y="263"/>
                </a:cubicBezTo>
                <a:cubicBezTo>
                  <a:pt x="49" y="262"/>
                  <a:pt x="47" y="262"/>
                  <a:pt x="45" y="263"/>
                </a:cubicBezTo>
                <a:close/>
                <a:moveTo>
                  <a:pt x="107" y="46"/>
                </a:moveTo>
                <a:cubicBezTo>
                  <a:pt x="106" y="46"/>
                  <a:pt x="105" y="47"/>
                  <a:pt x="105" y="48"/>
                </a:cubicBezTo>
                <a:cubicBezTo>
                  <a:pt x="105" y="49"/>
                  <a:pt x="106" y="49"/>
                  <a:pt x="107" y="49"/>
                </a:cubicBezTo>
                <a:cubicBezTo>
                  <a:pt x="108" y="49"/>
                  <a:pt x="108" y="49"/>
                  <a:pt x="108" y="47"/>
                </a:cubicBezTo>
                <a:cubicBezTo>
                  <a:pt x="108" y="47"/>
                  <a:pt x="107" y="46"/>
                  <a:pt x="107" y="46"/>
                </a:cubicBezTo>
                <a:close/>
                <a:moveTo>
                  <a:pt x="141" y="296"/>
                </a:moveTo>
                <a:cubicBezTo>
                  <a:pt x="141" y="296"/>
                  <a:pt x="140" y="295"/>
                  <a:pt x="139" y="295"/>
                </a:cubicBezTo>
                <a:cubicBezTo>
                  <a:pt x="138" y="295"/>
                  <a:pt x="137" y="296"/>
                  <a:pt x="137" y="297"/>
                </a:cubicBezTo>
                <a:cubicBezTo>
                  <a:pt x="137" y="298"/>
                  <a:pt x="138" y="298"/>
                  <a:pt x="139" y="298"/>
                </a:cubicBezTo>
                <a:cubicBezTo>
                  <a:pt x="140" y="298"/>
                  <a:pt x="140" y="298"/>
                  <a:pt x="141" y="296"/>
                </a:cubicBezTo>
                <a:close/>
                <a:moveTo>
                  <a:pt x="225" y="308"/>
                </a:moveTo>
                <a:cubicBezTo>
                  <a:pt x="225" y="308"/>
                  <a:pt x="225" y="307"/>
                  <a:pt x="224" y="307"/>
                </a:cubicBezTo>
                <a:cubicBezTo>
                  <a:pt x="224" y="307"/>
                  <a:pt x="223" y="308"/>
                  <a:pt x="223" y="308"/>
                </a:cubicBezTo>
                <a:cubicBezTo>
                  <a:pt x="223" y="309"/>
                  <a:pt x="224" y="309"/>
                  <a:pt x="224" y="309"/>
                </a:cubicBezTo>
                <a:cubicBezTo>
                  <a:pt x="225" y="309"/>
                  <a:pt x="225" y="309"/>
                  <a:pt x="225" y="308"/>
                </a:cubicBezTo>
                <a:close/>
              </a:path>
            </a:pathLst>
          </a:custGeom>
          <a:solidFill>
            <a:srgbClr val="006EB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1484012" y="6506882"/>
            <a:ext cx="360000" cy="216000"/>
          </a:xfrm>
          <a:prstGeom prst="roundRect">
            <a:avLst>
              <a:gd name="adj" fmla="val 50000"/>
            </a:avLst>
          </a:prstGeom>
          <a:noFill/>
        </p:spPr>
        <p:txBody>
          <a:bodyPr vert="horz" wrap="none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7" name="6 CuadroTexto"/>
          <p:cNvSpPr txBox="1"/>
          <p:nvPr userDrawn="1"/>
        </p:nvSpPr>
        <p:spPr>
          <a:xfrm>
            <a:off x="9983638" y="6499466"/>
            <a:ext cx="145424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Segoe UI" pitchFamily="34" charset="0"/>
                <a:cs typeface="Segoe UI" pitchFamily="34" charset="0"/>
              </a:rPr>
              <a:t>ANÁLISIS E INVESTIGACIÓN</a:t>
            </a:r>
          </a:p>
        </p:txBody>
      </p:sp>
      <p:pic>
        <p:nvPicPr>
          <p:cNvPr id="11" name="10 Imagen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6516" y="247168"/>
            <a:ext cx="1980000" cy="33662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>
            <a:extLst>
              <a:ext uri="{FF2B5EF4-FFF2-40B4-BE49-F238E27FC236}">
                <a16:creationId xmlns:a16="http://schemas.microsoft.com/office/drawing/2014/main" id="{BEA68770-DCA7-49DD-9C93-30A1F5E0AA6C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415172" y="6482214"/>
            <a:ext cx="476315" cy="262794"/>
          </a:xfrm>
          <a:custGeom>
            <a:avLst/>
            <a:gdLst>
              <a:gd name="T0" fmla="*/ 41 w 583"/>
              <a:gd name="T1" fmla="*/ 236 h 321"/>
              <a:gd name="T2" fmla="*/ 43 w 583"/>
              <a:gd name="T3" fmla="*/ 229 h 321"/>
              <a:gd name="T4" fmla="*/ 12 w 583"/>
              <a:gd name="T5" fmla="*/ 220 h 321"/>
              <a:gd name="T6" fmla="*/ 12 w 583"/>
              <a:gd name="T7" fmla="*/ 208 h 321"/>
              <a:gd name="T8" fmla="*/ 29 w 583"/>
              <a:gd name="T9" fmla="*/ 185 h 321"/>
              <a:gd name="T10" fmla="*/ 54 w 583"/>
              <a:gd name="T11" fmla="*/ 160 h 321"/>
              <a:gd name="T12" fmla="*/ 5 w 583"/>
              <a:gd name="T13" fmla="*/ 138 h 321"/>
              <a:gd name="T14" fmla="*/ 34 w 583"/>
              <a:gd name="T15" fmla="*/ 125 h 321"/>
              <a:gd name="T16" fmla="*/ 58 w 583"/>
              <a:gd name="T17" fmla="*/ 120 h 321"/>
              <a:gd name="T18" fmla="*/ 79 w 583"/>
              <a:gd name="T19" fmla="*/ 110 h 321"/>
              <a:gd name="T20" fmla="*/ 72 w 583"/>
              <a:gd name="T21" fmla="*/ 103 h 321"/>
              <a:gd name="T22" fmla="*/ 54 w 583"/>
              <a:gd name="T23" fmla="*/ 99 h 321"/>
              <a:gd name="T24" fmla="*/ 52 w 583"/>
              <a:gd name="T25" fmla="*/ 79 h 321"/>
              <a:gd name="T26" fmla="*/ 93 w 583"/>
              <a:gd name="T27" fmla="*/ 63 h 321"/>
              <a:gd name="T28" fmla="*/ 86 w 583"/>
              <a:gd name="T29" fmla="*/ 51 h 321"/>
              <a:gd name="T30" fmla="*/ 125 w 583"/>
              <a:gd name="T31" fmla="*/ 30 h 321"/>
              <a:gd name="T32" fmla="*/ 172 w 583"/>
              <a:gd name="T33" fmla="*/ 19 h 321"/>
              <a:gd name="T34" fmla="*/ 192 w 583"/>
              <a:gd name="T35" fmla="*/ 12 h 321"/>
              <a:gd name="T36" fmla="*/ 221 w 583"/>
              <a:gd name="T37" fmla="*/ 10 h 321"/>
              <a:gd name="T38" fmla="*/ 244 w 583"/>
              <a:gd name="T39" fmla="*/ 6 h 321"/>
              <a:gd name="T40" fmla="*/ 255 w 583"/>
              <a:gd name="T41" fmla="*/ 4 h 321"/>
              <a:gd name="T42" fmla="*/ 273 w 583"/>
              <a:gd name="T43" fmla="*/ 8 h 321"/>
              <a:gd name="T44" fmla="*/ 312 w 583"/>
              <a:gd name="T45" fmla="*/ 10 h 321"/>
              <a:gd name="T46" fmla="*/ 364 w 583"/>
              <a:gd name="T47" fmla="*/ 5 h 321"/>
              <a:gd name="T48" fmla="*/ 468 w 583"/>
              <a:gd name="T49" fmla="*/ 3 h 321"/>
              <a:gd name="T50" fmla="*/ 557 w 583"/>
              <a:gd name="T51" fmla="*/ 16 h 321"/>
              <a:gd name="T52" fmla="*/ 583 w 583"/>
              <a:gd name="T53" fmla="*/ 36 h 321"/>
              <a:gd name="T54" fmla="*/ 554 w 583"/>
              <a:gd name="T55" fmla="*/ 44 h 321"/>
              <a:gd name="T56" fmla="*/ 559 w 583"/>
              <a:gd name="T57" fmla="*/ 89 h 321"/>
              <a:gd name="T58" fmla="*/ 549 w 583"/>
              <a:gd name="T59" fmla="*/ 101 h 321"/>
              <a:gd name="T60" fmla="*/ 555 w 583"/>
              <a:gd name="T61" fmla="*/ 133 h 321"/>
              <a:gd name="T62" fmla="*/ 551 w 583"/>
              <a:gd name="T63" fmla="*/ 182 h 321"/>
              <a:gd name="T64" fmla="*/ 559 w 583"/>
              <a:gd name="T65" fmla="*/ 173 h 321"/>
              <a:gd name="T66" fmla="*/ 570 w 583"/>
              <a:gd name="T67" fmla="*/ 177 h 321"/>
              <a:gd name="T68" fmla="*/ 555 w 583"/>
              <a:gd name="T69" fmla="*/ 198 h 321"/>
              <a:gd name="T70" fmla="*/ 539 w 583"/>
              <a:gd name="T71" fmla="*/ 231 h 321"/>
              <a:gd name="T72" fmla="*/ 531 w 583"/>
              <a:gd name="T73" fmla="*/ 260 h 321"/>
              <a:gd name="T74" fmla="*/ 488 w 583"/>
              <a:gd name="T75" fmla="*/ 274 h 321"/>
              <a:gd name="T76" fmla="*/ 467 w 583"/>
              <a:gd name="T77" fmla="*/ 272 h 321"/>
              <a:gd name="T78" fmla="*/ 419 w 583"/>
              <a:gd name="T79" fmla="*/ 285 h 321"/>
              <a:gd name="T80" fmla="*/ 361 w 583"/>
              <a:gd name="T81" fmla="*/ 303 h 321"/>
              <a:gd name="T82" fmla="*/ 256 w 583"/>
              <a:gd name="T83" fmla="*/ 316 h 321"/>
              <a:gd name="T84" fmla="*/ 217 w 583"/>
              <a:gd name="T85" fmla="*/ 309 h 321"/>
              <a:gd name="T86" fmla="*/ 204 w 583"/>
              <a:gd name="T87" fmla="*/ 308 h 321"/>
              <a:gd name="T88" fmla="*/ 178 w 583"/>
              <a:gd name="T89" fmla="*/ 314 h 321"/>
              <a:gd name="T90" fmla="*/ 169 w 583"/>
              <a:gd name="T91" fmla="*/ 306 h 321"/>
              <a:gd name="T92" fmla="*/ 134 w 583"/>
              <a:gd name="T93" fmla="*/ 306 h 321"/>
              <a:gd name="T94" fmla="*/ 102 w 583"/>
              <a:gd name="T95" fmla="*/ 311 h 321"/>
              <a:gd name="T96" fmla="*/ 87 w 583"/>
              <a:gd name="T97" fmla="*/ 320 h 321"/>
              <a:gd name="T98" fmla="*/ 76 w 583"/>
              <a:gd name="T99" fmla="*/ 315 h 321"/>
              <a:gd name="T100" fmla="*/ 56 w 583"/>
              <a:gd name="T101" fmla="*/ 307 h 321"/>
              <a:gd name="T102" fmla="*/ 51 w 583"/>
              <a:gd name="T103" fmla="*/ 287 h 321"/>
              <a:gd name="T104" fmla="*/ 22 w 583"/>
              <a:gd name="T105" fmla="*/ 275 h 321"/>
              <a:gd name="T106" fmla="*/ 36 w 583"/>
              <a:gd name="T107" fmla="*/ 270 h 321"/>
              <a:gd name="T108" fmla="*/ 42 w 583"/>
              <a:gd name="T109" fmla="*/ 259 h 321"/>
              <a:gd name="T110" fmla="*/ 45 w 583"/>
              <a:gd name="T111" fmla="*/ 263 h 321"/>
              <a:gd name="T112" fmla="*/ 107 w 583"/>
              <a:gd name="T113" fmla="*/ 46 h 321"/>
              <a:gd name="T114" fmla="*/ 141 w 583"/>
              <a:gd name="T115" fmla="*/ 296 h 321"/>
              <a:gd name="T116" fmla="*/ 225 w 583"/>
              <a:gd name="T117" fmla="*/ 308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83" h="321">
                <a:moveTo>
                  <a:pt x="38" y="258"/>
                </a:moveTo>
                <a:cubicBezTo>
                  <a:pt x="38" y="256"/>
                  <a:pt x="35" y="254"/>
                  <a:pt x="35" y="252"/>
                </a:cubicBezTo>
                <a:cubicBezTo>
                  <a:pt x="35" y="249"/>
                  <a:pt x="32" y="248"/>
                  <a:pt x="30" y="247"/>
                </a:cubicBezTo>
                <a:cubicBezTo>
                  <a:pt x="29" y="246"/>
                  <a:pt x="27" y="246"/>
                  <a:pt x="26" y="245"/>
                </a:cubicBezTo>
                <a:cubicBezTo>
                  <a:pt x="29" y="239"/>
                  <a:pt x="36" y="239"/>
                  <a:pt x="41" y="236"/>
                </a:cubicBezTo>
                <a:cubicBezTo>
                  <a:pt x="39" y="236"/>
                  <a:pt x="39" y="234"/>
                  <a:pt x="38" y="232"/>
                </a:cubicBezTo>
                <a:cubicBezTo>
                  <a:pt x="37" y="231"/>
                  <a:pt x="36" y="233"/>
                  <a:pt x="35" y="233"/>
                </a:cubicBezTo>
                <a:cubicBezTo>
                  <a:pt x="34" y="234"/>
                  <a:pt x="34" y="234"/>
                  <a:pt x="33" y="233"/>
                </a:cubicBezTo>
                <a:cubicBezTo>
                  <a:pt x="32" y="232"/>
                  <a:pt x="32" y="231"/>
                  <a:pt x="34" y="230"/>
                </a:cubicBezTo>
                <a:cubicBezTo>
                  <a:pt x="37" y="230"/>
                  <a:pt x="40" y="228"/>
                  <a:pt x="43" y="229"/>
                </a:cubicBezTo>
                <a:cubicBezTo>
                  <a:pt x="44" y="230"/>
                  <a:pt x="45" y="230"/>
                  <a:pt x="46" y="229"/>
                </a:cubicBezTo>
                <a:cubicBezTo>
                  <a:pt x="47" y="228"/>
                  <a:pt x="46" y="226"/>
                  <a:pt x="45" y="225"/>
                </a:cubicBezTo>
                <a:cubicBezTo>
                  <a:pt x="42" y="222"/>
                  <a:pt x="39" y="219"/>
                  <a:pt x="34" y="219"/>
                </a:cubicBezTo>
                <a:cubicBezTo>
                  <a:pt x="28" y="220"/>
                  <a:pt x="22" y="219"/>
                  <a:pt x="16" y="221"/>
                </a:cubicBezTo>
                <a:cubicBezTo>
                  <a:pt x="15" y="221"/>
                  <a:pt x="13" y="220"/>
                  <a:pt x="12" y="220"/>
                </a:cubicBezTo>
                <a:cubicBezTo>
                  <a:pt x="11" y="219"/>
                  <a:pt x="10" y="218"/>
                  <a:pt x="10" y="216"/>
                </a:cubicBezTo>
                <a:cubicBezTo>
                  <a:pt x="10" y="214"/>
                  <a:pt x="11" y="214"/>
                  <a:pt x="13" y="213"/>
                </a:cubicBezTo>
                <a:cubicBezTo>
                  <a:pt x="15" y="213"/>
                  <a:pt x="17" y="213"/>
                  <a:pt x="19" y="211"/>
                </a:cubicBezTo>
                <a:cubicBezTo>
                  <a:pt x="18" y="209"/>
                  <a:pt x="16" y="211"/>
                  <a:pt x="14" y="210"/>
                </a:cubicBezTo>
                <a:cubicBezTo>
                  <a:pt x="13" y="210"/>
                  <a:pt x="12" y="210"/>
                  <a:pt x="12" y="208"/>
                </a:cubicBezTo>
                <a:cubicBezTo>
                  <a:pt x="11" y="206"/>
                  <a:pt x="12" y="205"/>
                  <a:pt x="14" y="205"/>
                </a:cubicBezTo>
                <a:cubicBezTo>
                  <a:pt x="16" y="205"/>
                  <a:pt x="17" y="204"/>
                  <a:pt x="18" y="202"/>
                </a:cubicBezTo>
                <a:cubicBezTo>
                  <a:pt x="18" y="200"/>
                  <a:pt x="20" y="200"/>
                  <a:pt x="21" y="199"/>
                </a:cubicBezTo>
                <a:cubicBezTo>
                  <a:pt x="25" y="198"/>
                  <a:pt x="28" y="196"/>
                  <a:pt x="27" y="191"/>
                </a:cubicBezTo>
                <a:cubicBezTo>
                  <a:pt x="27" y="189"/>
                  <a:pt x="28" y="187"/>
                  <a:pt x="29" y="185"/>
                </a:cubicBezTo>
                <a:cubicBezTo>
                  <a:pt x="32" y="180"/>
                  <a:pt x="31" y="178"/>
                  <a:pt x="26" y="175"/>
                </a:cubicBezTo>
                <a:cubicBezTo>
                  <a:pt x="25" y="174"/>
                  <a:pt x="24" y="173"/>
                  <a:pt x="24" y="172"/>
                </a:cubicBezTo>
                <a:cubicBezTo>
                  <a:pt x="24" y="171"/>
                  <a:pt x="25" y="170"/>
                  <a:pt x="26" y="170"/>
                </a:cubicBezTo>
                <a:cubicBezTo>
                  <a:pt x="31" y="168"/>
                  <a:pt x="36" y="165"/>
                  <a:pt x="42" y="165"/>
                </a:cubicBezTo>
                <a:cubicBezTo>
                  <a:pt x="46" y="165"/>
                  <a:pt x="49" y="161"/>
                  <a:pt x="54" y="160"/>
                </a:cubicBezTo>
                <a:cubicBezTo>
                  <a:pt x="49" y="157"/>
                  <a:pt x="44" y="157"/>
                  <a:pt x="39" y="157"/>
                </a:cubicBezTo>
                <a:cubicBezTo>
                  <a:pt x="34" y="156"/>
                  <a:pt x="29" y="155"/>
                  <a:pt x="24" y="154"/>
                </a:cubicBezTo>
                <a:cubicBezTo>
                  <a:pt x="19" y="152"/>
                  <a:pt x="14" y="152"/>
                  <a:pt x="9" y="152"/>
                </a:cubicBezTo>
                <a:cubicBezTo>
                  <a:pt x="3" y="152"/>
                  <a:pt x="0" y="147"/>
                  <a:pt x="1" y="141"/>
                </a:cubicBezTo>
                <a:cubicBezTo>
                  <a:pt x="2" y="139"/>
                  <a:pt x="3" y="139"/>
                  <a:pt x="5" y="138"/>
                </a:cubicBezTo>
                <a:cubicBezTo>
                  <a:pt x="7" y="137"/>
                  <a:pt x="10" y="136"/>
                  <a:pt x="11" y="133"/>
                </a:cubicBezTo>
                <a:cubicBezTo>
                  <a:pt x="11" y="133"/>
                  <a:pt x="12" y="132"/>
                  <a:pt x="12" y="132"/>
                </a:cubicBezTo>
                <a:cubicBezTo>
                  <a:pt x="17" y="132"/>
                  <a:pt x="20" y="128"/>
                  <a:pt x="25" y="129"/>
                </a:cubicBezTo>
                <a:cubicBezTo>
                  <a:pt x="30" y="129"/>
                  <a:pt x="34" y="129"/>
                  <a:pt x="38" y="128"/>
                </a:cubicBezTo>
                <a:cubicBezTo>
                  <a:pt x="38" y="126"/>
                  <a:pt x="36" y="126"/>
                  <a:pt x="34" y="125"/>
                </a:cubicBezTo>
                <a:cubicBezTo>
                  <a:pt x="33" y="125"/>
                  <a:pt x="33" y="123"/>
                  <a:pt x="34" y="122"/>
                </a:cubicBezTo>
                <a:cubicBezTo>
                  <a:pt x="35" y="121"/>
                  <a:pt x="37" y="121"/>
                  <a:pt x="38" y="120"/>
                </a:cubicBezTo>
                <a:cubicBezTo>
                  <a:pt x="41" y="119"/>
                  <a:pt x="44" y="119"/>
                  <a:pt x="46" y="117"/>
                </a:cubicBezTo>
                <a:cubicBezTo>
                  <a:pt x="48" y="116"/>
                  <a:pt x="50" y="115"/>
                  <a:pt x="51" y="118"/>
                </a:cubicBezTo>
                <a:cubicBezTo>
                  <a:pt x="53" y="121"/>
                  <a:pt x="56" y="122"/>
                  <a:pt x="58" y="120"/>
                </a:cubicBezTo>
                <a:cubicBezTo>
                  <a:pt x="65" y="115"/>
                  <a:pt x="72" y="115"/>
                  <a:pt x="79" y="116"/>
                </a:cubicBezTo>
                <a:cubicBezTo>
                  <a:pt x="80" y="116"/>
                  <a:pt x="80" y="116"/>
                  <a:pt x="81" y="116"/>
                </a:cubicBezTo>
                <a:cubicBezTo>
                  <a:pt x="83" y="116"/>
                  <a:pt x="85" y="115"/>
                  <a:pt x="85" y="113"/>
                </a:cubicBezTo>
                <a:cubicBezTo>
                  <a:pt x="86" y="112"/>
                  <a:pt x="86" y="111"/>
                  <a:pt x="84" y="110"/>
                </a:cubicBezTo>
                <a:cubicBezTo>
                  <a:pt x="83" y="110"/>
                  <a:pt x="81" y="108"/>
                  <a:pt x="79" y="110"/>
                </a:cubicBezTo>
                <a:cubicBezTo>
                  <a:pt x="77" y="112"/>
                  <a:pt x="74" y="112"/>
                  <a:pt x="72" y="114"/>
                </a:cubicBezTo>
                <a:cubicBezTo>
                  <a:pt x="72" y="114"/>
                  <a:pt x="71" y="114"/>
                  <a:pt x="71" y="115"/>
                </a:cubicBezTo>
                <a:cubicBezTo>
                  <a:pt x="68" y="115"/>
                  <a:pt x="66" y="116"/>
                  <a:pt x="64" y="114"/>
                </a:cubicBezTo>
                <a:cubicBezTo>
                  <a:pt x="63" y="113"/>
                  <a:pt x="64" y="109"/>
                  <a:pt x="66" y="107"/>
                </a:cubicBezTo>
                <a:cubicBezTo>
                  <a:pt x="68" y="106"/>
                  <a:pt x="70" y="105"/>
                  <a:pt x="72" y="103"/>
                </a:cubicBezTo>
                <a:cubicBezTo>
                  <a:pt x="73" y="102"/>
                  <a:pt x="74" y="101"/>
                  <a:pt x="74" y="99"/>
                </a:cubicBezTo>
                <a:cubicBezTo>
                  <a:pt x="73" y="97"/>
                  <a:pt x="75" y="96"/>
                  <a:pt x="77" y="96"/>
                </a:cubicBezTo>
                <a:cubicBezTo>
                  <a:pt x="81" y="97"/>
                  <a:pt x="82" y="95"/>
                  <a:pt x="85" y="92"/>
                </a:cubicBezTo>
                <a:cubicBezTo>
                  <a:pt x="81" y="92"/>
                  <a:pt x="79" y="92"/>
                  <a:pt x="76" y="92"/>
                </a:cubicBezTo>
                <a:cubicBezTo>
                  <a:pt x="68" y="93"/>
                  <a:pt x="62" y="98"/>
                  <a:pt x="54" y="99"/>
                </a:cubicBezTo>
                <a:cubicBezTo>
                  <a:pt x="53" y="100"/>
                  <a:pt x="51" y="100"/>
                  <a:pt x="49" y="100"/>
                </a:cubicBezTo>
                <a:cubicBezTo>
                  <a:pt x="50" y="96"/>
                  <a:pt x="54" y="96"/>
                  <a:pt x="56" y="93"/>
                </a:cubicBezTo>
                <a:cubicBezTo>
                  <a:pt x="58" y="91"/>
                  <a:pt x="62" y="91"/>
                  <a:pt x="64" y="88"/>
                </a:cubicBezTo>
                <a:cubicBezTo>
                  <a:pt x="61" y="86"/>
                  <a:pt x="57" y="88"/>
                  <a:pt x="54" y="86"/>
                </a:cubicBezTo>
                <a:cubicBezTo>
                  <a:pt x="53" y="84"/>
                  <a:pt x="56" y="81"/>
                  <a:pt x="52" y="79"/>
                </a:cubicBezTo>
                <a:cubicBezTo>
                  <a:pt x="51" y="79"/>
                  <a:pt x="52" y="77"/>
                  <a:pt x="54" y="76"/>
                </a:cubicBezTo>
                <a:cubicBezTo>
                  <a:pt x="56" y="76"/>
                  <a:pt x="58" y="75"/>
                  <a:pt x="61" y="74"/>
                </a:cubicBezTo>
                <a:cubicBezTo>
                  <a:pt x="64" y="74"/>
                  <a:pt x="68" y="74"/>
                  <a:pt x="71" y="73"/>
                </a:cubicBezTo>
                <a:cubicBezTo>
                  <a:pt x="75" y="72"/>
                  <a:pt x="79" y="71"/>
                  <a:pt x="82" y="68"/>
                </a:cubicBezTo>
                <a:cubicBezTo>
                  <a:pt x="85" y="66"/>
                  <a:pt x="89" y="64"/>
                  <a:pt x="93" y="63"/>
                </a:cubicBezTo>
                <a:cubicBezTo>
                  <a:pt x="95" y="62"/>
                  <a:pt x="97" y="61"/>
                  <a:pt x="99" y="60"/>
                </a:cubicBezTo>
                <a:cubicBezTo>
                  <a:pt x="101" y="59"/>
                  <a:pt x="101" y="58"/>
                  <a:pt x="100" y="55"/>
                </a:cubicBezTo>
                <a:cubicBezTo>
                  <a:pt x="98" y="49"/>
                  <a:pt x="96" y="49"/>
                  <a:pt x="91" y="53"/>
                </a:cubicBezTo>
                <a:cubicBezTo>
                  <a:pt x="90" y="54"/>
                  <a:pt x="90" y="56"/>
                  <a:pt x="88" y="56"/>
                </a:cubicBezTo>
                <a:cubicBezTo>
                  <a:pt x="88" y="54"/>
                  <a:pt x="87" y="53"/>
                  <a:pt x="86" y="51"/>
                </a:cubicBezTo>
                <a:cubicBezTo>
                  <a:pt x="93" y="49"/>
                  <a:pt x="98" y="45"/>
                  <a:pt x="105" y="44"/>
                </a:cubicBezTo>
                <a:cubicBezTo>
                  <a:pt x="106" y="44"/>
                  <a:pt x="108" y="43"/>
                  <a:pt x="109" y="41"/>
                </a:cubicBezTo>
                <a:cubicBezTo>
                  <a:pt x="111" y="38"/>
                  <a:pt x="113" y="38"/>
                  <a:pt x="116" y="38"/>
                </a:cubicBezTo>
                <a:cubicBezTo>
                  <a:pt x="119" y="37"/>
                  <a:pt x="122" y="36"/>
                  <a:pt x="122" y="32"/>
                </a:cubicBezTo>
                <a:cubicBezTo>
                  <a:pt x="122" y="31"/>
                  <a:pt x="123" y="30"/>
                  <a:pt x="125" y="30"/>
                </a:cubicBezTo>
                <a:cubicBezTo>
                  <a:pt x="130" y="29"/>
                  <a:pt x="136" y="29"/>
                  <a:pt x="141" y="25"/>
                </a:cubicBezTo>
                <a:cubicBezTo>
                  <a:pt x="142" y="24"/>
                  <a:pt x="144" y="24"/>
                  <a:pt x="145" y="25"/>
                </a:cubicBezTo>
                <a:cubicBezTo>
                  <a:pt x="150" y="26"/>
                  <a:pt x="154" y="25"/>
                  <a:pt x="156" y="20"/>
                </a:cubicBezTo>
                <a:cubicBezTo>
                  <a:pt x="157" y="19"/>
                  <a:pt x="159" y="18"/>
                  <a:pt x="160" y="19"/>
                </a:cubicBezTo>
                <a:cubicBezTo>
                  <a:pt x="164" y="20"/>
                  <a:pt x="168" y="18"/>
                  <a:pt x="172" y="19"/>
                </a:cubicBezTo>
                <a:cubicBezTo>
                  <a:pt x="173" y="19"/>
                  <a:pt x="175" y="18"/>
                  <a:pt x="176" y="18"/>
                </a:cubicBezTo>
                <a:cubicBezTo>
                  <a:pt x="178" y="18"/>
                  <a:pt x="178" y="14"/>
                  <a:pt x="180" y="14"/>
                </a:cubicBezTo>
                <a:cubicBezTo>
                  <a:pt x="182" y="14"/>
                  <a:pt x="183" y="17"/>
                  <a:pt x="185" y="16"/>
                </a:cubicBezTo>
                <a:cubicBezTo>
                  <a:pt x="187" y="16"/>
                  <a:pt x="190" y="17"/>
                  <a:pt x="190" y="14"/>
                </a:cubicBezTo>
                <a:cubicBezTo>
                  <a:pt x="190" y="13"/>
                  <a:pt x="191" y="12"/>
                  <a:pt x="192" y="12"/>
                </a:cubicBezTo>
                <a:cubicBezTo>
                  <a:pt x="193" y="12"/>
                  <a:pt x="193" y="13"/>
                  <a:pt x="193" y="14"/>
                </a:cubicBezTo>
                <a:cubicBezTo>
                  <a:pt x="193" y="15"/>
                  <a:pt x="194" y="15"/>
                  <a:pt x="194" y="16"/>
                </a:cubicBezTo>
                <a:cubicBezTo>
                  <a:pt x="198" y="16"/>
                  <a:pt x="203" y="17"/>
                  <a:pt x="208" y="16"/>
                </a:cubicBezTo>
                <a:cubicBezTo>
                  <a:pt x="212" y="16"/>
                  <a:pt x="216" y="16"/>
                  <a:pt x="218" y="11"/>
                </a:cubicBezTo>
                <a:cubicBezTo>
                  <a:pt x="218" y="10"/>
                  <a:pt x="220" y="10"/>
                  <a:pt x="221" y="10"/>
                </a:cubicBezTo>
                <a:cubicBezTo>
                  <a:pt x="224" y="9"/>
                  <a:pt x="227" y="9"/>
                  <a:pt x="229" y="10"/>
                </a:cubicBezTo>
                <a:cubicBezTo>
                  <a:pt x="231" y="9"/>
                  <a:pt x="231" y="7"/>
                  <a:pt x="232" y="5"/>
                </a:cubicBezTo>
                <a:cubicBezTo>
                  <a:pt x="233" y="4"/>
                  <a:pt x="235" y="3"/>
                  <a:pt x="237" y="2"/>
                </a:cubicBezTo>
                <a:cubicBezTo>
                  <a:pt x="239" y="2"/>
                  <a:pt x="240" y="3"/>
                  <a:pt x="241" y="4"/>
                </a:cubicBezTo>
                <a:cubicBezTo>
                  <a:pt x="242" y="6"/>
                  <a:pt x="243" y="6"/>
                  <a:pt x="244" y="6"/>
                </a:cubicBezTo>
                <a:cubicBezTo>
                  <a:pt x="245" y="6"/>
                  <a:pt x="245" y="6"/>
                  <a:pt x="245" y="5"/>
                </a:cubicBezTo>
                <a:cubicBezTo>
                  <a:pt x="245" y="4"/>
                  <a:pt x="244" y="2"/>
                  <a:pt x="246" y="2"/>
                </a:cubicBezTo>
                <a:cubicBezTo>
                  <a:pt x="248" y="2"/>
                  <a:pt x="249" y="3"/>
                  <a:pt x="249" y="5"/>
                </a:cubicBezTo>
                <a:cubicBezTo>
                  <a:pt x="249" y="7"/>
                  <a:pt x="249" y="8"/>
                  <a:pt x="251" y="8"/>
                </a:cubicBezTo>
                <a:cubicBezTo>
                  <a:pt x="254" y="8"/>
                  <a:pt x="255" y="6"/>
                  <a:pt x="255" y="4"/>
                </a:cubicBezTo>
                <a:cubicBezTo>
                  <a:pt x="255" y="3"/>
                  <a:pt x="256" y="3"/>
                  <a:pt x="256" y="2"/>
                </a:cubicBezTo>
                <a:cubicBezTo>
                  <a:pt x="258" y="3"/>
                  <a:pt x="259" y="5"/>
                  <a:pt x="261" y="2"/>
                </a:cubicBezTo>
                <a:cubicBezTo>
                  <a:pt x="262" y="0"/>
                  <a:pt x="268" y="3"/>
                  <a:pt x="269" y="5"/>
                </a:cubicBezTo>
                <a:cubicBezTo>
                  <a:pt x="269" y="6"/>
                  <a:pt x="268" y="7"/>
                  <a:pt x="269" y="8"/>
                </a:cubicBezTo>
                <a:cubicBezTo>
                  <a:pt x="270" y="9"/>
                  <a:pt x="272" y="9"/>
                  <a:pt x="273" y="8"/>
                </a:cubicBezTo>
                <a:cubicBezTo>
                  <a:pt x="276" y="6"/>
                  <a:pt x="279" y="6"/>
                  <a:pt x="282" y="7"/>
                </a:cubicBezTo>
                <a:cubicBezTo>
                  <a:pt x="286" y="7"/>
                  <a:pt x="289" y="8"/>
                  <a:pt x="293" y="7"/>
                </a:cubicBezTo>
                <a:cubicBezTo>
                  <a:pt x="296" y="6"/>
                  <a:pt x="299" y="7"/>
                  <a:pt x="302" y="9"/>
                </a:cubicBezTo>
                <a:cubicBezTo>
                  <a:pt x="305" y="10"/>
                  <a:pt x="308" y="11"/>
                  <a:pt x="311" y="11"/>
                </a:cubicBezTo>
                <a:cubicBezTo>
                  <a:pt x="312" y="10"/>
                  <a:pt x="312" y="10"/>
                  <a:pt x="312" y="10"/>
                </a:cubicBezTo>
                <a:cubicBezTo>
                  <a:pt x="312" y="8"/>
                  <a:pt x="310" y="7"/>
                  <a:pt x="312" y="6"/>
                </a:cubicBezTo>
                <a:cubicBezTo>
                  <a:pt x="314" y="4"/>
                  <a:pt x="316" y="5"/>
                  <a:pt x="317" y="6"/>
                </a:cubicBezTo>
                <a:cubicBezTo>
                  <a:pt x="323" y="10"/>
                  <a:pt x="328" y="8"/>
                  <a:pt x="334" y="7"/>
                </a:cubicBezTo>
                <a:cubicBezTo>
                  <a:pt x="337" y="7"/>
                  <a:pt x="340" y="6"/>
                  <a:pt x="342" y="6"/>
                </a:cubicBezTo>
                <a:cubicBezTo>
                  <a:pt x="350" y="8"/>
                  <a:pt x="357" y="7"/>
                  <a:pt x="364" y="5"/>
                </a:cubicBezTo>
                <a:cubicBezTo>
                  <a:pt x="366" y="4"/>
                  <a:pt x="368" y="4"/>
                  <a:pt x="370" y="4"/>
                </a:cubicBezTo>
                <a:cubicBezTo>
                  <a:pt x="381" y="6"/>
                  <a:pt x="393" y="4"/>
                  <a:pt x="405" y="4"/>
                </a:cubicBezTo>
                <a:cubicBezTo>
                  <a:pt x="409" y="4"/>
                  <a:pt x="413" y="2"/>
                  <a:pt x="417" y="1"/>
                </a:cubicBezTo>
                <a:cubicBezTo>
                  <a:pt x="424" y="1"/>
                  <a:pt x="431" y="0"/>
                  <a:pt x="439" y="2"/>
                </a:cubicBezTo>
                <a:cubicBezTo>
                  <a:pt x="448" y="3"/>
                  <a:pt x="458" y="5"/>
                  <a:pt x="468" y="3"/>
                </a:cubicBezTo>
                <a:cubicBezTo>
                  <a:pt x="478" y="1"/>
                  <a:pt x="487" y="2"/>
                  <a:pt x="497" y="1"/>
                </a:cubicBezTo>
                <a:cubicBezTo>
                  <a:pt x="503" y="1"/>
                  <a:pt x="510" y="1"/>
                  <a:pt x="516" y="0"/>
                </a:cubicBezTo>
                <a:cubicBezTo>
                  <a:pt x="525" y="0"/>
                  <a:pt x="534" y="2"/>
                  <a:pt x="542" y="2"/>
                </a:cubicBezTo>
                <a:cubicBezTo>
                  <a:pt x="549" y="3"/>
                  <a:pt x="554" y="7"/>
                  <a:pt x="557" y="13"/>
                </a:cubicBezTo>
                <a:cubicBezTo>
                  <a:pt x="557" y="14"/>
                  <a:pt x="558" y="15"/>
                  <a:pt x="557" y="16"/>
                </a:cubicBezTo>
                <a:cubicBezTo>
                  <a:pt x="556" y="20"/>
                  <a:pt x="558" y="24"/>
                  <a:pt x="558" y="28"/>
                </a:cubicBezTo>
                <a:cubicBezTo>
                  <a:pt x="558" y="31"/>
                  <a:pt x="560" y="33"/>
                  <a:pt x="564" y="33"/>
                </a:cubicBezTo>
                <a:cubicBezTo>
                  <a:pt x="567" y="34"/>
                  <a:pt x="571" y="34"/>
                  <a:pt x="575" y="34"/>
                </a:cubicBezTo>
                <a:cubicBezTo>
                  <a:pt x="577" y="33"/>
                  <a:pt x="579" y="34"/>
                  <a:pt x="582" y="35"/>
                </a:cubicBezTo>
                <a:cubicBezTo>
                  <a:pt x="583" y="35"/>
                  <a:pt x="583" y="35"/>
                  <a:pt x="583" y="36"/>
                </a:cubicBezTo>
                <a:cubicBezTo>
                  <a:pt x="583" y="38"/>
                  <a:pt x="582" y="38"/>
                  <a:pt x="581" y="38"/>
                </a:cubicBezTo>
                <a:cubicBezTo>
                  <a:pt x="578" y="38"/>
                  <a:pt x="574" y="39"/>
                  <a:pt x="571" y="37"/>
                </a:cubicBezTo>
                <a:cubicBezTo>
                  <a:pt x="570" y="37"/>
                  <a:pt x="568" y="36"/>
                  <a:pt x="567" y="36"/>
                </a:cubicBezTo>
                <a:cubicBezTo>
                  <a:pt x="564" y="35"/>
                  <a:pt x="562" y="35"/>
                  <a:pt x="560" y="38"/>
                </a:cubicBezTo>
                <a:cubicBezTo>
                  <a:pt x="559" y="41"/>
                  <a:pt x="556" y="42"/>
                  <a:pt x="554" y="44"/>
                </a:cubicBezTo>
                <a:cubicBezTo>
                  <a:pt x="553" y="46"/>
                  <a:pt x="552" y="47"/>
                  <a:pt x="552" y="49"/>
                </a:cubicBezTo>
                <a:cubicBezTo>
                  <a:pt x="553" y="52"/>
                  <a:pt x="553" y="55"/>
                  <a:pt x="555" y="58"/>
                </a:cubicBezTo>
                <a:cubicBezTo>
                  <a:pt x="559" y="63"/>
                  <a:pt x="560" y="70"/>
                  <a:pt x="558" y="77"/>
                </a:cubicBezTo>
                <a:cubicBezTo>
                  <a:pt x="557" y="79"/>
                  <a:pt x="557" y="81"/>
                  <a:pt x="556" y="84"/>
                </a:cubicBezTo>
                <a:cubicBezTo>
                  <a:pt x="556" y="86"/>
                  <a:pt x="555" y="89"/>
                  <a:pt x="559" y="89"/>
                </a:cubicBezTo>
                <a:cubicBezTo>
                  <a:pt x="561" y="89"/>
                  <a:pt x="561" y="91"/>
                  <a:pt x="561" y="92"/>
                </a:cubicBezTo>
                <a:cubicBezTo>
                  <a:pt x="560" y="94"/>
                  <a:pt x="559" y="94"/>
                  <a:pt x="557" y="93"/>
                </a:cubicBezTo>
                <a:cubicBezTo>
                  <a:pt x="557" y="93"/>
                  <a:pt x="556" y="92"/>
                  <a:pt x="555" y="92"/>
                </a:cubicBezTo>
                <a:cubicBezTo>
                  <a:pt x="552" y="91"/>
                  <a:pt x="551" y="93"/>
                  <a:pt x="551" y="96"/>
                </a:cubicBezTo>
                <a:cubicBezTo>
                  <a:pt x="552" y="98"/>
                  <a:pt x="549" y="99"/>
                  <a:pt x="549" y="101"/>
                </a:cubicBezTo>
                <a:cubicBezTo>
                  <a:pt x="553" y="104"/>
                  <a:pt x="558" y="107"/>
                  <a:pt x="563" y="110"/>
                </a:cubicBezTo>
                <a:cubicBezTo>
                  <a:pt x="566" y="111"/>
                  <a:pt x="566" y="113"/>
                  <a:pt x="565" y="116"/>
                </a:cubicBezTo>
                <a:cubicBezTo>
                  <a:pt x="564" y="119"/>
                  <a:pt x="562" y="121"/>
                  <a:pt x="560" y="123"/>
                </a:cubicBezTo>
                <a:cubicBezTo>
                  <a:pt x="558" y="125"/>
                  <a:pt x="556" y="126"/>
                  <a:pt x="554" y="128"/>
                </a:cubicBezTo>
                <a:cubicBezTo>
                  <a:pt x="552" y="130"/>
                  <a:pt x="553" y="132"/>
                  <a:pt x="555" y="133"/>
                </a:cubicBezTo>
                <a:cubicBezTo>
                  <a:pt x="561" y="137"/>
                  <a:pt x="562" y="139"/>
                  <a:pt x="559" y="145"/>
                </a:cubicBezTo>
                <a:cubicBezTo>
                  <a:pt x="559" y="147"/>
                  <a:pt x="558" y="150"/>
                  <a:pt x="559" y="152"/>
                </a:cubicBezTo>
                <a:cubicBezTo>
                  <a:pt x="561" y="158"/>
                  <a:pt x="558" y="162"/>
                  <a:pt x="554" y="166"/>
                </a:cubicBezTo>
                <a:cubicBezTo>
                  <a:pt x="551" y="168"/>
                  <a:pt x="548" y="171"/>
                  <a:pt x="546" y="174"/>
                </a:cubicBezTo>
                <a:cubicBezTo>
                  <a:pt x="547" y="176"/>
                  <a:pt x="549" y="179"/>
                  <a:pt x="551" y="182"/>
                </a:cubicBezTo>
                <a:cubicBezTo>
                  <a:pt x="552" y="178"/>
                  <a:pt x="554" y="177"/>
                  <a:pt x="558" y="177"/>
                </a:cubicBezTo>
                <a:cubicBezTo>
                  <a:pt x="559" y="179"/>
                  <a:pt x="556" y="180"/>
                  <a:pt x="557" y="181"/>
                </a:cubicBezTo>
                <a:cubicBezTo>
                  <a:pt x="565" y="179"/>
                  <a:pt x="566" y="179"/>
                  <a:pt x="566" y="173"/>
                </a:cubicBezTo>
                <a:cubicBezTo>
                  <a:pt x="564" y="172"/>
                  <a:pt x="562" y="173"/>
                  <a:pt x="561" y="174"/>
                </a:cubicBezTo>
                <a:cubicBezTo>
                  <a:pt x="560" y="174"/>
                  <a:pt x="559" y="174"/>
                  <a:pt x="559" y="173"/>
                </a:cubicBezTo>
                <a:cubicBezTo>
                  <a:pt x="558" y="172"/>
                  <a:pt x="558" y="171"/>
                  <a:pt x="559" y="171"/>
                </a:cubicBezTo>
                <a:cubicBezTo>
                  <a:pt x="561" y="169"/>
                  <a:pt x="563" y="168"/>
                  <a:pt x="565" y="166"/>
                </a:cubicBezTo>
                <a:cubicBezTo>
                  <a:pt x="567" y="165"/>
                  <a:pt x="568" y="166"/>
                  <a:pt x="569" y="167"/>
                </a:cubicBezTo>
                <a:cubicBezTo>
                  <a:pt x="570" y="168"/>
                  <a:pt x="570" y="169"/>
                  <a:pt x="570" y="169"/>
                </a:cubicBezTo>
                <a:cubicBezTo>
                  <a:pt x="567" y="172"/>
                  <a:pt x="573" y="174"/>
                  <a:pt x="570" y="177"/>
                </a:cubicBezTo>
                <a:cubicBezTo>
                  <a:pt x="565" y="181"/>
                  <a:pt x="562" y="186"/>
                  <a:pt x="556" y="188"/>
                </a:cubicBezTo>
                <a:cubicBezTo>
                  <a:pt x="554" y="188"/>
                  <a:pt x="552" y="190"/>
                  <a:pt x="552" y="192"/>
                </a:cubicBezTo>
                <a:cubicBezTo>
                  <a:pt x="552" y="193"/>
                  <a:pt x="553" y="193"/>
                  <a:pt x="554" y="193"/>
                </a:cubicBezTo>
                <a:cubicBezTo>
                  <a:pt x="555" y="193"/>
                  <a:pt x="557" y="192"/>
                  <a:pt x="557" y="194"/>
                </a:cubicBezTo>
                <a:cubicBezTo>
                  <a:pt x="558" y="196"/>
                  <a:pt x="556" y="197"/>
                  <a:pt x="555" y="198"/>
                </a:cubicBezTo>
                <a:cubicBezTo>
                  <a:pt x="550" y="198"/>
                  <a:pt x="550" y="202"/>
                  <a:pt x="551" y="205"/>
                </a:cubicBezTo>
                <a:cubicBezTo>
                  <a:pt x="551" y="206"/>
                  <a:pt x="551" y="207"/>
                  <a:pt x="550" y="208"/>
                </a:cubicBezTo>
                <a:cubicBezTo>
                  <a:pt x="547" y="213"/>
                  <a:pt x="548" y="219"/>
                  <a:pt x="545" y="223"/>
                </a:cubicBezTo>
                <a:cubicBezTo>
                  <a:pt x="544" y="225"/>
                  <a:pt x="547" y="227"/>
                  <a:pt x="544" y="228"/>
                </a:cubicBezTo>
                <a:cubicBezTo>
                  <a:pt x="543" y="229"/>
                  <a:pt x="541" y="228"/>
                  <a:pt x="539" y="231"/>
                </a:cubicBezTo>
                <a:cubicBezTo>
                  <a:pt x="542" y="232"/>
                  <a:pt x="544" y="230"/>
                  <a:pt x="546" y="231"/>
                </a:cubicBezTo>
                <a:cubicBezTo>
                  <a:pt x="546" y="234"/>
                  <a:pt x="544" y="235"/>
                  <a:pt x="542" y="236"/>
                </a:cubicBezTo>
                <a:cubicBezTo>
                  <a:pt x="541" y="237"/>
                  <a:pt x="539" y="237"/>
                  <a:pt x="539" y="240"/>
                </a:cubicBezTo>
                <a:cubicBezTo>
                  <a:pt x="538" y="246"/>
                  <a:pt x="536" y="251"/>
                  <a:pt x="532" y="255"/>
                </a:cubicBezTo>
                <a:cubicBezTo>
                  <a:pt x="530" y="257"/>
                  <a:pt x="529" y="258"/>
                  <a:pt x="531" y="260"/>
                </a:cubicBezTo>
                <a:cubicBezTo>
                  <a:pt x="527" y="261"/>
                  <a:pt x="523" y="263"/>
                  <a:pt x="519" y="263"/>
                </a:cubicBezTo>
                <a:cubicBezTo>
                  <a:pt x="520" y="267"/>
                  <a:pt x="519" y="267"/>
                  <a:pt x="515" y="269"/>
                </a:cubicBezTo>
                <a:cubicBezTo>
                  <a:pt x="513" y="269"/>
                  <a:pt x="512" y="269"/>
                  <a:pt x="511" y="269"/>
                </a:cubicBezTo>
                <a:cubicBezTo>
                  <a:pt x="503" y="269"/>
                  <a:pt x="496" y="269"/>
                  <a:pt x="488" y="270"/>
                </a:cubicBezTo>
                <a:cubicBezTo>
                  <a:pt x="487" y="271"/>
                  <a:pt x="489" y="273"/>
                  <a:pt x="488" y="274"/>
                </a:cubicBezTo>
                <a:cubicBezTo>
                  <a:pt x="486" y="275"/>
                  <a:pt x="485" y="276"/>
                  <a:pt x="483" y="276"/>
                </a:cubicBezTo>
                <a:cubicBezTo>
                  <a:pt x="482" y="274"/>
                  <a:pt x="484" y="273"/>
                  <a:pt x="484" y="271"/>
                </a:cubicBezTo>
                <a:cubicBezTo>
                  <a:pt x="484" y="269"/>
                  <a:pt x="483" y="268"/>
                  <a:pt x="481" y="269"/>
                </a:cubicBezTo>
                <a:cubicBezTo>
                  <a:pt x="477" y="269"/>
                  <a:pt x="473" y="270"/>
                  <a:pt x="469" y="271"/>
                </a:cubicBezTo>
                <a:cubicBezTo>
                  <a:pt x="468" y="271"/>
                  <a:pt x="467" y="271"/>
                  <a:pt x="467" y="272"/>
                </a:cubicBezTo>
                <a:cubicBezTo>
                  <a:pt x="467" y="274"/>
                  <a:pt x="466" y="275"/>
                  <a:pt x="464" y="276"/>
                </a:cubicBezTo>
                <a:cubicBezTo>
                  <a:pt x="462" y="277"/>
                  <a:pt x="460" y="277"/>
                  <a:pt x="458" y="276"/>
                </a:cubicBezTo>
                <a:cubicBezTo>
                  <a:pt x="455" y="274"/>
                  <a:pt x="451" y="275"/>
                  <a:pt x="450" y="277"/>
                </a:cubicBezTo>
                <a:cubicBezTo>
                  <a:pt x="447" y="280"/>
                  <a:pt x="444" y="279"/>
                  <a:pt x="442" y="279"/>
                </a:cubicBezTo>
                <a:cubicBezTo>
                  <a:pt x="433" y="280"/>
                  <a:pt x="426" y="283"/>
                  <a:pt x="419" y="285"/>
                </a:cubicBezTo>
                <a:cubicBezTo>
                  <a:pt x="414" y="286"/>
                  <a:pt x="410" y="289"/>
                  <a:pt x="405" y="287"/>
                </a:cubicBezTo>
                <a:cubicBezTo>
                  <a:pt x="405" y="287"/>
                  <a:pt x="404" y="287"/>
                  <a:pt x="404" y="287"/>
                </a:cubicBezTo>
                <a:cubicBezTo>
                  <a:pt x="400" y="291"/>
                  <a:pt x="394" y="290"/>
                  <a:pt x="389" y="293"/>
                </a:cubicBezTo>
                <a:cubicBezTo>
                  <a:pt x="386" y="295"/>
                  <a:pt x="381" y="296"/>
                  <a:pt x="377" y="297"/>
                </a:cubicBezTo>
                <a:cubicBezTo>
                  <a:pt x="371" y="298"/>
                  <a:pt x="366" y="300"/>
                  <a:pt x="361" y="303"/>
                </a:cubicBezTo>
                <a:cubicBezTo>
                  <a:pt x="356" y="304"/>
                  <a:pt x="352" y="304"/>
                  <a:pt x="348" y="306"/>
                </a:cubicBezTo>
                <a:cubicBezTo>
                  <a:pt x="339" y="309"/>
                  <a:pt x="330" y="312"/>
                  <a:pt x="320" y="311"/>
                </a:cubicBezTo>
                <a:cubicBezTo>
                  <a:pt x="319" y="311"/>
                  <a:pt x="318" y="311"/>
                  <a:pt x="317" y="312"/>
                </a:cubicBezTo>
                <a:cubicBezTo>
                  <a:pt x="305" y="314"/>
                  <a:pt x="293" y="315"/>
                  <a:pt x="280" y="315"/>
                </a:cubicBezTo>
                <a:cubicBezTo>
                  <a:pt x="272" y="315"/>
                  <a:pt x="264" y="314"/>
                  <a:pt x="256" y="316"/>
                </a:cubicBezTo>
                <a:cubicBezTo>
                  <a:pt x="255" y="316"/>
                  <a:pt x="253" y="316"/>
                  <a:pt x="252" y="315"/>
                </a:cubicBezTo>
                <a:cubicBezTo>
                  <a:pt x="246" y="312"/>
                  <a:pt x="238" y="313"/>
                  <a:pt x="231" y="313"/>
                </a:cubicBezTo>
                <a:cubicBezTo>
                  <a:pt x="227" y="313"/>
                  <a:pt x="222" y="313"/>
                  <a:pt x="218" y="313"/>
                </a:cubicBezTo>
                <a:cubicBezTo>
                  <a:pt x="216" y="313"/>
                  <a:pt x="215" y="313"/>
                  <a:pt x="214" y="312"/>
                </a:cubicBezTo>
                <a:cubicBezTo>
                  <a:pt x="213" y="310"/>
                  <a:pt x="216" y="310"/>
                  <a:pt x="217" y="309"/>
                </a:cubicBezTo>
                <a:cubicBezTo>
                  <a:pt x="216" y="308"/>
                  <a:pt x="214" y="308"/>
                  <a:pt x="213" y="308"/>
                </a:cubicBezTo>
                <a:cubicBezTo>
                  <a:pt x="212" y="307"/>
                  <a:pt x="210" y="308"/>
                  <a:pt x="210" y="310"/>
                </a:cubicBezTo>
                <a:cubicBezTo>
                  <a:pt x="210" y="311"/>
                  <a:pt x="209" y="312"/>
                  <a:pt x="208" y="312"/>
                </a:cubicBezTo>
                <a:cubicBezTo>
                  <a:pt x="207" y="313"/>
                  <a:pt x="205" y="314"/>
                  <a:pt x="204" y="312"/>
                </a:cubicBezTo>
                <a:cubicBezTo>
                  <a:pt x="201" y="311"/>
                  <a:pt x="204" y="309"/>
                  <a:pt x="204" y="308"/>
                </a:cubicBezTo>
                <a:cubicBezTo>
                  <a:pt x="201" y="307"/>
                  <a:pt x="198" y="308"/>
                  <a:pt x="195" y="308"/>
                </a:cubicBezTo>
                <a:cubicBezTo>
                  <a:pt x="196" y="311"/>
                  <a:pt x="199" y="309"/>
                  <a:pt x="200" y="311"/>
                </a:cubicBezTo>
                <a:cubicBezTo>
                  <a:pt x="198" y="314"/>
                  <a:pt x="196" y="313"/>
                  <a:pt x="194" y="313"/>
                </a:cubicBezTo>
                <a:cubicBezTo>
                  <a:pt x="189" y="314"/>
                  <a:pt x="185" y="314"/>
                  <a:pt x="180" y="314"/>
                </a:cubicBezTo>
                <a:cubicBezTo>
                  <a:pt x="179" y="314"/>
                  <a:pt x="179" y="314"/>
                  <a:pt x="178" y="314"/>
                </a:cubicBezTo>
                <a:cubicBezTo>
                  <a:pt x="177" y="314"/>
                  <a:pt x="176" y="313"/>
                  <a:pt x="176" y="312"/>
                </a:cubicBezTo>
                <a:cubicBezTo>
                  <a:pt x="176" y="311"/>
                  <a:pt x="177" y="311"/>
                  <a:pt x="178" y="310"/>
                </a:cubicBezTo>
                <a:cubicBezTo>
                  <a:pt x="180" y="310"/>
                  <a:pt x="182" y="311"/>
                  <a:pt x="184" y="310"/>
                </a:cubicBezTo>
                <a:cubicBezTo>
                  <a:pt x="182" y="308"/>
                  <a:pt x="180" y="308"/>
                  <a:pt x="178" y="307"/>
                </a:cubicBezTo>
                <a:cubicBezTo>
                  <a:pt x="175" y="307"/>
                  <a:pt x="172" y="306"/>
                  <a:pt x="169" y="306"/>
                </a:cubicBezTo>
                <a:cubicBezTo>
                  <a:pt x="165" y="305"/>
                  <a:pt x="164" y="305"/>
                  <a:pt x="161" y="309"/>
                </a:cubicBezTo>
                <a:cubicBezTo>
                  <a:pt x="161" y="309"/>
                  <a:pt x="161" y="309"/>
                  <a:pt x="161" y="309"/>
                </a:cubicBezTo>
                <a:cubicBezTo>
                  <a:pt x="158" y="307"/>
                  <a:pt x="158" y="307"/>
                  <a:pt x="160" y="305"/>
                </a:cubicBezTo>
                <a:cubicBezTo>
                  <a:pt x="152" y="305"/>
                  <a:pt x="144" y="305"/>
                  <a:pt x="136" y="305"/>
                </a:cubicBezTo>
                <a:cubicBezTo>
                  <a:pt x="135" y="305"/>
                  <a:pt x="135" y="305"/>
                  <a:pt x="134" y="306"/>
                </a:cubicBezTo>
                <a:cubicBezTo>
                  <a:pt x="131" y="310"/>
                  <a:pt x="130" y="311"/>
                  <a:pt x="125" y="309"/>
                </a:cubicBezTo>
                <a:cubicBezTo>
                  <a:pt x="124" y="307"/>
                  <a:pt x="126" y="307"/>
                  <a:pt x="125" y="306"/>
                </a:cubicBezTo>
                <a:cubicBezTo>
                  <a:pt x="120" y="303"/>
                  <a:pt x="115" y="308"/>
                  <a:pt x="109" y="307"/>
                </a:cubicBezTo>
                <a:cubicBezTo>
                  <a:pt x="108" y="308"/>
                  <a:pt x="109" y="310"/>
                  <a:pt x="107" y="311"/>
                </a:cubicBezTo>
                <a:cubicBezTo>
                  <a:pt x="105" y="312"/>
                  <a:pt x="104" y="311"/>
                  <a:pt x="102" y="311"/>
                </a:cubicBezTo>
                <a:cubicBezTo>
                  <a:pt x="100" y="311"/>
                  <a:pt x="98" y="310"/>
                  <a:pt x="96" y="312"/>
                </a:cubicBezTo>
                <a:cubicBezTo>
                  <a:pt x="96" y="312"/>
                  <a:pt x="96" y="312"/>
                  <a:pt x="96" y="313"/>
                </a:cubicBezTo>
                <a:cubicBezTo>
                  <a:pt x="97" y="314"/>
                  <a:pt x="99" y="315"/>
                  <a:pt x="99" y="317"/>
                </a:cubicBezTo>
                <a:cubicBezTo>
                  <a:pt x="98" y="318"/>
                  <a:pt x="96" y="318"/>
                  <a:pt x="94" y="318"/>
                </a:cubicBezTo>
                <a:cubicBezTo>
                  <a:pt x="91" y="318"/>
                  <a:pt x="89" y="320"/>
                  <a:pt x="87" y="320"/>
                </a:cubicBezTo>
                <a:cubicBezTo>
                  <a:pt x="81" y="321"/>
                  <a:pt x="76" y="320"/>
                  <a:pt x="70" y="319"/>
                </a:cubicBezTo>
                <a:cubicBezTo>
                  <a:pt x="69" y="319"/>
                  <a:pt x="66" y="315"/>
                  <a:pt x="67" y="314"/>
                </a:cubicBezTo>
                <a:cubicBezTo>
                  <a:pt x="67" y="313"/>
                  <a:pt x="68" y="312"/>
                  <a:pt x="69" y="312"/>
                </a:cubicBezTo>
                <a:cubicBezTo>
                  <a:pt x="71" y="311"/>
                  <a:pt x="72" y="312"/>
                  <a:pt x="74" y="314"/>
                </a:cubicBezTo>
                <a:cubicBezTo>
                  <a:pt x="74" y="315"/>
                  <a:pt x="75" y="316"/>
                  <a:pt x="76" y="315"/>
                </a:cubicBezTo>
                <a:cubicBezTo>
                  <a:pt x="80" y="313"/>
                  <a:pt x="83" y="314"/>
                  <a:pt x="87" y="314"/>
                </a:cubicBezTo>
                <a:cubicBezTo>
                  <a:pt x="88" y="314"/>
                  <a:pt x="90" y="314"/>
                  <a:pt x="92" y="311"/>
                </a:cubicBezTo>
                <a:cubicBezTo>
                  <a:pt x="85" y="310"/>
                  <a:pt x="79" y="309"/>
                  <a:pt x="73" y="308"/>
                </a:cubicBezTo>
                <a:cubicBezTo>
                  <a:pt x="69" y="307"/>
                  <a:pt x="65" y="307"/>
                  <a:pt x="62" y="308"/>
                </a:cubicBezTo>
                <a:cubicBezTo>
                  <a:pt x="59" y="308"/>
                  <a:pt x="58" y="307"/>
                  <a:pt x="56" y="307"/>
                </a:cubicBezTo>
                <a:cubicBezTo>
                  <a:pt x="54" y="306"/>
                  <a:pt x="52" y="304"/>
                  <a:pt x="54" y="301"/>
                </a:cubicBezTo>
                <a:cubicBezTo>
                  <a:pt x="55" y="299"/>
                  <a:pt x="53" y="296"/>
                  <a:pt x="54" y="294"/>
                </a:cubicBezTo>
                <a:cubicBezTo>
                  <a:pt x="50" y="293"/>
                  <a:pt x="47" y="294"/>
                  <a:pt x="44" y="296"/>
                </a:cubicBezTo>
                <a:cubicBezTo>
                  <a:pt x="42" y="294"/>
                  <a:pt x="41" y="292"/>
                  <a:pt x="38" y="292"/>
                </a:cubicBezTo>
                <a:cubicBezTo>
                  <a:pt x="42" y="287"/>
                  <a:pt x="47" y="289"/>
                  <a:pt x="51" y="287"/>
                </a:cubicBezTo>
                <a:cubicBezTo>
                  <a:pt x="48" y="286"/>
                  <a:pt x="46" y="285"/>
                  <a:pt x="46" y="282"/>
                </a:cubicBezTo>
                <a:cubicBezTo>
                  <a:pt x="46" y="282"/>
                  <a:pt x="45" y="281"/>
                  <a:pt x="45" y="281"/>
                </a:cubicBezTo>
                <a:cubicBezTo>
                  <a:pt x="41" y="281"/>
                  <a:pt x="40" y="278"/>
                  <a:pt x="37" y="276"/>
                </a:cubicBezTo>
                <a:cubicBezTo>
                  <a:pt x="35" y="275"/>
                  <a:pt x="33" y="274"/>
                  <a:pt x="31" y="275"/>
                </a:cubicBezTo>
                <a:cubicBezTo>
                  <a:pt x="28" y="276"/>
                  <a:pt x="25" y="277"/>
                  <a:pt x="22" y="275"/>
                </a:cubicBezTo>
                <a:cubicBezTo>
                  <a:pt x="21" y="273"/>
                  <a:pt x="18" y="274"/>
                  <a:pt x="15" y="274"/>
                </a:cubicBezTo>
                <a:cubicBezTo>
                  <a:pt x="14" y="275"/>
                  <a:pt x="13" y="275"/>
                  <a:pt x="12" y="274"/>
                </a:cubicBezTo>
                <a:cubicBezTo>
                  <a:pt x="11" y="273"/>
                  <a:pt x="10" y="273"/>
                  <a:pt x="10" y="271"/>
                </a:cubicBezTo>
                <a:cubicBezTo>
                  <a:pt x="11" y="270"/>
                  <a:pt x="12" y="270"/>
                  <a:pt x="13" y="270"/>
                </a:cubicBezTo>
                <a:cubicBezTo>
                  <a:pt x="20" y="272"/>
                  <a:pt x="28" y="270"/>
                  <a:pt x="36" y="270"/>
                </a:cubicBezTo>
                <a:cubicBezTo>
                  <a:pt x="38" y="270"/>
                  <a:pt x="40" y="270"/>
                  <a:pt x="40" y="268"/>
                </a:cubicBezTo>
                <a:cubicBezTo>
                  <a:pt x="40" y="266"/>
                  <a:pt x="38" y="266"/>
                  <a:pt x="37" y="266"/>
                </a:cubicBezTo>
                <a:cubicBezTo>
                  <a:pt x="36" y="265"/>
                  <a:pt x="36" y="265"/>
                  <a:pt x="36" y="264"/>
                </a:cubicBezTo>
                <a:cubicBezTo>
                  <a:pt x="36" y="262"/>
                  <a:pt x="39" y="261"/>
                  <a:pt x="38" y="258"/>
                </a:cubicBezTo>
                <a:cubicBezTo>
                  <a:pt x="40" y="259"/>
                  <a:pt x="41" y="260"/>
                  <a:pt x="42" y="259"/>
                </a:cubicBezTo>
                <a:cubicBezTo>
                  <a:pt x="41" y="257"/>
                  <a:pt x="40" y="259"/>
                  <a:pt x="38" y="258"/>
                </a:cubicBezTo>
                <a:close/>
                <a:moveTo>
                  <a:pt x="45" y="263"/>
                </a:moveTo>
                <a:cubicBezTo>
                  <a:pt x="46" y="265"/>
                  <a:pt x="47" y="266"/>
                  <a:pt x="49" y="265"/>
                </a:cubicBezTo>
                <a:cubicBezTo>
                  <a:pt x="50" y="265"/>
                  <a:pt x="50" y="264"/>
                  <a:pt x="50" y="263"/>
                </a:cubicBezTo>
                <a:cubicBezTo>
                  <a:pt x="49" y="262"/>
                  <a:pt x="47" y="262"/>
                  <a:pt x="45" y="263"/>
                </a:cubicBezTo>
                <a:close/>
                <a:moveTo>
                  <a:pt x="107" y="46"/>
                </a:moveTo>
                <a:cubicBezTo>
                  <a:pt x="106" y="46"/>
                  <a:pt x="105" y="47"/>
                  <a:pt x="105" y="48"/>
                </a:cubicBezTo>
                <a:cubicBezTo>
                  <a:pt x="105" y="49"/>
                  <a:pt x="106" y="49"/>
                  <a:pt x="107" y="49"/>
                </a:cubicBezTo>
                <a:cubicBezTo>
                  <a:pt x="108" y="49"/>
                  <a:pt x="108" y="49"/>
                  <a:pt x="108" y="47"/>
                </a:cubicBezTo>
                <a:cubicBezTo>
                  <a:pt x="108" y="47"/>
                  <a:pt x="107" y="46"/>
                  <a:pt x="107" y="46"/>
                </a:cubicBezTo>
                <a:close/>
                <a:moveTo>
                  <a:pt x="141" y="296"/>
                </a:moveTo>
                <a:cubicBezTo>
                  <a:pt x="141" y="296"/>
                  <a:pt x="140" y="295"/>
                  <a:pt x="139" y="295"/>
                </a:cubicBezTo>
                <a:cubicBezTo>
                  <a:pt x="138" y="295"/>
                  <a:pt x="137" y="296"/>
                  <a:pt x="137" y="297"/>
                </a:cubicBezTo>
                <a:cubicBezTo>
                  <a:pt x="137" y="298"/>
                  <a:pt x="138" y="298"/>
                  <a:pt x="139" y="298"/>
                </a:cubicBezTo>
                <a:cubicBezTo>
                  <a:pt x="140" y="298"/>
                  <a:pt x="140" y="298"/>
                  <a:pt x="141" y="296"/>
                </a:cubicBezTo>
                <a:close/>
                <a:moveTo>
                  <a:pt x="225" y="308"/>
                </a:moveTo>
                <a:cubicBezTo>
                  <a:pt x="225" y="308"/>
                  <a:pt x="225" y="307"/>
                  <a:pt x="224" y="307"/>
                </a:cubicBezTo>
                <a:cubicBezTo>
                  <a:pt x="224" y="307"/>
                  <a:pt x="223" y="308"/>
                  <a:pt x="223" y="308"/>
                </a:cubicBezTo>
                <a:cubicBezTo>
                  <a:pt x="223" y="309"/>
                  <a:pt x="224" y="309"/>
                  <a:pt x="224" y="309"/>
                </a:cubicBezTo>
                <a:cubicBezTo>
                  <a:pt x="225" y="309"/>
                  <a:pt x="225" y="309"/>
                  <a:pt x="225" y="308"/>
                </a:cubicBezTo>
                <a:close/>
              </a:path>
            </a:pathLst>
          </a:custGeom>
          <a:solidFill>
            <a:srgbClr val="006EB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1484012" y="6506882"/>
            <a:ext cx="360000" cy="216000"/>
          </a:xfrm>
          <a:prstGeom prst="roundRect">
            <a:avLst>
              <a:gd name="adj" fmla="val 50000"/>
            </a:avLst>
          </a:prstGeom>
          <a:noFill/>
        </p:spPr>
        <p:txBody>
          <a:bodyPr vert="horz" wrap="none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132FADFE-3B8F-471C-ABF0-DBC7717ECBBC}" type="slidenum">
              <a:rPr lang="es-ES" smtClean="0">
                <a:solidFill>
                  <a:prstClr val="white"/>
                </a:solidFill>
              </a:rPr>
              <a:pPr/>
              <a:t>‹Nº›</a:t>
            </a:fld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7" name="6 CuadroTexto"/>
          <p:cNvSpPr txBox="1"/>
          <p:nvPr userDrawn="1"/>
        </p:nvSpPr>
        <p:spPr>
          <a:xfrm>
            <a:off x="9983638" y="6499466"/>
            <a:ext cx="145424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sz="900" dirty="0">
                <a:solidFill>
                  <a:prstClr val="black">
                    <a:lumMod val="50000"/>
                    <a:lumOff val="50000"/>
                  </a:prstClr>
                </a:solidFill>
                <a:ea typeface="Segoe UI" pitchFamily="34" charset="0"/>
                <a:cs typeface="Segoe UI" pitchFamily="34" charset="0"/>
              </a:rPr>
              <a:t>ANÁLISIS E INVESTIGACIÓN</a:t>
            </a:r>
          </a:p>
        </p:txBody>
      </p:sp>
      <p:pic>
        <p:nvPicPr>
          <p:cNvPr id="11" name="10 Imagen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6516" y="247168"/>
            <a:ext cx="1980000" cy="33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774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>
            <a:extLst>
              <a:ext uri="{FF2B5EF4-FFF2-40B4-BE49-F238E27FC236}">
                <a16:creationId xmlns:a16="http://schemas.microsoft.com/office/drawing/2014/main" id="{BEA68770-DCA7-49DD-9C93-30A1F5E0AA6C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415172" y="6482214"/>
            <a:ext cx="476315" cy="262794"/>
          </a:xfrm>
          <a:custGeom>
            <a:avLst/>
            <a:gdLst>
              <a:gd name="T0" fmla="*/ 41 w 583"/>
              <a:gd name="T1" fmla="*/ 236 h 321"/>
              <a:gd name="T2" fmla="*/ 43 w 583"/>
              <a:gd name="T3" fmla="*/ 229 h 321"/>
              <a:gd name="T4" fmla="*/ 12 w 583"/>
              <a:gd name="T5" fmla="*/ 220 h 321"/>
              <a:gd name="T6" fmla="*/ 12 w 583"/>
              <a:gd name="T7" fmla="*/ 208 h 321"/>
              <a:gd name="T8" fmla="*/ 29 w 583"/>
              <a:gd name="T9" fmla="*/ 185 h 321"/>
              <a:gd name="T10" fmla="*/ 54 w 583"/>
              <a:gd name="T11" fmla="*/ 160 h 321"/>
              <a:gd name="T12" fmla="*/ 5 w 583"/>
              <a:gd name="T13" fmla="*/ 138 h 321"/>
              <a:gd name="T14" fmla="*/ 34 w 583"/>
              <a:gd name="T15" fmla="*/ 125 h 321"/>
              <a:gd name="T16" fmla="*/ 58 w 583"/>
              <a:gd name="T17" fmla="*/ 120 h 321"/>
              <a:gd name="T18" fmla="*/ 79 w 583"/>
              <a:gd name="T19" fmla="*/ 110 h 321"/>
              <a:gd name="T20" fmla="*/ 72 w 583"/>
              <a:gd name="T21" fmla="*/ 103 h 321"/>
              <a:gd name="T22" fmla="*/ 54 w 583"/>
              <a:gd name="T23" fmla="*/ 99 h 321"/>
              <a:gd name="T24" fmla="*/ 52 w 583"/>
              <a:gd name="T25" fmla="*/ 79 h 321"/>
              <a:gd name="T26" fmla="*/ 93 w 583"/>
              <a:gd name="T27" fmla="*/ 63 h 321"/>
              <a:gd name="T28" fmla="*/ 86 w 583"/>
              <a:gd name="T29" fmla="*/ 51 h 321"/>
              <a:gd name="T30" fmla="*/ 125 w 583"/>
              <a:gd name="T31" fmla="*/ 30 h 321"/>
              <a:gd name="T32" fmla="*/ 172 w 583"/>
              <a:gd name="T33" fmla="*/ 19 h 321"/>
              <a:gd name="T34" fmla="*/ 192 w 583"/>
              <a:gd name="T35" fmla="*/ 12 h 321"/>
              <a:gd name="T36" fmla="*/ 221 w 583"/>
              <a:gd name="T37" fmla="*/ 10 h 321"/>
              <a:gd name="T38" fmla="*/ 244 w 583"/>
              <a:gd name="T39" fmla="*/ 6 h 321"/>
              <a:gd name="T40" fmla="*/ 255 w 583"/>
              <a:gd name="T41" fmla="*/ 4 h 321"/>
              <a:gd name="T42" fmla="*/ 273 w 583"/>
              <a:gd name="T43" fmla="*/ 8 h 321"/>
              <a:gd name="T44" fmla="*/ 312 w 583"/>
              <a:gd name="T45" fmla="*/ 10 h 321"/>
              <a:gd name="T46" fmla="*/ 364 w 583"/>
              <a:gd name="T47" fmla="*/ 5 h 321"/>
              <a:gd name="T48" fmla="*/ 468 w 583"/>
              <a:gd name="T49" fmla="*/ 3 h 321"/>
              <a:gd name="T50" fmla="*/ 557 w 583"/>
              <a:gd name="T51" fmla="*/ 16 h 321"/>
              <a:gd name="T52" fmla="*/ 583 w 583"/>
              <a:gd name="T53" fmla="*/ 36 h 321"/>
              <a:gd name="T54" fmla="*/ 554 w 583"/>
              <a:gd name="T55" fmla="*/ 44 h 321"/>
              <a:gd name="T56" fmla="*/ 559 w 583"/>
              <a:gd name="T57" fmla="*/ 89 h 321"/>
              <a:gd name="T58" fmla="*/ 549 w 583"/>
              <a:gd name="T59" fmla="*/ 101 h 321"/>
              <a:gd name="T60" fmla="*/ 555 w 583"/>
              <a:gd name="T61" fmla="*/ 133 h 321"/>
              <a:gd name="T62" fmla="*/ 551 w 583"/>
              <a:gd name="T63" fmla="*/ 182 h 321"/>
              <a:gd name="T64" fmla="*/ 559 w 583"/>
              <a:gd name="T65" fmla="*/ 173 h 321"/>
              <a:gd name="T66" fmla="*/ 570 w 583"/>
              <a:gd name="T67" fmla="*/ 177 h 321"/>
              <a:gd name="T68" fmla="*/ 555 w 583"/>
              <a:gd name="T69" fmla="*/ 198 h 321"/>
              <a:gd name="T70" fmla="*/ 539 w 583"/>
              <a:gd name="T71" fmla="*/ 231 h 321"/>
              <a:gd name="T72" fmla="*/ 531 w 583"/>
              <a:gd name="T73" fmla="*/ 260 h 321"/>
              <a:gd name="T74" fmla="*/ 488 w 583"/>
              <a:gd name="T75" fmla="*/ 274 h 321"/>
              <a:gd name="T76" fmla="*/ 467 w 583"/>
              <a:gd name="T77" fmla="*/ 272 h 321"/>
              <a:gd name="T78" fmla="*/ 419 w 583"/>
              <a:gd name="T79" fmla="*/ 285 h 321"/>
              <a:gd name="T80" fmla="*/ 361 w 583"/>
              <a:gd name="T81" fmla="*/ 303 h 321"/>
              <a:gd name="T82" fmla="*/ 256 w 583"/>
              <a:gd name="T83" fmla="*/ 316 h 321"/>
              <a:gd name="T84" fmla="*/ 217 w 583"/>
              <a:gd name="T85" fmla="*/ 309 h 321"/>
              <a:gd name="T86" fmla="*/ 204 w 583"/>
              <a:gd name="T87" fmla="*/ 308 h 321"/>
              <a:gd name="T88" fmla="*/ 178 w 583"/>
              <a:gd name="T89" fmla="*/ 314 h 321"/>
              <a:gd name="T90" fmla="*/ 169 w 583"/>
              <a:gd name="T91" fmla="*/ 306 h 321"/>
              <a:gd name="T92" fmla="*/ 134 w 583"/>
              <a:gd name="T93" fmla="*/ 306 h 321"/>
              <a:gd name="T94" fmla="*/ 102 w 583"/>
              <a:gd name="T95" fmla="*/ 311 h 321"/>
              <a:gd name="T96" fmla="*/ 87 w 583"/>
              <a:gd name="T97" fmla="*/ 320 h 321"/>
              <a:gd name="T98" fmla="*/ 76 w 583"/>
              <a:gd name="T99" fmla="*/ 315 h 321"/>
              <a:gd name="T100" fmla="*/ 56 w 583"/>
              <a:gd name="T101" fmla="*/ 307 h 321"/>
              <a:gd name="T102" fmla="*/ 51 w 583"/>
              <a:gd name="T103" fmla="*/ 287 h 321"/>
              <a:gd name="T104" fmla="*/ 22 w 583"/>
              <a:gd name="T105" fmla="*/ 275 h 321"/>
              <a:gd name="T106" fmla="*/ 36 w 583"/>
              <a:gd name="T107" fmla="*/ 270 h 321"/>
              <a:gd name="T108" fmla="*/ 42 w 583"/>
              <a:gd name="T109" fmla="*/ 259 h 321"/>
              <a:gd name="T110" fmla="*/ 45 w 583"/>
              <a:gd name="T111" fmla="*/ 263 h 321"/>
              <a:gd name="T112" fmla="*/ 107 w 583"/>
              <a:gd name="T113" fmla="*/ 46 h 321"/>
              <a:gd name="T114" fmla="*/ 141 w 583"/>
              <a:gd name="T115" fmla="*/ 296 h 321"/>
              <a:gd name="T116" fmla="*/ 225 w 583"/>
              <a:gd name="T117" fmla="*/ 308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83" h="321">
                <a:moveTo>
                  <a:pt x="38" y="258"/>
                </a:moveTo>
                <a:cubicBezTo>
                  <a:pt x="38" y="256"/>
                  <a:pt x="35" y="254"/>
                  <a:pt x="35" y="252"/>
                </a:cubicBezTo>
                <a:cubicBezTo>
                  <a:pt x="35" y="249"/>
                  <a:pt x="32" y="248"/>
                  <a:pt x="30" y="247"/>
                </a:cubicBezTo>
                <a:cubicBezTo>
                  <a:pt x="29" y="246"/>
                  <a:pt x="27" y="246"/>
                  <a:pt x="26" y="245"/>
                </a:cubicBezTo>
                <a:cubicBezTo>
                  <a:pt x="29" y="239"/>
                  <a:pt x="36" y="239"/>
                  <a:pt x="41" y="236"/>
                </a:cubicBezTo>
                <a:cubicBezTo>
                  <a:pt x="39" y="236"/>
                  <a:pt x="39" y="234"/>
                  <a:pt x="38" y="232"/>
                </a:cubicBezTo>
                <a:cubicBezTo>
                  <a:pt x="37" y="231"/>
                  <a:pt x="36" y="233"/>
                  <a:pt x="35" y="233"/>
                </a:cubicBezTo>
                <a:cubicBezTo>
                  <a:pt x="34" y="234"/>
                  <a:pt x="34" y="234"/>
                  <a:pt x="33" y="233"/>
                </a:cubicBezTo>
                <a:cubicBezTo>
                  <a:pt x="32" y="232"/>
                  <a:pt x="32" y="231"/>
                  <a:pt x="34" y="230"/>
                </a:cubicBezTo>
                <a:cubicBezTo>
                  <a:pt x="37" y="230"/>
                  <a:pt x="40" y="228"/>
                  <a:pt x="43" y="229"/>
                </a:cubicBezTo>
                <a:cubicBezTo>
                  <a:pt x="44" y="230"/>
                  <a:pt x="45" y="230"/>
                  <a:pt x="46" y="229"/>
                </a:cubicBezTo>
                <a:cubicBezTo>
                  <a:pt x="47" y="228"/>
                  <a:pt x="46" y="226"/>
                  <a:pt x="45" y="225"/>
                </a:cubicBezTo>
                <a:cubicBezTo>
                  <a:pt x="42" y="222"/>
                  <a:pt x="39" y="219"/>
                  <a:pt x="34" y="219"/>
                </a:cubicBezTo>
                <a:cubicBezTo>
                  <a:pt x="28" y="220"/>
                  <a:pt x="22" y="219"/>
                  <a:pt x="16" y="221"/>
                </a:cubicBezTo>
                <a:cubicBezTo>
                  <a:pt x="15" y="221"/>
                  <a:pt x="13" y="220"/>
                  <a:pt x="12" y="220"/>
                </a:cubicBezTo>
                <a:cubicBezTo>
                  <a:pt x="11" y="219"/>
                  <a:pt x="10" y="218"/>
                  <a:pt x="10" y="216"/>
                </a:cubicBezTo>
                <a:cubicBezTo>
                  <a:pt x="10" y="214"/>
                  <a:pt x="11" y="214"/>
                  <a:pt x="13" y="213"/>
                </a:cubicBezTo>
                <a:cubicBezTo>
                  <a:pt x="15" y="213"/>
                  <a:pt x="17" y="213"/>
                  <a:pt x="19" y="211"/>
                </a:cubicBezTo>
                <a:cubicBezTo>
                  <a:pt x="18" y="209"/>
                  <a:pt x="16" y="211"/>
                  <a:pt x="14" y="210"/>
                </a:cubicBezTo>
                <a:cubicBezTo>
                  <a:pt x="13" y="210"/>
                  <a:pt x="12" y="210"/>
                  <a:pt x="12" y="208"/>
                </a:cubicBezTo>
                <a:cubicBezTo>
                  <a:pt x="11" y="206"/>
                  <a:pt x="12" y="205"/>
                  <a:pt x="14" y="205"/>
                </a:cubicBezTo>
                <a:cubicBezTo>
                  <a:pt x="16" y="205"/>
                  <a:pt x="17" y="204"/>
                  <a:pt x="18" y="202"/>
                </a:cubicBezTo>
                <a:cubicBezTo>
                  <a:pt x="18" y="200"/>
                  <a:pt x="20" y="200"/>
                  <a:pt x="21" y="199"/>
                </a:cubicBezTo>
                <a:cubicBezTo>
                  <a:pt x="25" y="198"/>
                  <a:pt x="28" y="196"/>
                  <a:pt x="27" y="191"/>
                </a:cubicBezTo>
                <a:cubicBezTo>
                  <a:pt x="27" y="189"/>
                  <a:pt x="28" y="187"/>
                  <a:pt x="29" y="185"/>
                </a:cubicBezTo>
                <a:cubicBezTo>
                  <a:pt x="32" y="180"/>
                  <a:pt x="31" y="178"/>
                  <a:pt x="26" y="175"/>
                </a:cubicBezTo>
                <a:cubicBezTo>
                  <a:pt x="25" y="174"/>
                  <a:pt x="24" y="173"/>
                  <a:pt x="24" y="172"/>
                </a:cubicBezTo>
                <a:cubicBezTo>
                  <a:pt x="24" y="171"/>
                  <a:pt x="25" y="170"/>
                  <a:pt x="26" y="170"/>
                </a:cubicBezTo>
                <a:cubicBezTo>
                  <a:pt x="31" y="168"/>
                  <a:pt x="36" y="165"/>
                  <a:pt x="42" y="165"/>
                </a:cubicBezTo>
                <a:cubicBezTo>
                  <a:pt x="46" y="165"/>
                  <a:pt x="49" y="161"/>
                  <a:pt x="54" y="160"/>
                </a:cubicBezTo>
                <a:cubicBezTo>
                  <a:pt x="49" y="157"/>
                  <a:pt x="44" y="157"/>
                  <a:pt x="39" y="157"/>
                </a:cubicBezTo>
                <a:cubicBezTo>
                  <a:pt x="34" y="156"/>
                  <a:pt x="29" y="155"/>
                  <a:pt x="24" y="154"/>
                </a:cubicBezTo>
                <a:cubicBezTo>
                  <a:pt x="19" y="152"/>
                  <a:pt x="14" y="152"/>
                  <a:pt x="9" y="152"/>
                </a:cubicBezTo>
                <a:cubicBezTo>
                  <a:pt x="3" y="152"/>
                  <a:pt x="0" y="147"/>
                  <a:pt x="1" y="141"/>
                </a:cubicBezTo>
                <a:cubicBezTo>
                  <a:pt x="2" y="139"/>
                  <a:pt x="3" y="139"/>
                  <a:pt x="5" y="138"/>
                </a:cubicBezTo>
                <a:cubicBezTo>
                  <a:pt x="7" y="137"/>
                  <a:pt x="10" y="136"/>
                  <a:pt x="11" y="133"/>
                </a:cubicBezTo>
                <a:cubicBezTo>
                  <a:pt x="11" y="133"/>
                  <a:pt x="12" y="132"/>
                  <a:pt x="12" y="132"/>
                </a:cubicBezTo>
                <a:cubicBezTo>
                  <a:pt x="17" y="132"/>
                  <a:pt x="20" y="128"/>
                  <a:pt x="25" y="129"/>
                </a:cubicBezTo>
                <a:cubicBezTo>
                  <a:pt x="30" y="129"/>
                  <a:pt x="34" y="129"/>
                  <a:pt x="38" y="128"/>
                </a:cubicBezTo>
                <a:cubicBezTo>
                  <a:pt x="38" y="126"/>
                  <a:pt x="36" y="126"/>
                  <a:pt x="34" y="125"/>
                </a:cubicBezTo>
                <a:cubicBezTo>
                  <a:pt x="33" y="125"/>
                  <a:pt x="33" y="123"/>
                  <a:pt x="34" y="122"/>
                </a:cubicBezTo>
                <a:cubicBezTo>
                  <a:pt x="35" y="121"/>
                  <a:pt x="37" y="121"/>
                  <a:pt x="38" y="120"/>
                </a:cubicBezTo>
                <a:cubicBezTo>
                  <a:pt x="41" y="119"/>
                  <a:pt x="44" y="119"/>
                  <a:pt x="46" y="117"/>
                </a:cubicBezTo>
                <a:cubicBezTo>
                  <a:pt x="48" y="116"/>
                  <a:pt x="50" y="115"/>
                  <a:pt x="51" y="118"/>
                </a:cubicBezTo>
                <a:cubicBezTo>
                  <a:pt x="53" y="121"/>
                  <a:pt x="56" y="122"/>
                  <a:pt x="58" y="120"/>
                </a:cubicBezTo>
                <a:cubicBezTo>
                  <a:pt x="65" y="115"/>
                  <a:pt x="72" y="115"/>
                  <a:pt x="79" y="116"/>
                </a:cubicBezTo>
                <a:cubicBezTo>
                  <a:pt x="80" y="116"/>
                  <a:pt x="80" y="116"/>
                  <a:pt x="81" y="116"/>
                </a:cubicBezTo>
                <a:cubicBezTo>
                  <a:pt x="83" y="116"/>
                  <a:pt x="85" y="115"/>
                  <a:pt x="85" y="113"/>
                </a:cubicBezTo>
                <a:cubicBezTo>
                  <a:pt x="86" y="112"/>
                  <a:pt x="86" y="111"/>
                  <a:pt x="84" y="110"/>
                </a:cubicBezTo>
                <a:cubicBezTo>
                  <a:pt x="83" y="110"/>
                  <a:pt x="81" y="108"/>
                  <a:pt x="79" y="110"/>
                </a:cubicBezTo>
                <a:cubicBezTo>
                  <a:pt x="77" y="112"/>
                  <a:pt x="74" y="112"/>
                  <a:pt x="72" y="114"/>
                </a:cubicBezTo>
                <a:cubicBezTo>
                  <a:pt x="72" y="114"/>
                  <a:pt x="71" y="114"/>
                  <a:pt x="71" y="115"/>
                </a:cubicBezTo>
                <a:cubicBezTo>
                  <a:pt x="68" y="115"/>
                  <a:pt x="66" y="116"/>
                  <a:pt x="64" y="114"/>
                </a:cubicBezTo>
                <a:cubicBezTo>
                  <a:pt x="63" y="113"/>
                  <a:pt x="64" y="109"/>
                  <a:pt x="66" y="107"/>
                </a:cubicBezTo>
                <a:cubicBezTo>
                  <a:pt x="68" y="106"/>
                  <a:pt x="70" y="105"/>
                  <a:pt x="72" y="103"/>
                </a:cubicBezTo>
                <a:cubicBezTo>
                  <a:pt x="73" y="102"/>
                  <a:pt x="74" y="101"/>
                  <a:pt x="74" y="99"/>
                </a:cubicBezTo>
                <a:cubicBezTo>
                  <a:pt x="73" y="97"/>
                  <a:pt x="75" y="96"/>
                  <a:pt x="77" y="96"/>
                </a:cubicBezTo>
                <a:cubicBezTo>
                  <a:pt x="81" y="97"/>
                  <a:pt x="82" y="95"/>
                  <a:pt x="85" y="92"/>
                </a:cubicBezTo>
                <a:cubicBezTo>
                  <a:pt x="81" y="92"/>
                  <a:pt x="79" y="92"/>
                  <a:pt x="76" y="92"/>
                </a:cubicBezTo>
                <a:cubicBezTo>
                  <a:pt x="68" y="93"/>
                  <a:pt x="62" y="98"/>
                  <a:pt x="54" y="99"/>
                </a:cubicBezTo>
                <a:cubicBezTo>
                  <a:pt x="53" y="100"/>
                  <a:pt x="51" y="100"/>
                  <a:pt x="49" y="100"/>
                </a:cubicBezTo>
                <a:cubicBezTo>
                  <a:pt x="50" y="96"/>
                  <a:pt x="54" y="96"/>
                  <a:pt x="56" y="93"/>
                </a:cubicBezTo>
                <a:cubicBezTo>
                  <a:pt x="58" y="91"/>
                  <a:pt x="62" y="91"/>
                  <a:pt x="64" y="88"/>
                </a:cubicBezTo>
                <a:cubicBezTo>
                  <a:pt x="61" y="86"/>
                  <a:pt x="57" y="88"/>
                  <a:pt x="54" y="86"/>
                </a:cubicBezTo>
                <a:cubicBezTo>
                  <a:pt x="53" y="84"/>
                  <a:pt x="56" y="81"/>
                  <a:pt x="52" y="79"/>
                </a:cubicBezTo>
                <a:cubicBezTo>
                  <a:pt x="51" y="79"/>
                  <a:pt x="52" y="77"/>
                  <a:pt x="54" y="76"/>
                </a:cubicBezTo>
                <a:cubicBezTo>
                  <a:pt x="56" y="76"/>
                  <a:pt x="58" y="75"/>
                  <a:pt x="61" y="74"/>
                </a:cubicBezTo>
                <a:cubicBezTo>
                  <a:pt x="64" y="74"/>
                  <a:pt x="68" y="74"/>
                  <a:pt x="71" y="73"/>
                </a:cubicBezTo>
                <a:cubicBezTo>
                  <a:pt x="75" y="72"/>
                  <a:pt x="79" y="71"/>
                  <a:pt x="82" y="68"/>
                </a:cubicBezTo>
                <a:cubicBezTo>
                  <a:pt x="85" y="66"/>
                  <a:pt x="89" y="64"/>
                  <a:pt x="93" y="63"/>
                </a:cubicBezTo>
                <a:cubicBezTo>
                  <a:pt x="95" y="62"/>
                  <a:pt x="97" y="61"/>
                  <a:pt x="99" y="60"/>
                </a:cubicBezTo>
                <a:cubicBezTo>
                  <a:pt x="101" y="59"/>
                  <a:pt x="101" y="58"/>
                  <a:pt x="100" y="55"/>
                </a:cubicBezTo>
                <a:cubicBezTo>
                  <a:pt x="98" y="49"/>
                  <a:pt x="96" y="49"/>
                  <a:pt x="91" y="53"/>
                </a:cubicBezTo>
                <a:cubicBezTo>
                  <a:pt x="90" y="54"/>
                  <a:pt x="90" y="56"/>
                  <a:pt x="88" y="56"/>
                </a:cubicBezTo>
                <a:cubicBezTo>
                  <a:pt x="88" y="54"/>
                  <a:pt x="87" y="53"/>
                  <a:pt x="86" y="51"/>
                </a:cubicBezTo>
                <a:cubicBezTo>
                  <a:pt x="93" y="49"/>
                  <a:pt x="98" y="45"/>
                  <a:pt x="105" y="44"/>
                </a:cubicBezTo>
                <a:cubicBezTo>
                  <a:pt x="106" y="44"/>
                  <a:pt x="108" y="43"/>
                  <a:pt x="109" y="41"/>
                </a:cubicBezTo>
                <a:cubicBezTo>
                  <a:pt x="111" y="38"/>
                  <a:pt x="113" y="38"/>
                  <a:pt x="116" y="38"/>
                </a:cubicBezTo>
                <a:cubicBezTo>
                  <a:pt x="119" y="37"/>
                  <a:pt x="122" y="36"/>
                  <a:pt x="122" y="32"/>
                </a:cubicBezTo>
                <a:cubicBezTo>
                  <a:pt x="122" y="31"/>
                  <a:pt x="123" y="30"/>
                  <a:pt x="125" y="30"/>
                </a:cubicBezTo>
                <a:cubicBezTo>
                  <a:pt x="130" y="29"/>
                  <a:pt x="136" y="29"/>
                  <a:pt x="141" y="25"/>
                </a:cubicBezTo>
                <a:cubicBezTo>
                  <a:pt x="142" y="24"/>
                  <a:pt x="144" y="24"/>
                  <a:pt x="145" y="25"/>
                </a:cubicBezTo>
                <a:cubicBezTo>
                  <a:pt x="150" y="26"/>
                  <a:pt x="154" y="25"/>
                  <a:pt x="156" y="20"/>
                </a:cubicBezTo>
                <a:cubicBezTo>
                  <a:pt x="157" y="19"/>
                  <a:pt x="159" y="18"/>
                  <a:pt x="160" y="19"/>
                </a:cubicBezTo>
                <a:cubicBezTo>
                  <a:pt x="164" y="20"/>
                  <a:pt x="168" y="18"/>
                  <a:pt x="172" y="19"/>
                </a:cubicBezTo>
                <a:cubicBezTo>
                  <a:pt x="173" y="19"/>
                  <a:pt x="175" y="18"/>
                  <a:pt x="176" y="18"/>
                </a:cubicBezTo>
                <a:cubicBezTo>
                  <a:pt x="178" y="18"/>
                  <a:pt x="178" y="14"/>
                  <a:pt x="180" y="14"/>
                </a:cubicBezTo>
                <a:cubicBezTo>
                  <a:pt x="182" y="14"/>
                  <a:pt x="183" y="17"/>
                  <a:pt x="185" y="16"/>
                </a:cubicBezTo>
                <a:cubicBezTo>
                  <a:pt x="187" y="16"/>
                  <a:pt x="190" y="17"/>
                  <a:pt x="190" y="14"/>
                </a:cubicBezTo>
                <a:cubicBezTo>
                  <a:pt x="190" y="13"/>
                  <a:pt x="191" y="12"/>
                  <a:pt x="192" y="12"/>
                </a:cubicBezTo>
                <a:cubicBezTo>
                  <a:pt x="193" y="12"/>
                  <a:pt x="193" y="13"/>
                  <a:pt x="193" y="14"/>
                </a:cubicBezTo>
                <a:cubicBezTo>
                  <a:pt x="193" y="15"/>
                  <a:pt x="194" y="15"/>
                  <a:pt x="194" y="16"/>
                </a:cubicBezTo>
                <a:cubicBezTo>
                  <a:pt x="198" y="16"/>
                  <a:pt x="203" y="17"/>
                  <a:pt x="208" y="16"/>
                </a:cubicBezTo>
                <a:cubicBezTo>
                  <a:pt x="212" y="16"/>
                  <a:pt x="216" y="16"/>
                  <a:pt x="218" y="11"/>
                </a:cubicBezTo>
                <a:cubicBezTo>
                  <a:pt x="218" y="10"/>
                  <a:pt x="220" y="10"/>
                  <a:pt x="221" y="10"/>
                </a:cubicBezTo>
                <a:cubicBezTo>
                  <a:pt x="224" y="9"/>
                  <a:pt x="227" y="9"/>
                  <a:pt x="229" y="10"/>
                </a:cubicBezTo>
                <a:cubicBezTo>
                  <a:pt x="231" y="9"/>
                  <a:pt x="231" y="7"/>
                  <a:pt x="232" y="5"/>
                </a:cubicBezTo>
                <a:cubicBezTo>
                  <a:pt x="233" y="4"/>
                  <a:pt x="235" y="3"/>
                  <a:pt x="237" y="2"/>
                </a:cubicBezTo>
                <a:cubicBezTo>
                  <a:pt x="239" y="2"/>
                  <a:pt x="240" y="3"/>
                  <a:pt x="241" y="4"/>
                </a:cubicBezTo>
                <a:cubicBezTo>
                  <a:pt x="242" y="6"/>
                  <a:pt x="243" y="6"/>
                  <a:pt x="244" y="6"/>
                </a:cubicBezTo>
                <a:cubicBezTo>
                  <a:pt x="245" y="6"/>
                  <a:pt x="245" y="6"/>
                  <a:pt x="245" y="5"/>
                </a:cubicBezTo>
                <a:cubicBezTo>
                  <a:pt x="245" y="4"/>
                  <a:pt x="244" y="2"/>
                  <a:pt x="246" y="2"/>
                </a:cubicBezTo>
                <a:cubicBezTo>
                  <a:pt x="248" y="2"/>
                  <a:pt x="249" y="3"/>
                  <a:pt x="249" y="5"/>
                </a:cubicBezTo>
                <a:cubicBezTo>
                  <a:pt x="249" y="7"/>
                  <a:pt x="249" y="8"/>
                  <a:pt x="251" y="8"/>
                </a:cubicBezTo>
                <a:cubicBezTo>
                  <a:pt x="254" y="8"/>
                  <a:pt x="255" y="6"/>
                  <a:pt x="255" y="4"/>
                </a:cubicBezTo>
                <a:cubicBezTo>
                  <a:pt x="255" y="3"/>
                  <a:pt x="256" y="3"/>
                  <a:pt x="256" y="2"/>
                </a:cubicBezTo>
                <a:cubicBezTo>
                  <a:pt x="258" y="3"/>
                  <a:pt x="259" y="5"/>
                  <a:pt x="261" y="2"/>
                </a:cubicBezTo>
                <a:cubicBezTo>
                  <a:pt x="262" y="0"/>
                  <a:pt x="268" y="3"/>
                  <a:pt x="269" y="5"/>
                </a:cubicBezTo>
                <a:cubicBezTo>
                  <a:pt x="269" y="6"/>
                  <a:pt x="268" y="7"/>
                  <a:pt x="269" y="8"/>
                </a:cubicBezTo>
                <a:cubicBezTo>
                  <a:pt x="270" y="9"/>
                  <a:pt x="272" y="9"/>
                  <a:pt x="273" y="8"/>
                </a:cubicBezTo>
                <a:cubicBezTo>
                  <a:pt x="276" y="6"/>
                  <a:pt x="279" y="6"/>
                  <a:pt x="282" y="7"/>
                </a:cubicBezTo>
                <a:cubicBezTo>
                  <a:pt x="286" y="7"/>
                  <a:pt x="289" y="8"/>
                  <a:pt x="293" y="7"/>
                </a:cubicBezTo>
                <a:cubicBezTo>
                  <a:pt x="296" y="6"/>
                  <a:pt x="299" y="7"/>
                  <a:pt x="302" y="9"/>
                </a:cubicBezTo>
                <a:cubicBezTo>
                  <a:pt x="305" y="10"/>
                  <a:pt x="308" y="11"/>
                  <a:pt x="311" y="11"/>
                </a:cubicBezTo>
                <a:cubicBezTo>
                  <a:pt x="312" y="10"/>
                  <a:pt x="312" y="10"/>
                  <a:pt x="312" y="10"/>
                </a:cubicBezTo>
                <a:cubicBezTo>
                  <a:pt x="312" y="8"/>
                  <a:pt x="310" y="7"/>
                  <a:pt x="312" y="6"/>
                </a:cubicBezTo>
                <a:cubicBezTo>
                  <a:pt x="314" y="4"/>
                  <a:pt x="316" y="5"/>
                  <a:pt x="317" y="6"/>
                </a:cubicBezTo>
                <a:cubicBezTo>
                  <a:pt x="323" y="10"/>
                  <a:pt x="328" y="8"/>
                  <a:pt x="334" y="7"/>
                </a:cubicBezTo>
                <a:cubicBezTo>
                  <a:pt x="337" y="7"/>
                  <a:pt x="340" y="6"/>
                  <a:pt x="342" y="6"/>
                </a:cubicBezTo>
                <a:cubicBezTo>
                  <a:pt x="350" y="8"/>
                  <a:pt x="357" y="7"/>
                  <a:pt x="364" y="5"/>
                </a:cubicBezTo>
                <a:cubicBezTo>
                  <a:pt x="366" y="4"/>
                  <a:pt x="368" y="4"/>
                  <a:pt x="370" y="4"/>
                </a:cubicBezTo>
                <a:cubicBezTo>
                  <a:pt x="381" y="6"/>
                  <a:pt x="393" y="4"/>
                  <a:pt x="405" y="4"/>
                </a:cubicBezTo>
                <a:cubicBezTo>
                  <a:pt x="409" y="4"/>
                  <a:pt x="413" y="2"/>
                  <a:pt x="417" y="1"/>
                </a:cubicBezTo>
                <a:cubicBezTo>
                  <a:pt x="424" y="1"/>
                  <a:pt x="431" y="0"/>
                  <a:pt x="439" y="2"/>
                </a:cubicBezTo>
                <a:cubicBezTo>
                  <a:pt x="448" y="3"/>
                  <a:pt x="458" y="5"/>
                  <a:pt x="468" y="3"/>
                </a:cubicBezTo>
                <a:cubicBezTo>
                  <a:pt x="478" y="1"/>
                  <a:pt x="487" y="2"/>
                  <a:pt x="497" y="1"/>
                </a:cubicBezTo>
                <a:cubicBezTo>
                  <a:pt x="503" y="1"/>
                  <a:pt x="510" y="1"/>
                  <a:pt x="516" y="0"/>
                </a:cubicBezTo>
                <a:cubicBezTo>
                  <a:pt x="525" y="0"/>
                  <a:pt x="534" y="2"/>
                  <a:pt x="542" y="2"/>
                </a:cubicBezTo>
                <a:cubicBezTo>
                  <a:pt x="549" y="3"/>
                  <a:pt x="554" y="7"/>
                  <a:pt x="557" y="13"/>
                </a:cubicBezTo>
                <a:cubicBezTo>
                  <a:pt x="557" y="14"/>
                  <a:pt x="558" y="15"/>
                  <a:pt x="557" y="16"/>
                </a:cubicBezTo>
                <a:cubicBezTo>
                  <a:pt x="556" y="20"/>
                  <a:pt x="558" y="24"/>
                  <a:pt x="558" y="28"/>
                </a:cubicBezTo>
                <a:cubicBezTo>
                  <a:pt x="558" y="31"/>
                  <a:pt x="560" y="33"/>
                  <a:pt x="564" y="33"/>
                </a:cubicBezTo>
                <a:cubicBezTo>
                  <a:pt x="567" y="34"/>
                  <a:pt x="571" y="34"/>
                  <a:pt x="575" y="34"/>
                </a:cubicBezTo>
                <a:cubicBezTo>
                  <a:pt x="577" y="33"/>
                  <a:pt x="579" y="34"/>
                  <a:pt x="582" y="35"/>
                </a:cubicBezTo>
                <a:cubicBezTo>
                  <a:pt x="583" y="35"/>
                  <a:pt x="583" y="35"/>
                  <a:pt x="583" y="36"/>
                </a:cubicBezTo>
                <a:cubicBezTo>
                  <a:pt x="583" y="38"/>
                  <a:pt x="582" y="38"/>
                  <a:pt x="581" y="38"/>
                </a:cubicBezTo>
                <a:cubicBezTo>
                  <a:pt x="578" y="38"/>
                  <a:pt x="574" y="39"/>
                  <a:pt x="571" y="37"/>
                </a:cubicBezTo>
                <a:cubicBezTo>
                  <a:pt x="570" y="37"/>
                  <a:pt x="568" y="36"/>
                  <a:pt x="567" y="36"/>
                </a:cubicBezTo>
                <a:cubicBezTo>
                  <a:pt x="564" y="35"/>
                  <a:pt x="562" y="35"/>
                  <a:pt x="560" y="38"/>
                </a:cubicBezTo>
                <a:cubicBezTo>
                  <a:pt x="559" y="41"/>
                  <a:pt x="556" y="42"/>
                  <a:pt x="554" y="44"/>
                </a:cubicBezTo>
                <a:cubicBezTo>
                  <a:pt x="553" y="46"/>
                  <a:pt x="552" y="47"/>
                  <a:pt x="552" y="49"/>
                </a:cubicBezTo>
                <a:cubicBezTo>
                  <a:pt x="553" y="52"/>
                  <a:pt x="553" y="55"/>
                  <a:pt x="555" y="58"/>
                </a:cubicBezTo>
                <a:cubicBezTo>
                  <a:pt x="559" y="63"/>
                  <a:pt x="560" y="70"/>
                  <a:pt x="558" y="77"/>
                </a:cubicBezTo>
                <a:cubicBezTo>
                  <a:pt x="557" y="79"/>
                  <a:pt x="557" y="81"/>
                  <a:pt x="556" y="84"/>
                </a:cubicBezTo>
                <a:cubicBezTo>
                  <a:pt x="556" y="86"/>
                  <a:pt x="555" y="89"/>
                  <a:pt x="559" y="89"/>
                </a:cubicBezTo>
                <a:cubicBezTo>
                  <a:pt x="561" y="89"/>
                  <a:pt x="561" y="91"/>
                  <a:pt x="561" y="92"/>
                </a:cubicBezTo>
                <a:cubicBezTo>
                  <a:pt x="560" y="94"/>
                  <a:pt x="559" y="94"/>
                  <a:pt x="557" y="93"/>
                </a:cubicBezTo>
                <a:cubicBezTo>
                  <a:pt x="557" y="93"/>
                  <a:pt x="556" y="92"/>
                  <a:pt x="555" y="92"/>
                </a:cubicBezTo>
                <a:cubicBezTo>
                  <a:pt x="552" y="91"/>
                  <a:pt x="551" y="93"/>
                  <a:pt x="551" y="96"/>
                </a:cubicBezTo>
                <a:cubicBezTo>
                  <a:pt x="552" y="98"/>
                  <a:pt x="549" y="99"/>
                  <a:pt x="549" y="101"/>
                </a:cubicBezTo>
                <a:cubicBezTo>
                  <a:pt x="553" y="104"/>
                  <a:pt x="558" y="107"/>
                  <a:pt x="563" y="110"/>
                </a:cubicBezTo>
                <a:cubicBezTo>
                  <a:pt x="566" y="111"/>
                  <a:pt x="566" y="113"/>
                  <a:pt x="565" y="116"/>
                </a:cubicBezTo>
                <a:cubicBezTo>
                  <a:pt x="564" y="119"/>
                  <a:pt x="562" y="121"/>
                  <a:pt x="560" y="123"/>
                </a:cubicBezTo>
                <a:cubicBezTo>
                  <a:pt x="558" y="125"/>
                  <a:pt x="556" y="126"/>
                  <a:pt x="554" y="128"/>
                </a:cubicBezTo>
                <a:cubicBezTo>
                  <a:pt x="552" y="130"/>
                  <a:pt x="553" y="132"/>
                  <a:pt x="555" y="133"/>
                </a:cubicBezTo>
                <a:cubicBezTo>
                  <a:pt x="561" y="137"/>
                  <a:pt x="562" y="139"/>
                  <a:pt x="559" y="145"/>
                </a:cubicBezTo>
                <a:cubicBezTo>
                  <a:pt x="559" y="147"/>
                  <a:pt x="558" y="150"/>
                  <a:pt x="559" y="152"/>
                </a:cubicBezTo>
                <a:cubicBezTo>
                  <a:pt x="561" y="158"/>
                  <a:pt x="558" y="162"/>
                  <a:pt x="554" y="166"/>
                </a:cubicBezTo>
                <a:cubicBezTo>
                  <a:pt x="551" y="168"/>
                  <a:pt x="548" y="171"/>
                  <a:pt x="546" y="174"/>
                </a:cubicBezTo>
                <a:cubicBezTo>
                  <a:pt x="547" y="176"/>
                  <a:pt x="549" y="179"/>
                  <a:pt x="551" y="182"/>
                </a:cubicBezTo>
                <a:cubicBezTo>
                  <a:pt x="552" y="178"/>
                  <a:pt x="554" y="177"/>
                  <a:pt x="558" y="177"/>
                </a:cubicBezTo>
                <a:cubicBezTo>
                  <a:pt x="559" y="179"/>
                  <a:pt x="556" y="180"/>
                  <a:pt x="557" y="181"/>
                </a:cubicBezTo>
                <a:cubicBezTo>
                  <a:pt x="565" y="179"/>
                  <a:pt x="566" y="179"/>
                  <a:pt x="566" y="173"/>
                </a:cubicBezTo>
                <a:cubicBezTo>
                  <a:pt x="564" y="172"/>
                  <a:pt x="562" y="173"/>
                  <a:pt x="561" y="174"/>
                </a:cubicBezTo>
                <a:cubicBezTo>
                  <a:pt x="560" y="174"/>
                  <a:pt x="559" y="174"/>
                  <a:pt x="559" y="173"/>
                </a:cubicBezTo>
                <a:cubicBezTo>
                  <a:pt x="558" y="172"/>
                  <a:pt x="558" y="171"/>
                  <a:pt x="559" y="171"/>
                </a:cubicBezTo>
                <a:cubicBezTo>
                  <a:pt x="561" y="169"/>
                  <a:pt x="563" y="168"/>
                  <a:pt x="565" y="166"/>
                </a:cubicBezTo>
                <a:cubicBezTo>
                  <a:pt x="567" y="165"/>
                  <a:pt x="568" y="166"/>
                  <a:pt x="569" y="167"/>
                </a:cubicBezTo>
                <a:cubicBezTo>
                  <a:pt x="570" y="168"/>
                  <a:pt x="570" y="169"/>
                  <a:pt x="570" y="169"/>
                </a:cubicBezTo>
                <a:cubicBezTo>
                  <a:pt x="567" y="172"/>
                  <a:pt x="573" y="174"/>
                  <a:pt x="570" y="177"/>
                </a:cubicBezTo>
                <a:cubicBezTo>
                  <a:pt x="565" y="181"/>
                  <a:pt x="562" y="186"/>
                  <a:pt x="556" y="188"/>
                </a:cubicBezTo>
                <a:cubicBezTo>
                  <a:pt x="554" y="188"/>
                  <a:pt x="552" y="190"/>
                  <a:pt x="552" y="192"/>
                </a:cubicBezTo>
                <a:cubicBezTo>
                  <a:pt x="552" y="193"/>
                  <a:pt x="553" y="193"/>
                  <a:pt x="554" y="193"/>
                </a:cubicBezTo>
                <a:cubicBezTo>
                  <a:pt x="555" y="193"/>
                  <a:pt x="557" y="192"/>
                  <a:pt x="557" y="194"/>
                </a:cubicBezTo>
                <a:cubicBezTo>
                  <a:pt x="558" y="196"/>
                  <a:pt x="556" y="197"/>
                  <a:pt x="555" y="198"/>
                </a:cubicBezTo>
                <a:cubicBezTo>
                  <a:pt x="550" y="198"/>
                  <a:pt x="550" y="202"/>
                  <a:pt x="551" y="205"/>
                </a:cubicBezTo>
                <a:cubicBezTo>
                  <a:pt x="551" y="206"/>
                  <a:pt x="551" y="207"/>
                  <a:pt x="550" y="208"/>
                </a:cubicBezTo>
                <a:cubicBezTo>
                  <a:pt x="547" y="213"/>
                  <a:pt x="548" y="219"/>
                  <a:pt x="545" y="223"/>
                </a:cubicBezTo>
                <a:cubicBezTo>
                  <a:pt x="544" y="225"/>
                  <a:pt x="547" y="227"/>
                  <a:pt x="544" y="228"/>
                </a:cubicBezTo>
                <a:cubicBezTo>
                  <a:pt x="543" y="229"/>
                  <a:pt x="541" y="228"/>
                  <a:pt x="539" y="231"/>
                </a:cubicBezTo>
                <a:cubicBezTo>
                  <a:pt x="542" y="232"/>
                  <a:pt x="544" y="230"/>
                  <a:pt x="546" y="231"/>
                </a:cubicBezTo>
                <a:cubicBezTo>
                  <a:pt x="546" y="234"/>
                  <a:pt x="544" y="235"/>
                  <a:pt x="542" y="236"/>
                </a:cubicBezTo>
                <a:cubicBezTo>
                  <a:pt x="541" y="237"/>
                  <a:pt x="539" y="237"/>
                  <a:pt x="539" y="240"/>
                </a:cubicBezTo>
                <a:cubicBezTo>
                  <a:pt x="538" y="246"/>
                  <a:pt x="536" y="251"/>
                  <a:pt x="532" y="255"/>
                </a:cubicBezTo>
                <a:cubicBezTo>
                  <a:pt x="530" y="257"/>
                  <a:pt x="529" y="258"/>
                  <a:pt x="531" y="260"/>
                </a:cubicBezTo>
                <a:cubicBezTo>
                  <a:pt x="527" y="261"/>
                  <a:pt x="523" y="263"/>
                  <a:pt x="519" y="263"/>
                </a:cubicBezTo>
                <a:cubicBezTo>
                  <a:pt x="520" y="267"/>
                  <a:pt x="519" y="267"/>
                  <a:pt x="515" y="269"/>
                </a:cubicBezTo>
                <a:cubicBezTo>
                  <a:pt x="513" y="269"/>
                  <a:pt x="512" y="269"/>
                  <a:pt x="511" y="269"/>
                </a:cubicBezTo>
                <a:cubicBezTo>
                  <a:pt x="503" y="269"/>
                  <a:pt x="496" y="269"/>
                  <a:pt x="488" y="270"/>
                </a:cubicBezTo>
                <a:cubicBezTo>
                  <a:pt x="487" y="271"/>
                  <a:pt x="489" y="273"/>
                  <a:pt x="488" y="274"/>
                </a:cubicBezTo>
                <a:cubicBezTo>
                  <a:pt x="486" y="275"/>
                  <a:pt x="485" y="276"/>
                  <a:pt x="483" y="276"/>
                </a:cubicBezTo>
                <a:cubicBezTo>
                  <a:pt x="482" y="274"/>
                  <a:pt x="484" y="273"/>
                  <a:pt x="484" y="271"/>
                </a:cubicBezTo>
                <a:cubicBezTo>
                  <a:pt x="484" y="269"/>
                  <a:pt x="483" y="268"/>
                  <a:pt x="481" y="269"/>
                </a:cubicBezTo>
                <a:cubicBezTo>
                  <a:pt x="477" y="269"/>
                  <a:pt x="473" y="270"/>
                  <a:pt x="469" y="271"/>
                </a:cubicBezTo>
                <a:cubicBezTo>
                  <a:pt x="468" y="271"/>
                  <a:pt x="467" y="271"/>
                  <a:pt x="467" y="272"/>
                </a:cubicBezTo>
                <a:cubicBezTo>
                  <a:pt x="467" y="274"/>
                  <a:pt x="466" y="275"/>
                  <a:pt x="464" y="276"/>
                </a:cubicBezTo>
                <a:cubicBezTo>
                  <a:pt x="462" y="277"/>
                  <a:pt x="460" y="277"/>
                  <a:pt x="458" y="276"/>
                </a:cubicBezTo>
                <a:cubicBezTo>
                  <a:pt x="455" y="274"/>
                  <a:pt x="451" y="275"/>
                  <a:pt x="450" y="277"/>
                </a:cubicBezTo>
                <a:cubicBezTo>
                  <a:pt x="447" y="280"/>
                  <a:pt x="444" y="279"/>
                  <a:pt x="442" y="279"/>
                </a:cubicBezTo>
                <a:cubicBezTo>
                  <a:pt x="433" y="280"/>
                  <a:pt x="426" y="283"/>
                  <a:pt x="419" y="285"/>
                </a:cubicBezTo>
                <a:cubicBezTo>
                  <a:pt x="414" y="286"/>
                  <a:pt x="410" y="289"/>
                  <a:pt x="405" y="287"/>
                </a:cubicBezTo>
                <a:cubicBezTo>
                  <a:pt x="405" y="287"/>
                  <a:pt x="404" y="287"/>
                  <a:pt x="404" y="287"/>
                </a:cubicBezTo>
                <a:cubicBezTo>
                  <a:pt x="400" y="291"/>
                  <a:pt x="394" y="290"/>
                  <a:pt x="389" y="293"/>
                </a:cubicBezTo>
                <a:cubicBezTo>
                  <a:pt x="386" y="295"/>
                  <a:pt x="381" y="296"/>
                  <a:pt x="377" y="297"/>
                </a:cubicBezTo>
                <a:cubicBezTo>
                  <a:pt x="371" y="298"/>
                  <a:pt x="366" y="300"/>
                  <a:pt x="361" y="303"/>
                </a:cubicBezTo>
                <a:cubicBezTo>
                  <a:pt x="356" y="304"/>
                  <a:pt x="352" y="304"/>
                  <a:pt x="348" y="306"/>
                </a:cubicBezTo>
                <a:cubicBezTo>
                  <a:pt x="339" y="309"/>
                  <a:pt x="330" y="312"/>
                  <a:pt x="320" y="311"/>
                </a:cubicBezTo>
                <a:cubicBezTo>
                  <a:pt x="319" y="311"/>
                  <a:pt x="318" y="311"/>
                  <a:pt x="317" y="312"/>
                </a:cubicBezTo>
                <a:cubicBezTo>
                  <a:pt x="305" y="314"/>
                  <a:pt x="293" y="315"/>
                  <a:pt x="280" y="315"/>
                </a:cubicBezTo>
                <a:cubicBezTo>
                  <a:pt x="272" y="315"/>
                  <a:pt x="264" y="314"/>
                  <a:pt x="256" y="316"/>
                </a:cubicBezTo>
                <a:cubicBezTo>
                  <a:pt x="255" y="316"/>
                  <a:pt x="253" y="316"/>
                  <a:pt x="252" y="315"/>
                </a:cubicBezTo>
                <a:cubicBezTo>
                  <a:pt x="246" y="312"/>
                  <a:pt x="238" y="313"/>
                  <a:pt x="231" y="313"/>
                </a:cubicBezTo>
                <a:cubicBezTo>
                  <a:pt x="227" y="313"/>
                  <a:pt x="222" y="313"/>
                  <a:pt x="218" y="313"/>
                </a:cubicBezTo>
                <a:cubicBezTo>
                  <a:pt x="216" y="313"/>
                  <a:pt x="215" y="313"/>
                  <a:pt x="214" y="312"/>
                </a:cubicBezTo>
                <a:cubicBezTo>
                  <a:pt x="213" y="310"/>
                  <a:pt x="216" y="310"/>
                  <a:pt x="217" y="309"/>
                </a:cubicBezTo>
                <a:cubicBezTo>
                  <a:pt x="216" y="308"/>
                  <a:pt x="214" y="308"/>
                  <a:pt x="213" y="308"/>
                </a:cubicBezTo>
                <a:cubicBezTo>
                  <a:pt x="212" y="307"/>
                  <a:pt x="210" y="308"/>
                  <a:pt x="210" y="310"/>
                </a:cubicBezTo>
                <a:cubicBezTo>
                  <a:pt x="210" y="311"/>
                  <a:pt x="209" y="312"/>
                  <a:pt x="208" y="312"/>
                </a:cubicBezTo>
                <a:cubicBezTo>
                  <a:pt x="207" y="313"/>
                  <a:pt x="205" y="314"/>
                  <a:pt x="204" y="312"/>
                </a:cubicBezTo>
                <a:cubicBezTo>
                  <a:pt x="201" y="311"/>
                  <a:pt x="204" y="309"/>
                  <a:pt x="204" y="308"/>
                </a:cubicBezTo>
                <a:cubicBezTo>
                  <a:pt x="201" y="307"/>
                  <a:pt x="198" y="308"/>
                  <a:pt x="195" y="308"/>
                </a:cubicBezTo>
                <a:cubicBezTo>
                  <a:pt x="196" y="311"/>
                  <a:pt x="199" y="309"/>
                  <a:pt x="200" y="311"/>
                </a:cubicBezTo>
                <a:cubicBezTo>
                  <a:pt x="198" y="314"/>
                  <a:pt x="196" y="313"/>
                  <a:pt x="194" y="313"/>
                </a:cubicBezTo>
                <a:cubicBezTo>
                  <a:pt x="189" y="314"/>
                  <a:pt x="185" y="314"/>
                  <a:pt x="180" y="314"/>
                </a:cubicBezTo>
                <a:cubicBezTo>
                  <a:pt x="179" y="314"/>
                  <a:pt x="179" y="314"/>
                  <a:pt x="178" y="314"/>
                </a:cubicBezTo>
                <a:cubicBezTo>
                  <a:pt x="177" y="314"/>
                  <a:pt x="176" y="313"/>
                  <a:pt x="176" y="312"/>
                </a:cubicBezTo>
                <a:cubicBezTo>
                  <a:pt x="176" y="311"/>
                  <a:pt x="177" y="311"/>
                  <a:pt x="178" y="310"/>
                </a:cubicBezTo>
                <a:cubicBezTo>
                  <a:pt x="180" y="310"/>
                  <a:pt x="182" y="311"/>
                  <a:pt x="184" y="310"/>
                </a:cubicBezTo>
                <a:cubicBezTo>
                  <a:pt x="182" y="308"/>
                  <a:pt x="180" y="308"/>
                  <a:pt x="178" y="307"/>
                </a:cubicBezTo>
                <a:cubicBezTo>
                  <a:pt x="175" y="307"/>
                  <a:pt x="172" y="306"/>
                  <a:pt x="169" y="306"/>
                </a:cubicBezTo>
                <a:cubicBezTo>
                  <a:pt x="165" y="305"/>
                  <a:pt x="164" y="305"/>
                  <a:pt x="161" y="309"/>
                </a:cubicBezTo>
                <a:cubicBezTo>
                  <a:pt x="161" y="309"/>
                  <a:pt x="161" y="309"/>
                  <a:pt x="161" y="309"/>
                </a:cubicBezTo>
                <a:cubicBezTo>
                  <a:pt x="158" y="307"/>
                  <a:pt x="158" y="307"/>
                  <a:pt x="160" y="305"/>
                </a:cubicBezTo>
                <a:cubicBezTo>
                  <a:pt x="152" y="305"/>
                  <a:pt x="144" y="305"/>
                  <a:pt x="136" y="305"/>
                </a:cubicBezTo>
                <a:cubicBezTo>
                  <a:pt x="135" y="305"/>
                  <a:pt x="135" y="305"/>
                  <a:pt x="134" y="306"/>
                </a:cubicBezTo>
                <a:cubicBezTo>
                  <a:pt x="131" y="310"/>
                  <a:pt x="130" y="311"/>
                  <a:pt x="125" y="309"/>
                </a:cubicBezTo>
                <a:cubicBezTo>
                  <a:pt x="124" y="307"/>
                  <a:pt x="126" y="307"/>
                  <a:pt x="125" y="306"/>
                </a:cubicBezTo>
                <a:cubicBezTo>
                  <a:pt x="120" y="303"/>
                  <a:pt x="115" y="308"/>
                  <a:pt x="109" y="307"/>
                </a:cubicBezTo>
                <a:cubicBezTo>
                  <a:pt x="108" y="308"/>
                  <a:pt x="109" y="310"/>
                  <a:pt x="107" y="311"/>
                </a:cubicBezTo>
                <a:cubicBezTo>
                  <a:pt x="105" y="312"/>
                  <a:pt x="104" y="311"/>
                  <a:pt x="102" y="311"/>
                </a:cubicBezTo>
                <a:cubicBezTo>
                  <a:pt x="100" y="311"/>
                  <a:pt x="98" y="310"/>
                  <a:pt x="96" y="312"/>
                </a:cubicBezTo>
                <a:cubicBezTo>
                  <a:pt x="96" y="312"/>
                  <a:pt x="96" y="312"/>
                  <a:pt x="96" y="313"/>
                </a:cubicBezTo>
                <a:cubicBezTo>
                  <a:pt x="97" y="314"/>
                  <a:pt x="99" y="315"/>
                  <a:pt x="99" y="317"/>
                </a:cubicBezTo>
                <a:cubicBezTo>
                  <a:pt x="98" y="318"/>
                  <a:pt x="96" y="318"/>
                  <a:pt x="94" y="318"/>
                </a:cubicBezTo>
                <a:cubicBezTo>
                  <a:pt x="91" y="318"/>
                  <a:pt x="89" y="320"/>
                  <a:pt x="87" y="320"/>
                </a:cubicBezTo>
                <a:cubicBezTo>
                  <a:pt x="81" y="321"/>
                  <a:pt x="76" y="320"/>
                  <a:pt x="70" y="319"/>
                </a:cubicBezTo>
                <a:cubicBezTo>
                  <a:pt x="69" y="319"/>
                  <a:pt x="66" y="315"/>
                  <a:pt x="67" y="314"/>
                </a:cubicBezTo>
                <a:cubicBezTo>
                  <a:pt x="67" y="313"/>
                  <a:pt x="68" y="312"/>
                  <a:pt x="69" y="312"/>
                </a:cubicBezTo>
                <a:cubicBezTo>
                  <a:pt x="71" y="311"/>
                  <a:pt x="72" y="312"/>
                  <a:pt x="74" y="314"/>
                </a:cubicBezTo>
                <a:cubicBezTo>
                  <a:pt x="74" y="315"/>
                  <a:pt x="75" y="316"/>
                  <a:pt x="76" y="315"/>
                </a:cubicBezTo>
                <a:cubicBezTo>
                  <a:pt x="80" y="313"/>
                  <a:pt x="83" y="314"/>
                  <a:pt x="87" y="314"/>
                </a:cubicBezTo>
                <a:cubicBezTo>
                  <a:pt x="88" y="314"/>
                  <a:pt x="90" y="314"/>
                  <a:pt x="92" y="311"/>
                </a:cubicBezTo>
                <a:cubicBezTo>
                  <a:pt x="85" y="310"/>
                  <a:pt x="79" y="309"/>
                  <a:pt x="73" y="308"/>
                </a:cubicBezTo>
                <a:cubicBezTo>
                  <a:pt x="69" y="307"/>
                  <a:pt x="65" y="307"/>
                  <a:pt x="62" y="308"/>
                </a:cubicBezTo>
                <a:cubicBezTo>
                  <a:pt x="59" y="308"/>
                  <a:pt x="58" y="307"/>
                  <a:pt x="56" y="307"/>
                </a:cubicBezTo>
                <a:cubicBezTo>
                  <a:pt x="54" y="306"/>
                  <a:pt x="52" y="304"/>
                  <a:pt x="54" y="301"/>
                </a:cubicBezTo>
                <a:cubicBezTo>
                  <a:pt x="55" y="299"/>
                  <a:pt x="53" y="296"/>
                  <a:pt x="54" y="294"/>
                </a:cubicBezTo>
                <a:cubicBezTo>
                  <a:pt x="50" y="293"/>
                  <a:pt x="47" y="294"/>
                  <a:pt x="44" y="296"/>
                </a:cubicBezTo>
                <a:cubicBezTo>
                  <a:pt x="42" y="294"/>
                  <a:pt x="41" y="292"/>
                  <a:pt x="38" y="292"/>
                </a:cubicBezTo>
                <a:cubicBezTo>
                  <a:pt x="42" y="287"/>
                  <a:pt x="47" y="289"/>
                  <a:pt x="51" y="287"/>
                </a:cubicBezTo>
                <a:cubicBezTo>
                  <a:pt x="48" y="286"/>
                  <a:pt x="46" y="285"/>
                  <a:pt x="46" y="282"/>
                </a:cubicBezTo>
                <a:cubicBezTo>
                  <a:pt x="46" y="282"/>
                  <a:pt x="45" y="281"/>
                  <a:pt x="45" y="281"/>
                </a:cubicBezTo>
                <a:cubicBezTo>
                  <a:pt x="41" y="281"/>
                  <a:pt x="40" y="278"/>
                  <a:pt x="37" y="276"/>
                </a:cubicBezTo>
                <a:cubicBezTo>
                  <a:pt x="35" y="275"/>
                  <a:pt x="33" y="274"/>
                  <a:pt x="31" y="275"/>
                </a:cubicBezTo>
                <a:cubicBezTo>
                  <a:pt x="28" y="276"/>
                  <a:pt x="25" y="277"/>
                  <a:pt x="22" y="275"/>
                </a:cubicBezTo>
                <a:cubicBezTo>
                  <a:pt x="21" y="273"/>
                  <a:pt x="18" y="274"/>
                  <a:pt x="15" y="274"/>
                </a:cubicBezTo>
                <a:cubicBezTo>
                  <a:pt x="14" y="275"/>
                  <a:pt x="13" y="275"/>
                  <a:pt x="12" y="274"/>
                </a:cubicBezTo>
                <a:cubicBezTo>
                  <a:pt x="11" y="273"/>
                  <a:pt x="10" y="273"/>
                  <a:pt x="10" y="271"/>
                </a:cubicBezTo>
                <a:cubicBezTo>
                  <a:pt x="11" y="270"/>
                  <a:pt x="12" y="270"/>
                  <a:pt x="13" y="270"/>
                </a:cubicBezTo>
                <a:cubicBezTo>
                  <a:pt x="20" y="272"/>
                  <a:pt x="28" y="270"/>
                  <a:pt x="36" y="270"/>
                </a:cubicBezTo>
                <a:cubicBezTo>
                  <a:pt x="38" y="270"/>
                  <a:pt x="40" y="270"/>
                  <a:pt x="40" y="268"/>
                </a:cubicBezTo>
                <a:cubicBezTo>
                  <a:pt x="40" y="266"/>
                  <a:pt x="38" y="266"/>
                  <a:pt x="37" y="266"/>
                </a:cubicBezTo>
                <a:cubicBezTo>
                  <a:pt x="36" y="265"/>
                  <a:pt x="36" y="265"/>
                  <a:pt x="36" y="264"/>
                </a:cubicBezTo>
                <a:cubicBezTo>
                  <a:pt x="36" y="262"/>
                  <a:pt x="39" y="261"/>
                  <a:pt x="38" y="258"/>
                </a:cubicBezTo>
                <a:cubicBezTo>
                  <a:pt x="40" y="259"/>
                  <a:pt x="41" y="260"/>
                  <a:pt x="42" y="259"/>
                </a:cubicBezTo>
                <a:cubicBezTo>
                  <a:pt x="41" y="257"/>
                  <a:pt x="40" y="259"/>
                  <a:pt x="38" y="258"/>
                </a:cubicBezTo>
                <a:close/>
                <a:moveTo>
                  <a:pt x="45" y="263"/>
                </a:moveTo>
                <a:cubicBezTo>
                  <a:pt x="46" y="265"/>
                  <a:pt x="47" y="266"/>
                  <a:pt x="49" y="265"/>
                </a:cubicBezTo>
                <a:cubicBezTo>
                  <a:pt x="50" y="265"/>
                  <a:pt x="50" y="264"/>
                  <a:pt x="50" y="263"/>
                </a:cubicBezTo>
                <a:cubicBezTo>
                  <a:pt x="49" y="262"/>
                  <a:pt x="47" y="262"/>
                  <a:pt x="45" y="263"/>
                </a:cubicBezTo>
                <a:close/>
                <a:moveTo>
                  <a:pt x="107" y="46"/>
                </a:moveTo>
                <a:cubicBezTo>
                  <a:pt x="106" y="46"/>
                  <a:pt x="105" y="47"/>
                  <a:pt x="105" y="48"/>
                </a:cubicBezTo>
                <a:cubicBezTo>
                  <a:pt x="105" y="49"/>
                  <a:pt x="106" y="49"/>
                  <a:pt x="107" y="49"/>
                </a:cubicBezTo>
                <a:cubicBezTo>
                  <a:pt x="108" y="49"/>
                  <a:pt x="108" y="49"/>
                  <a:pt x="108" y="47"/>
                </a:cubicBezTo>
                <a:cubicBezTo>
                  <a:pt x="108" y="47"/>
                  <a:pt x="107" y="46"/>
                  <a:pt x="107" y="46"/>
                </a:cubicBezTo>
                <a:close/>
                <a:moveTo>
                  <a:pt x="141" y="296"/>
                </a:moveTo>
                <a:cubicBezTo>
                  <a:pt x="141" y="296"/>
                  <a:pt x="140" y="295"/>
                  <a:pt x="139" y="295"/>
                </a:cubicBezTo>
                <a:cubicBezTo>
                  <a:pt x="138" y="295"/>
                  <a:pt x="137" y="296"/>
                  <a:pt x="137" y="297"/>
                </a:cubicBezTo>
                <a:cubicBezTo>
                  <a:pt x="137" y="298"/>
                  <a:pt x="138" y="298"/>
                  <a:pt x="139" y="298"/>
                </a:cubicBezTo>
                <a:cubicBezTo>
                  <a:pt x="140" y="298"/>
                  <a:pt x="140" y="298"/>
                  <a:pt x="141" y="296"/>
                </a:cubicBezTo>
                <a:close/>
                <a:moveTo>
                  <a:pt x="225" y="308"/>
                </a:moveTo>
                <a:cubicBezTo>
                  <a:pt x="225" y="308"/>
                  <a:pt x="225" y="307"/>
                  <a:pt x="224" y="307"/>
                </a:cubicBezTo>
                <a:cubicBezTo>
                  <a:pt x="224" y="307"/>
                  <a:pt x="223" y="308"/>
                  <a:pt x="223" y="308"/>
                </a:cubicBezTo>
                <a:cubicBezTo>
                  <a:pt x="223" y="309"/>
                  <a:pt x="224" y="309"/>
                  <a:pt x="224" y="309"/>
                </a:cubicBezTo>
                <a:cubicBezTo>
                  <a:pt x="225" y="309"/>
                  <a:pt x="225" y="309"/>
                  <a:pt x="225" y="308"/>
                </a:cubicBezTo>
                <a:close/>
              </a:path>
            </a:pathLst>
          </a:custGeom>
          <a:solidFill>
            <a:srgbClr val="006EB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1484012" y="6506882"/>
            <a:ext cx="360000" cy="216000"/>
          </a:xfrm>
          <a:prstGeom prst="roundRect">
            <a:avLst>
              <a:gd name="adj" fmla="val 50000"/>
            </a:avLst>
          </a:prstGeom>
          <a:noFill/>
        </p:spPr>
        <p:txBody>
          <a:bodyPr vert="horz" wrap="none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132FADFE-3B8F-471C-ABF0-DBC7717ECBBC}" type="slidenum">
              <a:rPr lang="es-ES" smtClean="0">
                <a:solidFill>
                  <a:prstClr val="white"/>
                </a:solidFill>
              </a:rPr>
              <a:pPr/>
              <a:t>‹Nº›</a:t>
            </a:fld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7" name="6 CuadroTexto"/>
          <p:cNvSpPr txBox="1"/>
          <p:nvPr userDrawn="1"/>
        </p:nvSpPr>
        <p:spPr>
          <a:xfrm>
            <a:off x="9983638" y="6499466"/>
            <a:ext cx="145424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sz="900" dirty="0">
                <a:solidFill>
                  <a:prstClr val="black">
                    <a:lumMod val="50000"/>
                    <a:lumOff val="50000"/>
                  </a:prstClr>
                </a:solidFill>
                <a:ea typeface="Segoe UI" pitchFamily="34" charset="0"/>
                <a:cs typeface="Segoe UI" pitchFamily="34" charset="0"/>
              </a:rPr>
              <a:t>ANÁLISIS E INVESTIGACIÓN</a:t>
            </a:r>
          </a:p>
        </p:txBody>
      </p:sp>
      <p:pic>
        <p:nvPicPr>
          <p:cNvPr id="11" name="10 Imagen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6516" y="247168"/>
            <a:ext cx="1980000" cy="33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446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6.xml"/><Relationship Id="rId4" Type="http://schemas.openxmlformats.org/officeDocument/2006/relationships/chart" Target="../charts/chart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0.xml"/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2.xml"/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5.xml"/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6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8.xml"/><Relationship Id="rId2" Type="http://schemas.openxmlformats.org/officeDocument/2006/relationships/chart" Target="../charts/chart47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50.xml"/><Relationship Id="rId4" Type="http://schemas.openxmlformats.org/officeDocument/2006/relationships/chart" Target="../charts/chart4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2.xml"/><Relationship Id="rId2" Type="http://schemas.openxmlformats.org/officeDocument/2006/relationships/chart" Target="../charts/chart51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54.xml"/><Relationship Id="rId4" Type="http://schemas.openxmlformats.org/officeDocument/2006/relationships/chart" Target="../charts/chart5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9043972" y="6107578"/>
            <a:ext cx="95250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r"/>
            <a:r>
              <a:rPr lang="es-ES" sz="12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Síguenos en</a:t>
            </a: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10874835" y="6107578"/>
            <a:ext cx="96853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s-ES" sz="12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@grupo_aei</a:t>
            </a:r>
          </a:p>
        </p:txBody>
      </p:sp>
      <p:sp>
        <p:nvSpPr>
          <p:cNvPr id="16" name="Freeform 5"/>
          <p:cNvSpPr>
            <a:spLocks noEditPoints="1"/>
          </p:cNvSpPr>
          <p:nvPr/>
        </p:nvSpPr>
        <p:spPr bwMode="auto">
          <a:xfrm>
            <a:off x="10001474" y="6112574"/>
            <a:ext cx="287338" cy="288925"/>
          </a:xfrm>
          <a:custGeom>
            <a:avLst/>
            <a:gdLst>
              <a:gd name="T0" fmla="*/ 109 w 218"/>
              <a:gd name="T1" fmla="*/ 0 h 219"/>
              <a:gd name="T2" fmla="*/ 0 w 218"/>
              <a:gd name="T3" fmla="*/ 110 h 219"/>
              <a:gd name="T4" fmla="*/ 109 w 218"/>
              <a:gd name="T5" fmla="*/ 219 h 219"/>
              <a:gd name="T6" fmla="*/ 218 w 218"/>
              <a:gd name="T7" fmla="*/ 110 h 219"/>
              <a:gd name="T8" fmla="*/ 109 w 218"/>
              <a:gd name="T9" fmla="*/ 0 h 219"/>
              <a:gd name="T10" fmla="*/ 78 w 218"/>
              <a:gd name="T11" fmla="*/ 161 h 219"/>
              <a:gd name="T12" fmla="*/ 56 w 218"/>
              <a:gd name="T13" fmla="*/ 161 h 219"/>
              <a:gd name="T14" fmla="*/ 56 w 218"/>
              <a:gd name="T15" fmla="*/ 91 h 219"/>
              <a:gd name="T16" fmla="*/ 78 w 218"/>
              <a:gd name="T17" fmla="*/ 91 h 219"/>
              <a:gd name="T18" fmla="*/ 78 w 218"/>
              <a:gd name="T19" fmla="*/ 161 h 219"/>
              <a:gd name="T20" fmla="*/ 66 w 218"/>
              <a:gd name="T21" fmla="*/ 83 h 219"/>
              <a:gd name="T22" fmla="*/ 66 w 218"/>
              <a:gd name="T23" fmla="*/ 83 h 219"/>
              <a:gd name="T24" fmla="*/ 53 w 218"/>
              <a:gd name="T25" fmla="*/ 71 h 219"/>
              <a:gd name="T26" fmla="*/ 66 w 218"/>
              <a:gd name="T27" fmla="*/ 59 h 219"/>
              <a:gd name="T28" fmla="*/ 80 w 218"/>
              <a:gd name="T29" fmla="*/ 71 h 219"/>
              <a:gd name="T30" fmla="*/ 66 w 218"/>
              <a:gd name="T31" fmla="*/ 83 h 219"/>
              <a:gd name="T32" fmla="*/ 164 w 218"/>
              <a:gd name="T33" fmla="*/ 161 h 219"/>
              <a:gd name="T34" fmla="*/ 140 w 218"/>
              <a:gd name="T35" fmla="*/ 161 h 219"/>
              <a:gd name="T36" fmla="*/ 140 w 218"/>
              <a:gd name="T37" fmla="*/ 125 h 219"/>
              <a:gd name="T38" fmla="*/ 127 w 218"/>
              <a:gd name="T39" fmla="*/ 109 h 219"/>
              <a:gd name="T40" fmla="*/ 116 w 218"/>
              <a:gd name="T41" fmla="*/ 117 h 219"/>
              <a:gd name="T42" fmla="*/ 115 w 218"/>
              <a:gd name="T43" fmla="*/ 123 h 219"/>
              <a:gd name="T44" fmla="*/ 115 w 218"/>
              <a:gd name="T45" fmla="*/ 161 h 219"/>
              <a:gd name="T46" fmla="*/ 91 w 218"/>
              <a:gd name="T47" fmla="*/ 161 h 219"/>
              <a:gd name="T48" fmla="*/ 91 w 218"/>
              <a:gd name="T49" fmla="*/ 91 h 219"/>
              <a:gd name="T50" fmla="*/ 115 w 218"/>
              <a:gd name="T51" fmla="*/ 91 h 219"/>
              <a:gd name="T52" fmla="*/ 115 w 218"/>
              <a:gd name="T53" fmla="*/ 102 h 219"/>
              <a:gd name="T54" fmla="*/ 137 w 218"/>
              <a:gd name="T55" fmla="*/ 91 h 219"/>
              <a:gd name="T56" fmla="*/ 164 w 218"/>
              <a:gd name="T57" fmla="*/ 122 h 219"/>
              <a:gd name="T58" fmla="*/ 164 w 218"/>
              <a:gd name="T59" fmla="*/ 161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18" h="219">
                <a:moveTo>
                  <a:pt x="109" y="0"/>
                </a:moveTo>
                <a:cubicBezTo>
                  <a:pt x="48" y="0"/>
                  <a:pt x="0" y="49"/>
                  <a:pt x="0" y="110"/>
                </a:cubicBezTo>
                <a:cubicBezTo>
                  <a:pt x="0" y="170"/>
                  <a:pt x="48" y="219"/>
                  <a:pt x="109" y="219"/>
                </a:cubicBezTo>
                <a:cubicBezTo>
                  <a:pt x="169" y="219"/>
                  <a:pt x="218" y="170"/>
                  <a:pt x="218" y="110"/>
                </a:cubicBezTo>
                <a:cubicBezTo>
                  <a:pt x="218" y="49"/>
                  <a:pt x="169" y="0"/>
                  <a:pt x="109" y="0"/>
                </a:cubicBezTo>
                <a:close/>
                <a:moveTo>
                  <a:pt x="78" y="161"/>
                </a:moveTo>
                <a:cubicBezTo>
                  <a:pt x="56" y="161"/>
                  <a:pt x="56" y="161"/>
                  <a:pt x="56" y="161"/>
                </a:cubicBezTo>
                <a:cubicBezTo>
                  <a:pt x="56" y="91"/>
                  <a:pt x="56" y="91"/>
                  <a:pt x="56" y="91"/>
                </a:cubicBezTo>
                <a:cubicBezTo>
                  <a:pt x="78" y="91"/>
                  <a:pt x="78" y="91"/>
                  <a:pt x="78" y="91"/>
                </a:cubicBezTo>
                <a:lnTo>
                  <a:pt x="78" y="161"/>
                </a:lnTo>
                <a:close/>
                <a:moveTo>
                  <a:pt x="66" y="83"/>
                </a:moveTo>
                <a:cubicBezTo>
                  <a:pt x="66" y="83"/>
                  <a:pt x="66" y="83"/>
                  <a:pt x="66" y="83"/>
                </a:cubicBezTo>
                <a:cubicBezTo>
                  <a:pt x="58" y="83"/>
                  <a:pt x="53" y="77"/>
                  <a:pt x="53" y="71"/>
                </a:cubicBezTo>
                <a:cubicBezTo>
                  <a:pt x="53" y="64"/>
                  <a:pt x="58" y="59"/>
                  <a:pt x="66" y="59"/>
                </a:cubicBezTo>
                <a:cubicBezTo>
                  <a:pt x="74" y="59"/>
                  <a:pt x="79" y="64"/>
                  <a:pt x="80" y="71"/>
                </a:cubicBezTo>
                <a:cubicBezTo>
                  <a:pt x="80" y="77"/>
                  <a:pt x="74" y="83"/>
                  <a:pt x="66" y="83"/>
                </a:cubicBezTo>
                <a:close/>
                <a:moveTo>
                  <a:pt x="164" y="161"/>
                </a:moveTo>
                <a:cubicBezTo>
                  <a:pt x="140" y="161"/>
                  <a:pt x="140" y="161"/>
                  <a:pt x="140" y="161"/>
                </a:cubicBezTo>
                <a:cubicBezTo>
                  <a:pt x="140" y="125"/>
                  <a:pt x="140" y="125"/>
                  <a:pt x="140" y="125"/>
                </a:cubicBezTo>
                <a:cubicBezTo>
                  <a:pt x="140" y="115"/>
                  <a:pt x="136" y="109"/>
                  <a:pt x="127" y="109"/>
                </a:cubicBezTo>
                <a:cubicBezTo>
                  <a:pt x="121" y="109"/>
                  <a:pt x="117" y="113"/>
                  <a:pt x="116" y="117"/>
                </a:cubicBezTo>
                <a:cubicBezTo>
                  <a:pt x="115" y="119"/>
                  <a:pt x="115" y="121"/>
                  <a:pt x="115" y="123"/>
                </a:cubicBezTo>
                <a:cubicBezTo>
                  <a:pt x="115" y="161"/>
                  <a:pt x="115" y="161"/>
                  <a:pt x="115" y="161"/>
                </a:cubicBezTo>
                <a:cubicBezTo>
                  <a:pt x="91" y="161"/>
                  <a:pt x="91" y="161"/>
                  <a:pt x="91" y="161"/>
                </a:cubicBezTo>
                <a:cubicBezTo>
                  <a:pt x="91" y="161"/>
                  <a:pt x="91" y="97"/>
                  <a:pt x="91" y="91"/>
                </a:cubicBezTo>
                <a:cubicBezTo>
                  <a:pt x="115" y="91"/>
                  <a:pt x="115" y="91"/>
                  <a:pt x="115" y="91"/>
                </a:cubicBezTo>
                <a:cubicBezTo>
                  <a:pt x="115" y="102"/>
                  <a:pt x="115" y="102"/>
                  <a:pt x="115" y="102"/>
                </a:cubicBezTo>
                <a:cubicBezTo>
                  <a:pt x="117" y="97"/>
                  <a:pt x="124" y="91"/>
                  <a:pt x="137" y="91"/>
                </a:cubicBezTo>
                <a:cubicBezTo>
                  <a:pt x="152" y="91"/>
                  <a:pt x="164" y="101"/>
                  <a:pt x="164" y="122"/>
                </a:cubicBezTo>
                <a:lnTo>
                  <a:pt x="164" y="161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8" name="Freeform 9"/>
          <p:cNvSpPr>
            <a:spLocks noEditPoints="1"/>
          </p:cNvSpPr>
          <p:nvPr/>
        </p:nvSpPr>
        <p:spPr bwMode="auto">
          <a:xfrm>
            <a:off x="10318956" y="6112575"/>
            <a:ext cx="287337" cy="288925"/>
          </a:xfrm>
          <a:custGeom>
            <a:avLst/>
            <a:gdLst>
              <a:gd name="T0" fmla="*/ 109 w 219"/>
              <a:gd name="T1" fmla="*/ 0 h 219"/>
              <a:gd name="T2" fmla="*/ 0 w 219"/>
              <a:gd name="T3" fmla="*/ 110 h 219"/>
              <a:gd name="T4" fmla="*/ 109 w 219"/>
              <a:gd name="T5" fmla="*/ 219 h 219"/>
              <a:gd name="T6" fmla="*/ 219 w 219"/>
              <a:gd name="T7" fmla="*/ 110 h 219"/>
              <a:gd name="T8" fmla="*/ 109 w 219"/>
              <a:gd name="T9" fmla="*/ 0 h 219"/>
              <a:gd name="T10" fmla="*/ 133 w 219"/>
              <a:gd name="T11" fmla="*/ 110 h 219"/>
              <a:gd name="T12" fmla="*/ 118 w 219"/>
              <a:gd name="T13" fmla="*/ 110 h 219"/>
              <a:gd name="T14" fmla="*/ 118 w 219"/>
              <a:gd name="T15" fmla="*/ 165 h 219"/>
              <a:gd name="T16" fmla="*/ 95 w 219"/>
              <a:gd name="T17" fmla="*/ 165 h 219"/>
              <a:gd name="T18" fmla="*/ 95 w 219"/>
              <a:gd name="T19" fmla="*/ 110 h 219"/>
              <a:gd name="T20" fmla="*/ 83 w 219"/>
              <a:gd name="T21" fmla="*/ 110 h 219"/>
              <a:gd name="T22" fmla="*/ 83 w 219"/>
              <a:gd name="T23" fmla="*/ 90 h 219"/>
              <a:gd name="T24" fmla="*/ 95 w 219"/>
              <a:gd name="T25" fmla="*/ 90 h 219"/>
              <a:gd name="T26" fmla="*/ 95 w 219"/>
              <a:gd name="T27" fmla="*/ 79 h 219"/>
              <a:gd name="T28" fmla="*/ 120 w 219"/>
              <a:gd name="T29" fmla="*/ 54 h 219"/>
              <a:gd name="T30" fmla="*/ 135 w 219"/>
              <a:gd name="T31" fmla="*/ 54 h 219"/>
              <a:gd name="T32" fmla="*/ 135 w 219"/>
              <a:gd name="T33" fmla="*/ 73 h 219"/>
              <a:gd name="T34" fmla="*/ 126 w 219"/>
              <a:gd name="T35" fmla="*/ 73 h 219"/>
              <a:gd name="T36" fmla="*/ 118 w 219"/>
              <a:gd name="T37" fmla="*/ 81 h 219"/>
              <a:gd name="T38" fmla="*/ 118 w 219"/>
              <a:gd name="T39" fmla="*/ 90 h 219"/>
              <a:gd name="T40" fmla="*/ 135 w 219"/>
              <a:gd name="T41" fmla="*/ 90 h 219"/>
              <a:gd name="T42" fmla="*/ 133 w 219"/>
              <a:gd name="T43" fmla="*/ 110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19" h="219">
                <a:moveTo>
                  <a:pt x="109" y="0"/>
                </a:moveTo>
                <a:cubicBezTo>
                  <a:pt x="49" y="0"/>
                  <a:pt x="0" y="49"/>
                  <a:pt x="0" y="110"/>
                </a:cubicBezTo>
                <a:cubicBezTo>
                  <a:pt x="0" y="170"/>
                  <a:pt x="49" y="219"/>
                  <a:pt x="109" y="219"/>
                </a:cubicBezTo>
                <a:cubicBezTo>
                  <a:pt x="170" y="219"/>
                  <a:pt x="219" y="170"/>
                  <a:pt x="219" y="110"/>
                </a:cubicBezTo>
                <a:cubicBezTo>
                  <a:pt x="219" y="49"/>
                  <a:pt x="170" y="0"/>
                  <a:pt x="109" y="0"/>
                </a:cubicBezTo>
                <a:close/>
                <a:moveTo>
                  <a:pt x="133" y="110"/>
                </a:moveTo>
                <a:cubicBezTo>
                  <a:pt x="118" y="110"/>
                  <a:pt x="118" y="110"/>
                  <a:pt x="118" y="110"/>
                </a:cubicBezTo>
                <a:cubicBezTo>
                  <a:pt x="118" y="165"/>
                  <a:pt x="118" y="165"/>
                  <a:pt x="118" y="165"/>
                </a:cubicBezTo>
                <a:cubicBezTo>
                  <a:pt x="95" y="165"/>
                  <a:pt x="95" y="165"/>
                  <a:pt x="95" y="165"/>
                </a:cubicBezTo>
                <a:cubicBezTo>
                  <a:pt x="95" y="110"/>
                  <a:pt x="95" y="110"/>
                  <a:pt x="95" y="110"/>
                </a:cubicBezTo>
                <a:cubicBezTo>
                  <a:pt x="83" y="110"/>
                  <a:pt x="83" y="110"/>
                  <a:pt x="83" y="110"/>
                </a:cubicBezTo>
                <a:cubicBezTo>
                  <a:pt x="83" y="90"/>
                  <a:pt x="83" y="90"/>
                  <a:pt x="83" y="90"/>
                </a:cubicBezTo>
                <a:cubicBezTo>
                  <a:pt x="95" y="90"/>
                  <a:pt x="95" y="90"/>
                  <a:pt x="95" y="90"/>
                </a:cubicBezTo>
                <a:cubicBezTo>
                  <a:pt x="95" y="79"/>
                  <a:pt x="95" y="79"/>
                  <a:pt x="95" y="79"/>
                </a:cubicBezTo>
                <a:cubicBezTo>
                  <a:pt x="95" y="63"/>
                  <a:pt x="101" y="54"/>
                  <a:pt x="120" y="54"/>
                </a:cubicBezTo>
                <a:cubicBezTo>
                  <a:pt x="135" y="54"/>
                  <a:pt x="135" y="54"/>
                  <a:pt x="135" y="54"/>
                </a:cubicBezTo>
                <a:cubicBezTo>
                  <a:pt x="135" y="73"/>
                  <a:pt x="135" y="73"/>
                  <a:pt x="135" y="73"/>
                </a:cubicBezTo>
                <a:cubicBezTo>
                  <a:pt x="126" y="73"/>
                  <a:pt x="126" y="73"/>
                  <a:pt x="126" y="73"/>
                </a:cubicBezTo>
                <a:cubicBezTo>
                  <a:pt x="118" y="73"/>
                  <a:pt x="118" y="76"/>
                  <a:pt x="118" y="81"/>
                </a:cubicBezTo>
                <a:cubicBezTo>
                  <a:pt x="118" y="90"/>
                  <a:pt x="118" y="90"/>
                  <a:pt x="118" y="90"/>
                </a:cubicBezTo>
                <a:cubicBezTo>
                  <a:pt x="135" y="90"/>
                  <a:pt x="135" y="90"/>
                  <a:pt x="135" y="90"/>
                </a:cubicBezTo>
                <a:lnTo>
                  <a:pt x="133" y="11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9" name="Freeform 13"/>
          <p:cNvSpPr>
            <a:spLocks noEditPoints="1"/>
          </p:cNvSpPr>
          <p:nvPr/>
        </p:nvSpPr>
        <p:spPr bwMode="auto">
          <a:xfrm>
            <a:off x="10633282" y="6112575"/>
            <a:ext cx="287337" cy="288925"/>
          </a:xfrm>
          <a:custGeom>
            <a:avLst/>
            <a:gdLst>
              <a:gd name="T0" fmla="*/ 109 w 218"/>
              <a:gd name="T1" fmla="*/ 0 h 219"/>
              <a:gd name="T2" fmla="*/ 0 w 218"/>
              <a:gd name="T3" fmla="*/ 110 h 219"/>
              <a:gd name="T4" fmla="*/ 109 w 218"/>
              <a:gd name="T5" fmla="*/ 219 h 219"/>
              <a:gd name="T6" fmla="*/ 218 w 218"/>
              <a:gd name="T7" fmla="*/ 110 h 219"/>
              <a:gd name="T8" fmla="*/ 109 w 218"/>
              <a:gd name="T9" fmla="*/ 0 h 219"/>
              <a:gd name="T10" fmla="*/ 157 w 218"/>
              <a:gd name="T11" fmla="*/ 90 h 219"/>
              <a:gd name="T12" fmla="*/ 157 w 218"/>
              <a:gd name="T13" fmla="*/ 93 h 219"/>
              <a:gd name="T14" fmla="*/ 87 w 218"/>
              <a:gd name="T15" fmla="*/ 163 h 219"/>
              <a:gd name="T16" fmla="*/ 49 w 218"/>
              <a:gd name="T17" fmla="*/ 152 h 219"/>
              <a:gd name="T18" fmla="*/ 55 w 218"/>
              <a:gd name="T19" fmla="*/ 152 h 219"/>
              <a:gd name="T20" fmla="*/ 86 w 218"/>
              <a:gd name="T21" fmla="*/ 142 h 219"/>
              <a:gd name="T22" fmla="*/ 63 w 218"/>
              <a:gd name="T23" fmla="*/ 125 h 219"/>
              <a:gd name="T24" fmla="*/ 67 w 218"/>
              <a:gd name="T25" fmla="*/ 125 h 219"/>
              <a:gd name="T26" fmla="*/ 74 w 218"/>
              <a:gd name="T27" fmla="*/ 124 h 219"/>
              <a:gd name="T28" fmla="*/ 54 w 218"/>
              <a:gd name="T29" fmla="*/ 100 h 219"/>
              <a:gd name="T30" fmla="*/ 54 w 218"/>
              <a:gd name="T31" fmla="*/ 100 h 219"/>
              <a:gd name="T32" fmla="*/ 65 w 218"/>
              <a:gd name="T33" fmla="*/ 103 h 219"/>
              <a:gd name="T34" fmla="*/ 54 w 218"/>
              <a:gd name="T35" fmla="*/ 82 h 219"/>
              <a:gd name="T36" fmla="*/ 58 w 218"/>
              <a:gd name="T37" fmla="*/ 70 h 219"/>
              <a:gd name="T38" fmla="*/ 108 w 218"/>
              <a:gd name="T39" fmla="*/ 96 h 219"/>
              <a:gd name="T40" fmla="*/ 108 w 218"/>
              <a:gd name="T41" fmla="*/ 90 h 219"/>
              <a:gd name="T42" fmla="*/ 132 w 218"/>
              <a:gd name="T43" fmla="*/ 65 h 219"/>
              <a:gd name="T44" fmla="*/ 150 w 218"/>
              <a:gd name="T45" fmla="*/ 73 h 219"/>
              <a:gd name="T46" fmla="*/ 166 w 218"/>
              <a:gd name="T47" fmla="*/ 67 h 219"/>
              <a:gd name="T48" fmla="*/ 155 w 218"/>
              <a:gd name="T49" fmla="*/ 81 h 219"/>
              <a:gd name="T50" fmla="*/ 169 w 218"/>
              <a:gd name="T51" fmla="*/ 77 h 219"/>
              <a:gd name="T52" fmla="*/ 157 w 218"/>
              <a:gd name="T53" fmla="*/ 90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18" h="219">
                <a:moveTo>
                  <a:pt x="109" y="0"/>
                </a:moveTo>
                <a:cubicBezTo>
                  <a:pt x="49" y="0"/>
                  <a:pt x="0" y="49"/>
                  <a:pt x="0" y="110"/>
                </a:cubicBezTo>
                <a:cubicBezTo>
                  <a:pt x="0" y="170"/>
                  <a:pt x="49" y="219"/>
                  <a:pt x="109" y="219"/>
                </a:cubicBezTo>
                <a:cubicBezTo>
                  <a:pt x="169" y="219"/>
                  <a:pt x="218" y="170"/>
                  <a:pt x="218" y="110"/>
                </a:cubicBezTo>
                <a:cubicBezTo>
                  <a:pt x="218" y="49"/>
                  <a:pt x="169" y="0"/>
                  <a:pt x="109" y="0"/>
                </a:cubicBezTo>
                <a:close/>
                <a:moveTo>
                  <a:pt x="157" y="90"/>
                </a:moveTo>
                <a:cubicBezTo>
                  <a:pt x="157" y="91"/>
                  <a:pt x="157" y="92"/>
                  <a:pt x="157" y="93"/>
                </a:cubicBezTo>
                <a:cubicBezTo>
                  <a:pt x="157" y="125"/>
                  <a:pt x="132" y="163"/>
                  <a:pt x="87" y="163"/>
                </a:cubicBezTo>
                <a:cubicBezTo>
                  <a:pt x="73" y="163"/>
                  <a:pt x="60" y="159"/>
                  <a:pt x="49" y="152"/>
                </a:cubicBezTo>
                <a:cubicBezTo>
                  <a:pt x="51" y="152"/>
                  <a:pt x="53" y="152"/>
                  <a:pt x="55" y="152"/>
                </a:cubicBezTo>
                <a:cubicBezTo>
                  <a:pt x="67" y="152"/>
                  <a:pt x="77" y="148"/>
                  <a:pt x="86" y="142"/>
                </a:cubicBezTo>
                <a:cubicBezTo>
                  <a:pt x="75" y="141"/>
                  <a:pt x="66" y="134"/>
                  <a:pt x="63" y="125"/>
                </a:cubicBezTo>
                <a:cubicBezTo>
                  <a:pt x="64" y="125"/>
                  <a:pt x="66" y="125"/>
                  <a:pt x="67" y="125"/>
                </a:cubicBezTo>
                <a:cubicBezTo>
                  <a:pt x="70" y="125"/>
                  <a:pt x="72" y="125"/>
                  <a:pt x="74" y="124"/>
                </a:cubicBezTo>
                <a:cubicBezTo>
                  <a:pt x="63" y="122"/>
                  <a:pt x="54" y="112"/>
                  <a:pt x="54" y="100"/>
                </a:cubicBezTo>
                <a:cubicBezTo>
                  <a:pt x="54" y="100"/>
                  <a:pt x="54" y="100"/>
                  <a:pt x="54" y="100"/>
                </a:cubicBezTo>
                <a:cubicBezTo>
                  <a:pt x="57" y="102"/>
                  <a:pt x="61" y="103"/>
                  <a:pt x="65" y="103"/>
                </a:cubicBezTo>
                <a:cubicBezTo>
                  <a:pt x="59" y="98"/>
                  <a:pt x="54" y="91"/>
                  <a:pt x="54" y="82"/>
                </a:cubicBezTo>
                <a:cubicBezTo>
                  <a:pt x="54" y="78"/>
                  <a:pt x="55" y="74"/>
                  <a:pt x="58" y="70"/>
                </a:cubicBezTo>
                <a:cubicBezTo>
                  <a:pt x="70" y="85"/>
                  <a:pt x="88" y="95"/>
                  <a:pt x="108" y="96"/>
                </a:cubicBezTo>
                <a:cubicBezTo>
                  <a:pt x="108" y="94"/>
                  <a:pt x="108" y="92"/>
                  <a:pt x="108" y="90"/>
                </a:cubicBezTo>
                <a:cubicBezTo>
                  <a:pt x="108" y="77"/>
                  <a:pt x="119" y="65"/>
                  <a:pt x="132" y="65"/>
                </a:cubicBezTo>
                <a:cubicBezTo>
                  <a:pt x="139" y="65"/>
                  <a:pt x="146" y="68"/>
                  <a:pt x="150" y="73"/>
                </a:cubicBezTo>
                <a:cubicBezTo>
                  <a:pt x="156" y="72"/>
                  <a:pt x="161" y="70"/>
                  <a:pt x="166" y="67"/>
                </a:cubicBezTo>
                <a:cubicBezTo>
                  <a:pt x="164" y="73"/>
                  <a:pt x="160" y="78"/>
                  <a:pt x="155" y="81"/>
                </a:cubicBezTo>
                <a:cubicBezTo>
                  <a:pt x="160" y="80"/>
                  <a:pt x="165" y="79"/>
                  <a:pt x="169" y="77"/>
                </a:cubicBezTo>
                <a:cubicBezTo>
                  <a:pt x="166" y="82"/>
                  <a:pt x="162" y="86"/>
                  <a:pt x="157" y="9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1" name="20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1550" y="5344188"/>
            <a:ext cx="2651819" cy="583516"/>
          </a:xfrm>
          <a:prstGeom prst="rect">
            <a:avLst/>
          </a:prstGeom>
        </p:spPr>
      </p:pic>
      <p:pic>
        <p:nvPicPr>
          <p:cNvPr id="22" name="2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278" y="548680"/>
            <a:ext cx="4659016" cy="792088"/>
          </a:xfrm>
          <a:prstGeom prst="rect">
            <a:avLst/>
          </a:prstGeom>
        </p:spPr>
      </p:pic>
      <p:sp>
        <p:nvSpPr>
          <p:cNvPr id="28" name="27 Rectángulo"/>
          <p:cNvSpPr/>
          <p:nvPr/>
        </p:nvSpPr>
        <p:spPr>
          <a:xfrm>
            <a:off x="7031310" y="1543870"/>
            <a:ext cx="4824536" cy="37702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r">
              <a:spcAft>
                <a:spcPts val="1200"/>
              </a:spcAft>
            </a:pPr>
            <a:r>
              <a:rPr lang="es-ES" sz="2800" dirty="0">
                <a:solidFill>
                  <a:srgbClr val="17AADD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INFORME DE RESULTADOS</a:t>
            </a:r>
          </a:p>
          <a:p>
            <a:pPr algn="r">
              <a:spcAft>
                <a:spcPts val="1200"/>
              </a:spcAft>
            </a:pPr>
            <a:r>
              <a:rPr lang="es-ES" sz="3300" b="1" dirty="0">
                <a:solidFill>
                  <a:srgbClr val="0D429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Radiografía de la situación profesional y emocional de la profesión enfermera</a:t>
            </a:r>
          </a:p>
          <a:p>
            <a:pPr algn="r">
              <a:spcAft>
                <a:spcPts val="1200"/>
              </a:spcAft>
            </a:pPr>
            <a:r>
              <a:rPr lang="es-ES" sz="3300" b="1" dirty="0">
                <a:solidFill>
                  <a:schemeClr val="accent5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Castilla y León</a:t>
            </a:r>
          </a:p>
          <a:p>
            <a:pPr algn="r">
              <a:spcAft>
                <a:spcPts val="1200"/>
              </a:spcAft>
            </a:pPr>
            <a:r>
              <a:rPr lang="es-ES" sz="1600" dirty="0">
                <a:solidFill>
                  <a:srgbClr val="0D429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Febrero 2022</a:t>
            </a:r>
          </a:p>
        </p:txBody>
      </p:sp>
      <p:grpSp>
        <p:nvGrpSpPr>
          <p:cNvPr id="30" name="29 Grupo"/>
          <p:cNvGrpSpPr/>
          <p:nvPr/>
        </p:nvGrpSpPr>
        <p:grpSpPr>
          <a:xfrm flipV="1">
            <a:off x="-1116" y="0"/>
            <a:ext cx="6881804" cy="6858001"/>
            <a:chOff x="0" y="0"/>
            <a:chExt cx="7856954" cy="6858001"/>
          </a:xfrm>
        </p:grpSpPr>
        <p:sp>
          <p:nvSpPr>
            <p:cNvPr id="31" name="Freeform 5"/>
            <p:cNvSpPr>
              <a:spLocks/>
            </p:cNvSpPr>
            <p:nvPr/>
          </p:nvSpPr>
          <p:spPr bwMode="auto">
            <a:xfrm flipH="1" flipV="1">
              <a:off x="0" y="0"/>
              <a:ext cx="7856954" cy="6858000"/>
            </a:xfrm>
            <a:custGeom>
              <a:avLst/>
              <a:gdLst>
                <a:gd name="T0" fmla="*/ 0 w 889"/>
                <a:gd name="T1" fmla="*/ 776 h 776"/>
                <a:gd name="T2" fmla="*/ 889 w 889"/>
                <a:gd name="T3" fmla="*/ 776 h 776"/>
                <a:gd name="T4" fmla="*/ 889 w 889"/>
                <a:gd name="T5" fmla="*/ 281 h 776"/>
                <a:gd name="T6" fmla="*/ 858 w 889"/>
                <a:gd name="T7" fmla="*/ 266 h 776"/>
                <a:gd name="T8" fmla="*/ 670 w 889"/>
                <a:gd name="T9" fmla="*/ 155 h 776"/>
                <a:gd name="T10" fmla="*/ 587 w 889"/>
                <a:gd name="T11" fmla="*/ 0 h 776"/>
                <a:gd name="T12" fmla="*/ 120 w 889"/>
                <a:gd name="T13" fmla="*/ 0 h 776"/>
                <a:gd name="T14" fmla="*/ 117 w 889"/>
                <a:gd name="T15" fmla="*/ 8 h 776"/>
                <a:gd name="T16" fmla="*/ 73 w 889"/>
                <a:gd name="T17" fmla="*/ 228 h 776"/>
                <a:gd name="T18" fmla="*/ 162 w 889"/>
                <a:gd name="T19" fmla="*/ 467 h 776"/>
                <a:gd name="T20" fmla="*/ 85 w 889"/>
                <a:gd name="T21" fmla="*/ 672 h 776"/>
                <a:gd name="T22" fmla="*/ 0 w 889"/>
                <a:gd name="T23" fmla="*/ 776 h 7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89" h="776">
                  <a:moveTo>
                    <a:pt x="0" y="776"/>
                  </a:moveTo>
                  <a:cubicBezTo>
                    <a:pt x="889" y="776"/>
                    <a:pt x="889" y="776"/>
                    <a:pt x="889" y="776"/>
                  </a:cubicBezTo>
                  <a:cubicBezTo>
                    <a:pt x="889" y="281"/>
                    <a:pt x="889" y="281"/>
                    <a:pt x="889" y="281"/>
                  </a:cubicBezTo>
                  <a:cubicBezTo>
                    <a:pt x="879" y="276"/>
                    <a:pt x="868" y="271"/>
                    <a:pt x="858" y="266"/>
                  </a:cubicBezTo>
                  <a:cubicBezTo>
                    <a:pt x="791" y="236"/>
                    <a:pt x="724" y="205"/>
                    <a:pt x="670" y="155"/>
                  </a:cubicBezTo>
                  <a:cubicBezTo>
                    <a:pt x="626" y="115"/>
                    <a:pt x="592" y="59"/>
                    <a:pt x="587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19" y="2"/>
                    <a:pt x="118" y="5"/>
                    <a:pt x="117" y="8"/>
                  </a:cubicBezTo>
                  <a:cubicBezTo>
                    <a:pt x="83" y="76"/>
                    <a:pt x="58" y="153"/>
                    <a:pt x="73" y="228"/>
                  </a:cubicBezTo>
                  <a:cubicBezTo>
                    <a:pt x="90" y="312"/>
                    <a:pt x="155" y="382"/>
                    <a:pt x="162" y="467"/>
                  </a:cubicBezTo>
                  <a:cubicBezTo>
                    <a:pt x="168" y="541"/>
                    <a:pt x="129" y="612"/>
                    <a:pt x="85" y="672"/>
                  </a:cubicBezTo>
                  <a:cubicBezTo>
                    <a:pt x="58" y="709"/>
                    <a:pt x="30" y="743"/>
                    <a:pt x="0" y="776"/>
                  </a:cubicBezTo>
                  <a:close/>
                </a:path>
              </a:pathLst>
            </a:custGeom>
            <a:solidFill>
              <a:srgbClr val="17AAD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2" name="Freeform 5"/>
            <p:cNvSpPr>
              <a:spLocks/>
            </p:cNvSpPr>
            <p:nvPr/>
          </p:nvSpPr>
          <p:spPr bwMode="auto">
            <a:xfrm flipH="1">
              <a:off x="0" y="0"/>
              <a:ext cx="7856954" cy="6858000"/>
            </a:xfrm>
            <a:custGeom>
              <a:avLst/>
              <a:gdLst>
                <a:gd name="T0" fmla="*/ 0 w 889"/>
                <a:gd name="T1" fmla="*/ 776 h 776"/>
                <a:gd name="T2" fmla="*/ 889 w 889"/>
                <a:gd name="T3" fmla="*/ 776 h 776"/>
                <a:gd name="T4" fmla="*/ 889 w 889"/>
                <a:gd name="T5" fmla="*/ 281 h 776"/>
                <a:gd name="T6" fmla="*/ 858 w 889"/>
                <a:gd name="T7" fmla="*/ 266 h 776"/>
                <a:gd name="T8" fmla="*/ 670 w 889"/>
                <a:gd name="T9" fmla="*/ 155 h 776"/>
                <a:gd name="T10" fmla="*/ 587 w 889"/>
                <a:gd name="T11" fmla="*/ 0 h 776"/>
                <a:gd name="T12" fmla="*/ 120 w 889"/>
                <a:gd name="T13" fmla="*/ 0 h 776"/>
                <a:gd name="T14" fmla="*/ 117 w 889"/>
                <a:gd name="T15" fmla="*/ 8 h 776"/>
                <a:gd name="T16" fmla="*/ 73 w 889"/>
                <a:gd name="T17" fmla="*/ 228 h 776"/>
                <a:gd name="T18" fmla="*/ 162 w 889"/>
                <a:gd name="T19" fmla="*/ 467 h 776"/>
                <a:gd name="T20" fmla="*/ 85 w 889"/>
                <a:gd name="T21" fmla="*/ 672 h 776"/>
                <a:gd name="T22" fmla="*/ 0 w 889"/>
                <a:gd name="T23" fmla="*/ 776 h 7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89" h="776">
                  <a:moveTo>
                    <a:pt x="0" y="776"/>
                  </a:moveTo>
                  <a:cubicBezTo>
                    <a:pt x="889" y="776"/>
                    <a:pt x="889" y="776"/>
                    <a:pt x="889" y="776"/>
                  </a:cubicBezTo>
                  <a:cubicBezTo>
                    <a:pt x="889" y="281"/>
                    <a:pt x="889" y="281"/>
                    <a:pt x="889" y="281"/>
                  </a:cubicBezTo>
                  <a:cubicBezTo>
                    <a:pt x="879" y="276"/>
                    <a:pt x="868" y="271"/>
                    <a:pt x="858" y="266"/>
                  </a:cubicBezTo>
                  <a:cubicBezTo>
                    <a:pt x="791" y="236"/>
                    <a:pt x="724" y="205"/>
                    <a:pt x="670" y="155"/>
                  </a:cubicBezTo>
                  <a:cubicBezTo>
                    <a:pt x="626" y="115"/>
                    <a:pt x="592" y="59"/>
                    <a:pt x="587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19" y="2"/>
                    <a:pt x="118" y="5"/>
                    <a:pt x="117" y="8"/>
                  </a:cubicBezTo>
                  <a:cubicBezTo>
                    <a:pt x="83" y="76"/>
                    <a:pt x="58" y="153"/>
                    <a:pt x="73" y="228"/>
                  </a:cubicBezTo>
                  <a:cubicBezTo>
                    <a:pt x="90" y="312"/>
                    <a:pt x="155" y="382"/>
                    <a:pt x="162" y="467"/>
                  </a:cubicBezTo>
                  <a:cubicBezTo>
                    <a:pt x="168" y="541"/>
                    <a:pt x="129" y="612"/>
                    <a:pt x="85" y="672"/>
                  </a:cubicBezTo>
                  <a:cubicBezTo>
                    <a:pt x="58" y="709"/>
                    <a:pt x="30" y="743"/>
                    <a:pt x="0" y="776"/>
                  </a:cubicBezTo>
                  <a:close/>
                </a:path>
              </a:pathLst>
            </a:custGeom>
            <a:solidFill>
              <a:srgbClr val="0D429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3" name="Freeform 9"/>
            <p:cNvSpPr>
              <a:spLocks/>
            </p:cNvSpPr>
            <p:nvPr/>
          </p:nvSpPr>
          <p:spPr bwMode="auto">
            <a:xfrm flipH="1">
              <a:off x="0" y="1"/>
              <a:ext cx="7175500" cy="6858000"/>
            </a:xfrm>
            <a:custGeom>
              <a:avLst/>
              <a:gdLst>
                <a:gd name="T0" fmla="*/ 998 w 2231"/>
                <a:gd name="T1" fmla="*/ 447 h 1600"/>
                <a:gd name="T2" fmla="*/ 563 w 2231"/>
                <a:gd name="T3" fmla="*/ 1287 h 1600"/>
                <a:gd name="T4" fmla="*/ 0 w 2231"/>
                <a:gd name="T5" fmla="*/ 1600 h 1600"/>
                <a:gd name="T6" fmla="*/ 2231 w 2231"/>
                <a:gd name="T7" fmla="*/ 1600 h 1600"/>
                <a:gd name="T8" fmla="*/ 2231 w 2231"/>
                <a:gd name="T9" fmla="*/ 0 h 1600"/>
                <a:gd name="T10" fmla="*/ 919 w 2231"/>
                <a:gd name="T11" fmla="*/ 0 h 1600"/>
                <a:gd name="T12" fmla="*/ 998 w 2231"/>
                <a:gd name="T13" fmla="*/ 447 h 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31" h="1600">
                  <a:moveTo>
                    <a:pt x="998" y="447"/>
                  </a:moveTo>
                  <a:cubicBezTo>
                    <a:pt x="1189" y="875"/>
                    <a:pt x="1204" y="1124"/>
                    <a:pt x="563" y="1287"/>
                  </a:cubicBezTo>
                  <a:cubicBezTo>
                    <a:pt x="220" y="1374"/>
                    <a:pt x="68" y="1500"/>
                    <a:pt x="0" y="1600"/>
                  </a:cubicBezTo>
                  <a:cubicBezTo>
                    <a:pt x="2231" y="1600"/>
                    <a:pt x="2231" y="1600"/>
                    <a:pt x="2231" y="1600"/>
                  </a:cubicBezTo>
                  <a:cubicBezTo>
                    <a:pt x="2231" y="0"/>
                    <a:pt x="2231" y="0"/>
                    <a:pt x="2231" y="0"/>
                  </a:cubicBezTo>
                  <a:cubicBezTo>
                    <a:pt x="919" y="0"/>
                    <a:pt x="919" y="0"/>
                    <a:pt x="919" y="0"/>
                  </a:cubicBezTo>
                  <a:cubicBezTo>
                    <a:pt x="879" y="119"/>
                    <a:pt x="918" y="267"/>
                    <a:pt x="998" y="447"/>
                  </a:cubicBezTo>
                  <a:close/>
                </a:path>
              </a:pathLst>
            </a:custGeom>
            <a:solidFill>
              <a:srgbClr val="17AADD">
                <a:alpha val="50196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4903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34566" y="188640"/>
            <a:ext cx="9738348" cy="861774"/>
          </a:xfrm>
        </p:spPr>
        <p:txBody>
          <a:bodyPr/>
          <a:lstStyle/>
          <a:p>
            <a:r>
              <a:rPr lang="es-ES" dirty="0"/>
              <a:t>Caracterización de la muestra</a:t>
            </a:r>
            <a:br>
              <a:rPr lang="es-ES" dirty="0"/>
            </a:br>
            <a:r>
              <a:rPr lang="es-ES" b="0" dirty="0">
                <a:solidFill>
                  <a:srgbClr val="006EB3"/>
                </a:solidFill>
              </a:rPr>
              <a:t>Datos profesionales - laborales</a:t>
            </a:r>
            <a:endParaRPr lang="es-ES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10</a:t>
            </a:fld>
            <a:endParaRPr lang="es-ES"/>
          </a:p>
        </p:txBody>
      </p:sp>
      <p:sp>
        <p:nvSpPr>
          <p:cNvPr id="4" name="3 Rectángulo"/>
          <p:cNvSpPr/>
          <p:nvPr/>
        </p:nvSpPr>
        <p:spPr>
          <a:xfrm>
            <a:off x="2134766" y="1909796"/>
            <a:ext cx="7920880" cy="3291603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ot"/>
          </a:ln>
          <a:effectLst/>
        </p:spPr>
        <p:txBody>
          <a:bodyPr rtlCol="0" anchor="ctr"/>
          <a:lstStyle/>
          <a:p>
            <a:pPr algn="ctr"/>
            <a:endParaRPr lang="es-ES" kern="0">
              <a:solidFill>
                <a:sysClr val="window" lastClr="FFFFFF"/>
              </a:solidFill>
            </a:endParaRPr>
          </a:p>
        </p:txBody>
      </p:sp>
      <p:sp>
        <p:nvSpPr>
          <p:cNvPr id="5" name="Rectangle 26"/>
          <p:cNvSpPr txBox="1">
            <a:spLocks noChangeArrowheads="1"/>
          </p:cNvSpPr>
          <p:nvPr/>
        </p:nvSpPr>
        <p:spPr bwMode="auto">
          <a:xfrm>
            <a:off x="2350790" y="1772816"/>
            <a:ext cx="1797095" cy="30777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3366"/>
              </a:buClr>
              <a:buSzTx/>
              <a:buFont typeface="Monotype Sorts" pitchFamily="2" charset="2"/>
              <a:buNone/>
              <a:tabLst/>
              <a:defRPr/>
            </a:pPr>
            <a:r>
              <a:rPr lang="es-ES" sz="1400" b="1" dirty="0">
                <a:solidFill>
                  <a:schemeClr val="accent5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ÁREA DE TRABAJO</a:t>
            </a:r>
          </a:p>
        </p:txBody>
      </p:sp>
      <p:graphicFrame>
        <p:nvGraphicFramePr>
          <p:cNvPr id="6" name="5 Gráfico"/>
          <p:cNvGraphicFramePr/>
          <p:nvPr>
            <p:extLst>
              <p:ext uri="{D42A27DB-BD31-4B8C-83A1-F6EECF244321}">
                <p14:modId xmlns:p14="http://schemas.microsoft.com/office/powerpoint/2010/main" val="4173354741"/>
              </p:ext>
            </p:extLst>
          </p:nvPr>
        </p:nvGraphicFramePr>
        <p:xfrm>
          <a:off x="6257634" y="1963903"/>
          <a:ext cx="3005924" cy="32603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0978157"/>
              </p:ext>
            </p:extLst>
          </p:nvPr>
        </p:nvGraphicFramePr>
        <p:xfrm>
          <a:off x="2710830" y="2241993"/>
          <a:ext cx="3433816" cy="2771184"/>
        </p:xfrm>
        <a:graphic>
          <a:graphicData uri="http://schemas.openxmlformats.org/drawingml/2006/table">
            <a:tbl>
              <a:tblPr/>
              <a:tblGrid>
                <a:gridCol w="34338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1864"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</a:rPr>
                        <a:t>Urgencias </a:t>
                      </a:r>
                      <a:r>
                        <a:rPr lang="es-ES" sz="1400" b="0" i="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</a:rPr>
                        <a:t>extrahospitalarias</a:t>
                      </a:r>
                      <a:r>
                        <a:rPr lang="es-ES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</a:rPr>
                        <a:t> / hospitalarias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1864"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</a:rPr>
                        <a:t>Cuidados Intensivos (incluidas zonas habilitadas para ello durante esta crisis)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1864"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</a:rPr>
                        <a:t>Hospitalización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1864"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</a:rPr>
                        <a:t>Atención primaria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1864"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</a:rPr>
                        <a:t>Sociosanitario</a:t>
                      </a:r>
                      <a:endParaRPr lang="es-ES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1864"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</a:rPr>
                        <a:t>Otros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3" name="12 CuadroTexto"/>
          <p:cNvSpPr txBox="1"/>
          <p:nvPr/>
        </p:nvSpPr>
        <p:spPr>
          <a:xfrm>
            <a:off x="334566" y="6349429"/>
            <a:ext cx="9721080" cy="371075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r>
              <a:rPr lang="es-ES_tradnl" sz="900" dirty="0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rPr>
              <a:t>Base: Total muestra</a:t>
            </a:r>
            <a:endParaRPr lang="es-ES" sz="900" b="1" dirty="0">
              <a:solidFill>
                <a:prstClr val="black">
                  <a:lumMod val="50000"/>
                  <a:lumOff val="50000"/>
                </a:prstClr>
              </a:solidFill>
              <a:cs typeface="Arial" panose="020B0604020202020204" pitchFamily="34" charset="0"/>
            </a:endParaRPr>
          </a:p>
          <a:p>
            <a:r>
              <a:rPr lang="es-ES" sz="1000" b="1" dirty="0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rPr>
              <a:t>P6. Ámbito de trabajo de tu trabajo principal: (Respuesta única)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8255446" y="4411308"/>
            <a:ext cx="2376264" cy="1785104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marL="171450" indent="-171450" fontAlgn="b">
              <a:buFont typeface="Arial" pitchFamily="34" charset="0"/>
              <a:buChar char="•"/>
            </a:pPr>
            <a:r>
              <a:rPr lang="es-ES" sz="1000" dirty="0"/>
              <a:t>Quirófano</a:t>
            </a:r>
          </a:p>
          <a:p>
            <a:pPr marL="171450" indent="-171450" fontAlgn="b">
              <a:buFont typeface="Arial" pitchFamily="34" charset="0"/>
              <a:buChar char="•"/>
            </a:pPr>
            <a:r>
              <a:rPr lang="es-ES" sz="1000" dirty="0"/>
              <a:t>Consultas externas / especialidades</a:t>
            </a:r>
          </a:p>
          <a:p>
            <a:pPr marL="171450" indent="-171450" fontAlgn="b">
              <a:buFont typeface="Arial" pitchFamily="34" charset="0"/>
              <a:buChar char="•"/>
            </a:pPr>
            <a:r>
              <a:rPr lang="es-ES" sz="1000" dirty="0"/>
              <a:t>Mutuas / empresas</a:t>
            </a:r>
          </a:p>
          <a:p>
            <a:pPr marL="171450" indent="-171450" fontAlgn="b">
              <a:buFont typeface="Arial" pitchFamily="34" charset="0"/>
              <a:buChar char="•"/>
            </a:pPr>
            <a:r>
              <a:rPr lang="es-ES" sz="1000" dirty="0"/>
              <a:t>Gestión / Administración / dirección</a:t>
            </a:r>
          </a:p>
          <a:p>
            <a:pPr marL="171450" indent="-171450" fontAlgn="b">
              <a:buFont typeface="Arial" pitchFamily="34" charset="0"/>
              <a:buChar char="•"/>
            </a:pPr>
            <a:r>
              <a:rPr lang="es-ES" sz="1000" dirty="0"/>
              <a:t>Hemodiálisis</a:t>
            </a:r>
          </a:p>
          <a:p>
            <a:pPr marL="171450" indent="-171450" fontAlgn="b">
              <a:buFont typeface="Arial" pitchFamily="34" charset="0"/>
              <a:buChar char="•"/>
            </a:pPr>
            <a:r>
              <a:rPr lang="es-ES" sz="1000" dirty="0"/>
              <a:t>Enfermería escolar</a:t>
            </a:r>
          </a:p>
          <a:p>
            <a:pPr marL="171450" indent="-171450" fontAlgn="b">
              <a:buFont typeface="Arial" pitchFamily="34" charset="0"/>
              <a:buChar char="•"/>
            </a:pPr>
            <a:r>
              <a:rPr lang="es-ES" sz="1000" dirty="0"/>
              <a:t>Paritorio</a:t>
            </a:r>
          </a:p>
          <a:p>
            <a:pPr marL="171450" indent="-171450" fontAlgn="b">
              <a:buFont typeface="Arial" pitchFamily="34" charset="0"/>
              <a:buChar char="•"/>
            </a:pPr>
            <a:r>
              <a:rPr lang="es-ES" sz="1000" dirty="0"/>
              <a:t>Docencia / universidad</a:t>
            </a:r>
          </a:p>
          <a:p>
            <a:pPr marL="171450" indent="-171450" fontAlgn="b">
              <a:buFont typeface="Arial" pitchFamily="34" charset="0"/>
              <a:buChar char="•"/>
            </a:pPr>
            <a:r>
              <a:rPr lang="es-ES" sz="1000" dirty="0"/>
              <a:t>Laboratorio</a:t>
            </a:r>
          </a:p>
          <a:p>
            <a:pPr marL="171450" indent="-171450" fontAlgn="b">
              <a:buFont typeface="Arial" pitchFamily="34" charset="0"/>
              <a:buChar char="•"/>
            </a:pPr>
            <a:r>
              <a:rPr lang="es-ES" sz="1000" dirty="0"/>
              <a:t>Vacunación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ES" sz="1000" dirty="0"/>
              <a:t>…</a:t>
            </a:r>
          </a:p>
        </p:txBody>
      </p:sp>
      <p:cxnSp>
        <p:nvCxnSpPr>
          <p:cNvPr id="10" name="9 Conector recto de flecha"/>
          <p:cNvCxnSpPr/>
          <p:nvPr/>
        </p:nvCxnSpPr>
        <p:spPr>
          <a:xfrm>
            <a:off x="7967414" y="4797152"/>
            <a:ext cx="14401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20 Grupo"/>
          <p:cNvGrpSpPr/>
          <p:nvPr/>
        </p:nvGrpSpPr>
        <p:grpSpPr>
          <a:xfrm>
            <a:off x="4126012" y="6072464"/>
            <a:ext cx="3529014" cy="276965"/>
            <a:chOff x="4711875" y="5584731"/>
            <a:chExt cx="3529014" cy="276965"/>
          </a:xfrm>
        </p:grpSpPr>
        <p:sp>
          <p:nvSpPr>
            <p:cNvPr id="19" name="1 Rectángulo"/>
            <p:cNvSpPr/>
            <p:nvPr/>
          </p:nvSpPr>
          <p:spPr>
            <a:xfrm>
              <a:off x="4711875" y="5646108"/>
              <a:ext cx="155959" cy="154210"/>
            </a:xfrm>
            <a:prstGeom prst="rect">
              <a:avLst/>
            </a:prstGeom>
            <a:solidFill>
              <a:srgbClr val="2159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1219014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09507" algn="l" defTabSz="1219014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19014" algn="l" defTabSz="1219014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828520" algn="l" defTabSz="1219014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438027" algn="l" defTabSz="1219014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047534" algn="l" defTabSz="1219014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657041" algn="l" defTabSz="1219014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4266547" algn="l" defTabSz="1219014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876053" algn="l" defTabSz="1219014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20" name="22 Rectángulo"/>
            <p:cNvSpPr/>
            <p:nvPr/>
          </p:nvSpPr>
          <p:spPr>
            <a:xfrm>
              <a:off x="5919252" y="5646108"/>
              <a:ext cx="155959" cy="154210"/>
            </a:xfrm>
            <a:prstGeom prst="rect">
              <a:avLst/>
            </a:prstGeom>
            <a:solidFill>
              <a:srgbClr val="49AA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1219014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09507" algn="l" defTabSz="1219014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19014" algn="l" defTabSz="1219014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828520" algn="l" defTabSz="1219014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438027" algn="l" defTabSz="1219014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047534" algn="l" defTabSz="1219014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657041" algn="l" defTabSz="1219014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4266547" algn="l" defTabSz="1219014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876053" algn="l" defTabSz="1219014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21" name="24 CuadroTexto"/>
            <p:cNvSpPr txBox="1"/>
            <p:nvPr/>
          </p:nvSpPr>
          <p:spPr>
            <a:xfrm>
              <a:off x="4845256" y="5584731"/>
              <a:ext cx="1052624" cy="276965"/>
            </a:xfrm>
            <a:prstGeom prst="rect">
              <a:avLst/>
            </a:prstGeom>
            <a:noFill/>
          </p:spPr>
          <p:txBody>
            <a:bodyPr wrap="square" lIns="91406" tIns="45703" rIns="91406" bIns="45703" rtlCol="0" anchor="b">
              <a:spAutoFit/>
            </a:bodyPr>
            <a:lstStyle>
              <a:defPPr>
                <a:defRPr lang="es-ES"/>
              </a:defPPr>
              <a:lvl1pPr marL="0" algn="l" defTabSz="121901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07" algn="l" defTabSz="121901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014" algn="l" defTabSz="121901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520" algn="l" defTabSz="121901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027" algn="l" defTabSz="121901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534" algn="l" defTabSz="121901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041" algn="l" defTabSz="121901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547" algn="l" defTabSz="121901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053" algn="l" defTabSz="121901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_tradnl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Total nacional</a:t>
              </a:r>
            </a:p>
          </p:txBody>
        </p:sp>
        <p:sp>
          <p:nvSpPr>
            <p:cNvPr id="22" name="25 CuadroTexto"/>
            <p:cNvSpPr txBox="1"/>
            <p:nvPr/>
          </p:nvSpPr>
          <p:spPr>
            <a:xfrm>
              <a:off x="6075211" y="5584731"/>
              <a:ext cx="2165678" cy="276965"/>
            </a:xfrm>
            <a:prstGeom prst="rect">
              <a:avLst/>
            </a:prstGeom>
            <a:noFill/>
          </p:spPr>
          <p:txBody>
            <a:bodyPr wrap="square" lIns="91406" tIns="45703" rIns="91406" bIns="45703" rtlCol="0" anchor="b">
              <a:spAutoFit/>
            </a:bodyPr>
            <a:lstStyle>
              <a:defPPr>
                <a:defRPr lang="es-ES"/>
              </a:defPPr>
              <a:lvl1pPr marL="0" algn="l" defTabSz="121901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07" algn="l" defTabSz="121901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014" algn="l" defTabSz="121901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520" algn="l" defTabSz="121901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027" algn="l" defTabSz="121901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534" algn="l" defTabSz="121901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041" algn="l" defTabSz="121901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547" algn="l" defTabSz="121901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053" algn="l" defTabSz="121901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_tradnl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Castilla y León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118070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El </a:t>
            </a:r>
            <a:r>
              <a:rPr lang="es-ES" dirty="0" err="1"/>
              <a:t>Covid</a:t>
            </a:r>
            <a:r>
              <a:rPr lang="es-ES" dirty="0"/>
              <a:t> en la profesión</a:t>
            </a:r>
          </a:p>
        </p:txBody>
      </p:sp>
      <p:sp>
        <p:nvSpPr>
          <p:cNvPr id="5" name="4 Rectángulo"/>
          <p:cNvSpPr/>
          <p:nvPr/>
        </p:nvSpPr>
        <p:spPr>
          <a:xfrm>
            <a:off x="10199662" y="1484784"/>
            <a:ext cx="1265274" cy="1049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r"/>
            <a:r>
              <a:rPr lang="es-ES" sz="6000" b="1" dirty="0">
                <a:solidFill>
                  <a:srgbClr val="17AADD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2</a:t>
            </a:r>
          </a:p>
        </p:txBody>
      </p:sp>
      <p:cxnSp>
        <p:nvCxnSpPr>
          <p:cNvPr id="6" name="5 Conector recto"/>
          <p:cNvCxnSpPr/>
          <p:nvPr/>
        </p:nvCxnSpPr>
        <p:spPr>
          <a:xfrm>
            <a:off x="10692466" y="2564904"/>
            <a:ext cx="772470" cy="0"/>
          </a:xfrm>
          <a:prstGeom prst="line">
            <a:avLst/>
          </a:prstGeom>
          <a:ln>
            <a:solidFill>
              <a:srgbClr val="17AA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57922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34566" y="188640"/>
            <a:ext cx="9738348" cy="477054"/>
          </a:xfrm>
        </p:spPr>
        <p:txBody>
          <a:bodyPr/>
          <a:lstStyle/>
          <a:p>
            <a:r>
              <a:rPr lang="es-ES" dirty="0"/>
              <a:t>Atención a pacientes </a:t>
            </a:r>
            <a:r>
              <a:rPr lang="es-ES" dirty="0" err="1"/>
              <a:t>Covid</a:t>
            </a:r>
            <a:r>
              <a:rPr lang="es-ES" dirty="0"/>
              <a:t> 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12</a:t>
            </a:fld>
            <a:endParaRPr lang="es-ES"/>
          </a:p>
        </p:txBody>
      </p:sp>
      <p:sp>
        <p:nvSpPr>
          <p:cNvPr id="4" name="3 CuadroTexto"/>
          <p:cNvSpPr txBox="1"/>
          <p:nvPr/>
        </p:nvSpPr>
        <p:spPr>
          <a:xfrm>
            <a:off x="334566" y="6354185"/>
            <a:ext cx="9721080" cy="371075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r>
              <a:rPr lang="es-ES_tradnl" sz="900" dirty="0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rPr>
              <a:t>Base: Total muestra</a:t>
            </a:r>
            <a:endParaRPr lang="es-ES" sz="900" dirty="0">
              <a:solidFill>
                <a:prstClr val="black">
                  <a:lumMod val="50000"/>
                  <a:lumOff val="50000"/>
                </a:prstClr>
              </a:solidFill>
              <a:cs typeface="Arial" panose="020B0604020202020204" pitchFamily="34" charset="0"/>
            </a:endParaRPr>
          </a:p>
          <a:p>
            <a:r>
              <a:rPr lang="es-ES" sz="1000" b="1" dirty="0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rPr>
              <a:t>P7. Pensando en tu trabajo diario, dirías que actualmente: (elige la opción que más se ajuste a tu caso)</a:t>
            </a:r>
          </a:p>
        </p:txBody>
      </p:sp>
      <p:graphicFrame>
        <p:nvGraphicFramePr>
          <p:cNvPr id="7" name="6 Gráfico"/>
          <p:cNvGraphicFramePr/>
          <p:nvPr>
            <p:extLst>
              <p:ext uri="{D42A27DB-BD31-4B8C-83A1-F6EECF244321}">
                <p14:modId xmlns:p14="http://schemas.microsoft.com/office/powerpoint/2010/main" val="2119546183"/>
              </p:ext>
            </p:extLst>
          </p:nvPr>
        </p:nvGraphicFramePr>
        <p:xfrm>
          <a:off x="3286894" y="2832967"/>
          <a:ext cx="3005924" cy="32603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1673525"/>
              </p:ext>
            </p:extLst>
          </p:nvPr>
        </p:nvGraphicFramePr>
        <p:xfrm>
          <a:off x="982638" y="3145934"/>
          <a:ext cx="2160000" cy="2639361"/>
        </p:xfrm>
        <a:graphic>
          <a:graphicData uri="http://schemas.openxmlformats.org/drawingml/2006/table">
            <a:tbl>
              <a:tblPr/>
              <a:tblGrid>
                <a:gridCol w="216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79787"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b="1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La mayoría </a:t>
                      </a:r>
                      <a:r>
                        <a:rPr lang="es-ES" sz="14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de mi trabajo se dedica a pacientes COVID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9787"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b="1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Sólo una parte </a:t>
                      </a:r>
                      <a:r>
                        <a:rPr lang="es-ES" sz="14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de mi trabajo tiene que ver con pacientes COVID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9787"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b="1" i="0" u="none" strike="noStrike" kern="1200" dirty="0">
                          <a:solidFill>
                            <a:schemeClr val="accent5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Tengo poca/ninguna </a:t>
                      </a:r>
                      <a:r>
                        <a:rPr lang="es-ES" sz="14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relación con pacientes COVID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15 CuadroTexto"/>
          <p:cNvSpPr txBox="1"/>
          <p:nvPr/>
        </p:nvSpPr>
        <p:spPr>
          <a:xfrm>
            <a:off x="478582" y="767893"/>
            <a:ext cx="11089232" cy="1503925"/>
          </a:xfrm>
          <a:prstGeom prst="rect">
            <a:avLst/>
          </a:prstGeom>
          <a:solidFill>
            <a:schemeClr val="bg1"/>
          </a:solidFill>
          <a:ln w="3175">
            <a:solidFill>
              <a:srgbClr val="CCCDCF"/>
            </a:solidFill>
            <a:prstDash val="solid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algn="ctr" defTabSz="1219014">
              <a:spcAft>
                <a:spcPts val="600"/>
              </a:spcAft>
              <a:defRPr sz="1400" b="1">
                <a:solidFill>
                  <a:schemeClr val="tx2">
                    <a:lumMod val="75000"/>
                  </a:schemeClr>
                </a:solidFill>
                <a:latin typeface="Segoe Print" panose="02000600000000000000" pitchFamily="2" charset="0"/>
              </a:defRPr>
            </a:lvl1pPr>
            <a:lvl2pPr marL="609507" defTabSz="1219014">
              <a:defRPr sz="2400"/>
            </a:lvl2pPr>
            <a:lvl3pPr marL="1219014" defTabSz="1219014">
              <a:defRPr sz="2400"/>
            </a:lvl3pPr>
            <a:lvl4pPr marL="1828520" defTabSz="1219014">
              <a:defRPr sz="2400"/>
            </a:lvl4pPr>
            <a:lvl5pPr marL="2438027" defTabSz="1219014">
              <a:defRPr sz="2400"/>
            </a:lvl5pPr>
            <a:lvl6pPr marL="3047534" defTabSz="1219014">
              <a:defRPr sz="2400"/>
            </a:lvl6pPr>
            <a:lvl7pPr marL="3657041" defTabSz="1219014">
              <a:defRPr sz="2400"/>
            </a:lvl7pPr>
            <a:lvl8pPr marL="4266547" defTabSz="1219014">
              <a:defRPr sz="2400"/>
            </a:lvl8pPr>
            <a:lvl9pPr marL="4876053" defTabSz="1219014">
              <a:defRPr sz="2400"/>
            </a:lvl9pPr>
          </a:lstStyle>
          <a:p>
            <a:r>
              <a:rPr lang="es-ES_tradnl" dirty="0"/>
              <a:t>La atención al </a:t>
            </a:r>
            <a:r>
              <a:rPr lang="es-ES_tradnl" dirty="0" err="1"/>
              <a:t>Covid</a:t>
            </a:r>
            <a:r>
              <a:rPr lang="es-ES_tradnl" dirty="0"/>
              <a:t> está copando una parte importante de la actividad de la profesión</a:t>
            </a:r>
          </a:p>
          <a:p>
            <a:r>
              <a:rPr lang="es-ES_tradnl" b="0" dirty="0"/>
              <a:t>A nivel nacional, el 27,1% de las enfermeras ocupan la mayoría de su trabajo diario en la atención de pacientes </a:t>
            </a:r>
            <a:r>
              <a:rPr lang="es-ES_tradnl" b="0" dirty="0" err="1"/>
              <a:t>Covid</a:t>
            </a:r>
            <a:r>
              <a:rPr lang="es-ES_tradnl" b="0" dirty="0"/>
              <a:t> y el 52,2% dedica una parte de su trabajo a estos pacientes; porcentajes que sumandos alcanzan al 79,3%. Sólo el 20,7% tiene poca o ninguna relación con este tipo de pacientes</a:t>
            </a:r>
          </a:p>
          <a:p>
            <a:r>
              <a:rPr lang="es-ES_tradnl" b="0" dirty="0"/>
              <a:t>En Castilla y León el porcentaje de enfermeras que tiene relación con pacientes </a:t>
            </a:r>
            <a:r>
              <a:rPr lang="es-ES_tradnl" b="0" dirty="0" err="1"/>
              <a:t>Covid</a:t>
            </a:r>
            <a:r>
              <a:rPr lang="es-ES_tradnl" b="0" dirty="0"/>
              <a:t> es el 78,8%</a:t>
            </a:r>
          </a:p>
        </p:txBody>
      </p:sp>
      <p:sp>
        <p:nvSpPr>
          <p:cNvPr id="10" name="Rectangle 26"/>
          <p:cNvSpPr txBox="1">
            <a:spLocks noChangeArrowheads="1"/>
          </p:cNvSpPr>
          <p:nvPr/>
        </p:nvSpPr>
        <p:spPr bwMode="auto">
          <a:xfrm>
            <a:off x="3286894" y="2780928"/>
            <a:ext cx="1829972" cy="33855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MX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Total nacional</a:t>
            </a:r>
            <a:endParaRPr lang="es-ES" sz="1600" b="1" dirty="0">
              <a:solidFill>
                <a:schemeClr val="tx1">
                  <a:lumMod val="50000"/>
                  <a:lumOff val="50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1" name="Rectangle 26"/>
          <p:cNvSpPr txBox="1">
            <a:spLocks noChangeArrowheads="1"/>
          </p:cNvSpPr>
          <p:nvPr/>
        </p:nvSpPr>
        <p:spPr bwMode="auto">
          <a:xfrm>
            <a:off x="8417874" y="2780928"/>
            <a:ext cx="2213836" cy="33855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MX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Castilla y León</a:t>
            </a:r>
            <a:endParaRPr lang="es-ES" sz="1600" b="1" dirty="0">
              <a:solidFill>
                <a:schemeClr val="tx1">
                  <a:lumMod val="50000"/>
                  <a:lumOff val="50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aphicFrame>
        <p:nvGraphicFramePr>
          <p:cNvPr id="12" name="11 Gráfico"/>
          <p:cNvGraphicFramePr/>
          <p:nvPr>
            <p:extLst>
              <p:ext uri="{D42A27DB-BD31-4B8C-83A1-F6EECF244321}">
                <p14:modId xmlns:p14="http://schemas.microsoft.com/office/powerpoint/2010/main" val="2943663455"/>
              </p:ext>
            </p:extLst>
          </p:nvPr>
        </p:nvGraphicFramePr>
        <p:xfrm>
          <a:off x="8417874" y="2809956"/>
          <a:ext cx="3005924" cy="32603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1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5191012"/>
              </p:ext>
            </p:extLst>
          </p:nvPr>
        </p:nvGraphicFramePr>
        <p:xfrm>
          <a:off x="6095206" y="3122923"/>
          <a:ext cx="2160000" cy="2639361"/>
        </p:xfrm>
        <a:graphic>
          <a:graphicData uri="http://schemas.openxmlformats.org/drawingml/2006/table">
            <a:tbl>
              <a:tblPr/>
              <a:tblGrid>
                <a:gridCol w="216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79787"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b="1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La mayoría </a:t>
                      </a:r>
                      <a:r>
                        <a:rPr lang="es-ES" sz="14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de mi trabajo se dedica a pacientes COVID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9787"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b="1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Sólo una parte </a:t>
                      </a:r>
                      <a:r>
                        <a:rPr lang="es-ES" sz="14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de mi trabajo tiene que ver con pacientes COVID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9787"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b="1" i="0" u="none" strike="noStrike" kern="1200" dirty="0">
                          <a:solidFill>
                            <a:schemeClr val="accent5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Tengo poca/ninguna </a:t>
                      </a:r>
                      <a:r>
                        <a:rPr lang="es-ES" sz="14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relación con pacientes COVID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57026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1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3156851"/>
              </p:ext>
            </p:extLst>
          </p:nvPr>
        </p:nvGraphicFramePr>
        <p:xfrm>
          <a:off x="3085142" y="1199363"/>
          <a:ext cx="5616000" cy="5097600"/>
        </p:xfrm>
        <a:graphic>
          <a:graphicData uri="http://schemas.openxmlformats.org/drawingml/2006/table">
            <a:tbl>
              <a:tblPr/>
              <a:tblGrid>
                <a:gridCol w="12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9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2658"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Ceuta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658"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Melilla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658"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Canarias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658"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Murcia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658"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C. La Mancha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2658"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Cataluña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2658"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C. Valenciana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2658"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Extremadura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2658"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Balears, Illes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2658"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Navarra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2658"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Muestra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2658"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Andalucía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2658"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Castilla y León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2658"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Madrid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2658"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Aragón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52658"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Cantabria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52658"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País Vasco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52658"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Asturias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52658"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Galicia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52658"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Rioja, La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graphicFrame>
        <p:nvGraphicFramePr>
          <p:cNvPr id="22" name="8 Gráfico"/>
          <p:cNvGraphicFramePr/>
          <p:nvPr>
            <p:extLst>
              <p:ext uri="{D42A27DB-BD31-4B8C-83A1-F6EECF244321}">
                <p14:modId xmlns:p14="http://schemas.microsoft.com/office/powerpoint/2010/main" val="3955195184"/>
              </p:ext>
            </p:extLst>
          </p:nvPr>
        </p:nvGraphicFramePr>
        <p:xfrm>
          <a:off x="4396490" y="1152439"/>
          <a:ext cx="8035420" cy="52288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34566" y="188640"/>
            <a:ext cx="9738348" cy="754053"/>
          </a:xfrm>
        </p:spPr>
        <p:txBody>
          <a:bodyPr/>
          <a:lstStyle/>
          <a:p>
            <a:r>
              <a:rPr lang="es-ES" dirty="0"/>
              <a:t>Atención a pacientes </a:t>
            </a:r>
            <a:r>
              <a:rPr lang="es-ES" dirty="0" err="1"/>
              <a:t>Covid</a:t>
            </a:r>
            <a:br>
              <a:rPr lang="es-ES" dirty="0"/>
            </a:br>
            <a:r>
              <a:rPr lang="es-ES" sz="1800" b="0" i="1" dirty="0"/>
              <a:t>Según CCAA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white"/>
                </a:solidFill>
              </a:rPr>
              <a:pPr/>
              <a:t>13</a:t>
            </a:fld>
            <a:endParaRPr lang="es-ES">
              <a:solidFill>
                <a:prstClr val="white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34566" y="6354185"/>
            <a:ext cx="9721080" cy="371075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r>
              <a:rPr lang="es-ES_tradnl" sz="900" dirty="0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rPr>
              <a:t>Base: Total muestra</a:t>
            </a:r>
            <a:endParaRPr lang="es-ES" sz="900" dirty="0">
              <a:solidFill>
                <a:prstClr val="black">
                  <a:lumMod val="50000"/>
                  <a:lumOff val="50000"/>
                </a:prstClr>
              </a:solidFill>
              <a:cs typeface="Arial" panose="020B0604020202020204" pitchFamily="34" charset="0"/>
            </a:endParaRPr>
          </a:p>
          <a:p>
            <a:r>
              <a:rPr lang="es-ES" sz="1000" b="1" dirty="0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rPr>
              <a:t>P7. Pensando en tu trabajo diario, dirías que actualmente: (elige la opción que más se ajuste a tu caso)</a:t>
            </a:r>
          </a:p>
        </p:txBody>
      </p:sp>
      <p:cxnSp>
        <p:nvCxnSpPr>
          <p:cNvPr id="6" name="5 Conector recto"/>
          <p:cNvCxnSpPr/>
          <p:nvPr/>
        </p:nvCxnSpPr>
        <p:spPr>
          <a:xfrm>
            <a:off x="7451001" y="1052736"/>
            <a:ext cx="0" cy="5246662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5 CuadroTexto"/>
          <p:cNvSpPr txBox="1"/>
          <p:nvPr/>
        </p:nvSpPr>
        <p:spPr>
          <a:xfrm>
            <a:off x="664926" y="1208220"/>
            <a:ext cx="2055825" cy="1500700"/>
          </a:xfrm>
          <a:prstGeom prst="rect">
            <a:avLst/>
          </a:prstGeom>
          <a:solidFill>
            <a:schemeClr val="bg1"/>
          </a:solidFill>
          <a:ln w="3175">
            <a:solidFill>
              <a:srgbClr val="CCCDCF"/>
            </a:solidFill>
            <a:prstDash val="solid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algn="ctr" defTabSz="1219014">
              <a:spcAft>
                <a:spcPts val="600"/>
              </a:spcAft>
              <a:defRPr sz="1400" b="1">
                <a:solidFill>
                  <a:schemeClr val="tx2">
                    <a:lumMod val="75000"/>
                  </a:schemeClr>
                </a:solidFill>
                <a:latin typeface="Segoe Print" panose="02000600000000000000" pitchFamily="2" charset="0"/>
              </a:defRPr>
            </a:lvl1pPr>
            <a:lvl2pPr marL="609507" defTabSz="1219014">
              <a:defRPr sz="2400"/>
            </a:lvl2pPr>
            <a:lvl3pPr marL="1219014" defTabSz="1219014">
              <a:defRPr sz="2400"/>
            </a:lvl3pPr>
            <a:lvl4pPr marL="1828520" defTabSz="1219014">
              <a:defRPr sz="2400"/>
            </a:lvl4pPr>
            <a:lvl5pPr marL="2438027" defTabSz="1219014">
              <a:defRPr sz="2400"/>
            </a:lvl5pPr>
            <a:lvl6pPr marL="3047534" defTabSz="1219014">
              <a:defRPr sz="2400"/>
            </a:lvl6pPr>
            <a:lvl7pPr marL="3657041" defTabSz="1219014">
              <a:defRPr sz="2400"/>
            </a:lvl7pPr>
            <a:lvl8pPr marL="4266547" defTabSz="1219014">
              <a:defRPr sz="2400"/>
            </a:lvl8pPr>
            <a:lvl9pPr marL="4876053" defTabSz="1219014">
              <a:defRPr sz="2400"/>
            </a:lvl9pPr>
          </a:lstStyle>
          <a:p>
            <a:r>
              <a:rPr lang="es-ES_tradnl" b="0" dirty="0">
                <a:solidFill>
                  <a:srgbClr val="1F497D">
                    <a:lumMod val="75000"/>
                  </a:srgbClr>
                </a:solidFill>
              </a:rPr>
              <a:t>Comunidades con mayor “absorción” del trabajo de la enfermera por parte de pacientes </a:t>
            </a:r>
            <a:r>
              <a:rPr lang="es-ES_tradnl" b="0" dirty="0" err="1">
                <a:solidFill>
                  <a:srgbClr val="1F497D">
                    <a:lumMod val="75000"/>
                  </a:srgbClr>
                </a:solidFill>
              </a:rPr>
              <a:t>Covid</a:t>
            </a:r>
            <a:r>
              <a:rPr lang="es-ES_tradnl" b="0" dirty="0">
                <a:solidFill>
                  <a:srgbClr val="1F497D">
                    <a:lumMod val="75000"/>
                  </a:srgbClr>
                </a:solidFill>
              </a:rPr>
              <a:t> (entre el 30% y el 43%)</a:t>
            </a:r>
          </a:p>
        </p:txBody>
      </p:sp>
      <p:sp>
        <p:nvSpPr>
          <p:cNvPr id="7" name="6 Rectángulo"/>
          <p:cNvSpPr/>
          <p:nvPr/>
        </p:nvSpPr>
        <p:spPr>
          <a:xfrm>
            <a:off x="3060990" y="1210400"/>
            <a:ext cx="2962208" cy="1512168"/>
          </a:xfrm>
          <a:prstGeom prst="rect">
            <a:avLst/>
          </a:prstGeom>
          <a:noFill/>
          <a:ln w="12700">
            <a:solidFill>
              <a:schemeClr val="accent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Rectángulo"/>
          <p:cNvSpPr/>
          <p:nvPr/>
        </p:nvSpPr>
        <p:spPr>
          <a:xfrm>
            <a:off x="3070870" y="5268036"/>
            <a:ext cx="2232248" cy="1041284"/>
          </a:xfrm>
          <a:prstGeom prst="rect">
            <a:avLst/>
          </a:prstGeom>
          <a:noFill/>
          <a:ln w="6350">
            <a:solidFill>
              <a:schemeClr val="accent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5 CuadroTexto"/>
          <p:cNvSpPr txBox="1"/>
          <p:nvPr/>
        </p:nvSpPr>
        <p:spPr>
          <a:xfrm>
            <a:off x="622598" y="5270117"/>
            <a:ext cx="2055825" cy="1024998"/>
          </a:xfrm>
          <a:prstGeom prst="rect">
            <a:avLst/>
          </a:prstGeom>
          <a:solidFill>
            <a:schemeClr val="bg1"/>
          </a:solidFill>
          <a:ln w="3175">
            <a:solidFill>
              <a:srgbClr val="CCCDCF"/>
            </a:solidFill>
            <a:prstDash val="solid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algn="ctr" defTabSz="1219014">
              <a:spcAft>
                <a:spcPts val="600"/>
              </a:spcAft>
              <a:defRPr sz="1400" b="1">
                <a:solidFill>
                  <a:schemeClr val="tx2">
                    <a:lumMod val="75000"/>
                  </a:schemeClr>
                </a:solidFill>
                <a:latin typeface="Segoe Print" panose="02000600000000000000" pitchFamily="2" charset="0"/>
              </a:defRPr>
            </a:lvl1pPr>
            <a:lvl2pPr marL="609507" defTabSz="1219014">
              <a:defRPr sz="2400"/>
            </a:lvl2pPr>
            <a:lvl3pPr marL="1219014" defTabSz="1219014">
              <a:defRPr sz="2400"/>
            </a:lvl3pPr>
            <a:lvl4pPr marL="1828520" defTabSz="1219014">
              <a:defRPr sz="2400"/>
            </a:lvl4pPr>
            <a:lvl5pPr marL="2438027" defTabSz="1219014">
              <a:defRPr sz="2400"/>
            </a:lvl5pPr>
            <a:lvl6pPr marL="3047534" defTabSz="1219014">
              <a:defRPr sz="2400"/>
            </a:lvl6pPr>
            <a:lvl7pPr marL="3657041" defTabSz="1219014">
              <a:defRPr sz="2400"/>
            </a:lvl7pPr>
            <a:lvl8pPr marL="4266547" defTabSz="1219014">
              <a:defRPr sz="2400"/>
            </a:lvl8pPr>
            <a:lvl9pPr marL="4876053" defTabSz="1219014">
              <a:defRPr sz="2400"/>
            </a:lvl9pPr>
          </a:lstStyle>
          <a:p>
            <a:r>
              <a:rPr lang="es-ES_tradnl" b="0" dirty="0">
                <a:solidFill>
                  <a:srgbClr val="1F497D">
                    <a:lumMod val="75000"/>
                  </a:srgbClr>
                </a:solidFill>
              </a:rPr>
              <a:t>Menos del 25% dedican la mayoría de su trabajo a pacientes </a:t>
            </a:r>
            <a:r>
              <a:rPr lang="es-ES_tradnl" b="0" dirty="0" err="1">
                <a:solidFill>
                  <a:srgbClr val="1F497D">
                    <a:lumMod val="75000"/>
                  </a:srgbClr>
                </a:solidFill>
              </a:rPr>
              <a:t>Covid</a:t>
            </a:r>
            <a:endParaRPr lang="es-ES_tradnl" b="0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18" name="Freeform 18"/>
          <p:cNvSpPr>
            <a:spLocks/>
          </p:cNvSpPr>
          <p:nvPr/>
        </p:nvSpPr>
        <p:spPr bwMode="auto">
          <a:xfrm rot="6299403">
            <a:off x="2747807" y="1752323"/>
            <a:ext cx="370916" cy="428322"/>
          </a:xfrm>
          <a:custGeom>
            <a:avLst/>
            <a:gdLst>
              <a:gd name="T0" fmla="*/ 87 w 89"/>
              <a:gd name="T1" fmla="*/ 214 h 218"/>
              <a:gd name="T2" fmla="*/ 47 w 89"/>
              <a:gd name="T3" fmla="*/ 113 h 218"/>
              <a:gd name="T4" fmla="*/ 23 w 89"/>
              <a:gd name="T5" fmla="*/ 27 h 218"/>
              <a:gd name="T6" fmla="*/ 43 w 89"/>
              <a:gd name="T7" fmla="*/ 59 h 218"/>
              <a:gd name="T8" fmla="*/ 58 w 89"/>
              <a:gd name="T9" fmla="*/ 82 h 218"/>
              <a:gd name="T10" fmla="*/ 70 w 89"/>
              <a:gd name="T11" fmla="*/ 100 h 218"/>
              <a:gd name="T12" fmla="*/ 70 w 89"/>
              <a:gd name="T13" fmla="*/ 101 h 218"/>
              <a:gd name="T14" fmla="*/ 70 w 89"/>
              <a:gd name="T15" fmla="*/ 102 h 218"/>
              <a:gd name="T16" fmla="*/ 73 w 89"/>
              <a:gd name="T17" fmla="*/ 106 h 218"/>
              <a:gd name="T18" fmla="*/ 74 w 89"/>
              <a:gd name="T19" fmla="*/ 107 h 218"/>
              <a:gd name="T20" fmla="*/ 79 w 89"/>
              <a:gd name="T21" fmla="*/ 104 h 218"/>
              <a:gd name="T22" fmla="*/ 60 w 89"/>
              <a:gd name="T23" fmla="*/ 67 h 218"/>
              <a:gd name="T24" fmla="*/ 20 w 89"/>
              <a:gd name="T25" fmla="*/ 4 h 218"/>
              <a:gd name="T26" fmla="*/ 11 w 89"/>
              <a:gd name="T27" fmla="*/ 7 h 218"/>
              <a:gd name="T28" fmla="*/ 10 w 89"/>
              <a:gd name="T29" fmla="*/ 9 h 218"/>
              <a:gd name="T30" fmla="*/ 0 w 89"/>
              <a:gd name="T31" fmla="*/ 127 h 218"/>
              <a:gd name="T32" fmla="*/ 10 w 89"/>
              <a:gd name="T33" fmla="*/ 127 h 218"/>
              <a:gd name="T34" fmla="*/ 18 w 89"/>
              <a:gd name="T35" fmla="*/ 42 h 218"/>
              <a:gd name="T36" fmla="*/ 44 w 89"/>
              <a:gd name="T37" fmla="*/ 125 h 218"/>
              <a:gd name="T38" fmla="*/ 84 w 89"/>
              <a:gd name="T39" fmla="*/ 216 h 218"/>
              <a:gd name="T40" fmla="*/ 87 w 89"/>
              <a:gd name="T41" fmla="*/ 214 h 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89" h="218">
                <a:moveTo>
                  <a:pt x="87" y="214"/>
                </a:moveTo>
                <a:cubicBezTo>
                  <a:pt x="67" y="184"/>
                  <a:pt x="58" y="146"/>
                  <a:pt x="47" y="113"/>
                </a:cubicBezTo>
                <a:cubicBezTo>
                  <a:pt x="38" y="84"/>
                  <a:pt x="30" y="56"/>
                  <a:pt x="23" y="27"/>
                </a:cubicBezTo>
                <a:cubicBezTo>
                  <a:pt x="30" y="37"/>
                  <a:pt x="37" y="48"/>
                  <a:pt x="43" y="59"/>
                </a:cubicBezTo>
                <a:cubicBezTo>
                  <a:pt x="48" y="66"/>
                  <a:pt x="53" y="74"/>
                  <a:pt x="58" y="82"/>
                </a:cubicBezTo>
                <a:cubicBezTo>
                  <a:pt x="60" y="85"/>
                  <a:pt x="68" y="94"/>
                  <a:pt x="70" y="100"/>
                </a:cubicBezTo>
                <a:cubicBezTo>
                  <a:pt x="70" y="100"/>
                  <a:pt x="70" y="101"/>
                  <a:pt x="70" y="101"/>
                </a:cubicBezTo>
                <a:cubicBezTo>
                  <a:pt x="70" y="102"/>
                  <a:pt x="70" y="102"/>
                  <a:pt x="70" y="102"/>
                </a:cubicBezTo>
                <a:cubicBezTo>
                  <a:pt x="69" y="104"/>
                  <a:pt x="71" y="106"/>
                  <a:pt x="73" y="106"/>
                </a:cubicBezTo>
                <a:cubicBezTo>
                  <a:pt x="73" y="107"/>
                  <a:pt x="74" y="107"/>
                  <a:pt x="74" y="107"/>
                </a:cubicBezTo>
                <a:cubicBezTo>
                  <a:pt x="76" y="107"/>
                  <a:pt x="79" y="106"/>
                  <a:pt x="79" y="104"/>
                </a:cubicBezTo>
                <a:cubicBezTo>
                  <a:pt x="82" y="93"/>
                  <a:pt x="65" y="75"/>
                  <a:pt x="60" y="67"/>
                </a:cubicBezTo>
                <a:cubicBezTo>
                  <a:pt x="20" y="4"/>
                  <a:pt x="20" y="4"/>
                  <a:pt x="20" y="4"/>
                </a:cubicBezTo>
                <a:cubicBezTo>
                  <a:pt x="18" y="0"/>
                  <a:pt x="12" y="2"/>
                  <a:pt x="11" y="7"/>
                </a:cubicBezTo>
                <a:cubicBezTo>
                  <a:pt x="11" y="7"/>
                  <a:pt x="10" y="8"/>
                  <a:pt x="10" y="9"/>
                </a:cubicBezTo>
                <a:cubicBezTo>
                  <a:pt x="4" y="48"/>
                  <a:pt x="0" y="87"/>
                  <a:pt x="0" y="127"/>
                </a:cubicBezTo>
                <a:cubicBezTo>
                  <a:pt x="0" y="133"/>
                  <a:pt x="9" y="133"/>
                  <a:pt x="10" y="127"/>
                </a:cubicBezTo>
                <a:cubicBezTo>
                  <a:pt x="13" y="98"/>
                  <a:pt x="15" y="70"/>
                  <a:pt x="18" y="42"/>
                </a:cubicBezTo>
                <a:cubicBezTo>
                  <a:pt x="26" y="70"/>
                  <a:pt x="34" y="98"/>
                  <a:pt x="44" y="125"/>
                </a:cubicBezTo>
                <a:cubicBezTo>
                  <a:pt x="54" y="155"/>
                  <a:pt x="64" y="190"/>
                  <a:pt x="84" y="216"/>
                </a:cubicBezTo>
                <a:cubicBezTo>
                  <a:pt x="85" y="218"/>
                  <a:pt x="89" y="216"/>
                  <a:pt x="87" y="214"/>
                </a:cubicBezTo>
                <a:close/>
              </a:path>
            </a:pathLst>
          </a:custGeom>
          <a:solidFill>
            <a:schemeClr val="accent6"/>
          </a:solidFill>
          <a:ln>
            <a:solidFill>
              <a:schemeClr val="accent6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 rot="6299403">
            <a:off x="2674495" y="5574518"/>
            <a:ext cx="370916" cy="428322"/>
          </a:xfrm>
          <a:custGeom>
            <a:avLst/>
            <a:gdLst>
              <a:gd name="T0" fmla="*/ 87 w 89"/>
              <a:gd name="T1" fmla="*/ 214 h 218"/>
              <a:gd name="T2" fmla="*/ 47 w 89"/>
              <a:gd name="T3" fmla="*/ 113 h 218"/>
              <a:gd name="T4" fmla="*/ 23 w 89"/>
              <a:gd name="T5" fmla="*/ 27 h 218"/>
              <a:gd name="T6" fmla="*/ 43 w 89"/>
              <a:gd name="T7" fmla="*/ 59 h 218"/>
              <a:gd name="T8" fmla="*/ 58 w 89"/>
              <a:gd name="T9" fmla="*/ 82 h 218"/>
              <a:gd name="T10" fmla="*/ 70 w 89"/>
              <a:gd name="T11" fmla="*/ 100 h 218"/>
              <a:gd name="T12" fmla="*/ 70 w 89"/>
              <a:gd name="T13" fmla="*/ 101 h 218"/>
              <a:gd name="T14" fmla="*/ 70 w 89"/>
              <a:gd name="T15" fmla="*/ 102 h 218"/>
              <a:gd name="T16" fmla="*/ 73 w 89"/>
              <a:gd name="T17" fmla="*/ 106 h 218"/>
              <a:gd name="T18" fmla="*/ 74 w 89"/>
              <a:gd name="T19" fmla="*/ 107 h 218"/>
              <a:gd name="T20" fmla="*/ 79 w 89"/>
              <a:gd name="T21" fmla="*/ 104 h 218"/>
              <a:gd name="T22" fmla="*/ 60 w 89"/>
              <a:gd name="T23" fmla="*/ 67 h 218"/>
              <a:gd name="T24" fmla="*/ 20 w 89"/>
              <a:gd name="T25" fmla="*/ 4 h 218"/>
              <a:gd name="T26" fmla="*/ 11 w 89"/>
              <a:gd name="T27" fmla="*/ 7 h 218"/>
              <a:gd name="T28" fmla="*/ 10 w 89"/>
              <a:gd name="T29" fmla="*/ 9 h 218"/>
              <a:gd name="T30" fmla="*/ 0 w 89"/>
              <a:gd name="T31" fmla="*/ 127 h 218"/>
              <a:gd name="T32" fmla="*/ 10 w 89"/>
              <a:gd name="T33" fmla="*/ 127 h 218"/>
              <a:gd name="T34" fmla="*/ 18 w 89"/>
              <a:gd name="T35" fmla="*/ 42 h 218"/>
              <a:gd name="T36" fmla="*/ 44 w 89"/>
              <a:gd name="T37" fmla="*/ 125 h 218"/>
              <a:gd name="T38" fmla="*/ 84 w 89"/>
              <a:gd name="T39" fmla="*/ 216 h 218"/>
              <a:gd name="T40" fmla="*/ 87 w 89"/>
              <a:gd name="T41" fmla="*/ 214 h 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89" h="218">
                <a:moveTo>
                  <a:pt x="87" y="214"/>
                </a:moveTo>
                <a:cubicBezTo>
                  <a:pt x="67" y="184"/>
                  <a:pt x="58" y="146"/>
                  <a:pt x="47" y="113"/>
                </a:cubicBezTo>
                <a:cubicBezTo>
                  <a:pt x="38" y="84"/>
                  <a:pt x="30" y="56"/>
                  <a:pt x="23" y="27"/>
                </a:cubicBezTo>
                <a:cubicBezTo>
                  <a:pt x="30" y="37"/>
                  <a:pt x="37" y="48"/>
                  <a:pt x="43" y="59"/>
                </a:cubicBezTo>
                <a:cubicBezTo>
                  <a:pt x="48" y="66"/>
                  <a:pt x="53" y="74"/>
                  <a:pt x="58" y="82"/>
                </a:cubicBezTo>
                <a:cubicBezTo>
                  <a:pt x="60" y="85"/>
                  <a:pt x="68" y="94"/>
                  <a:pt x="70" y="100"/>
                </a:cubicBezTo>
                <a:cubicBezTo>
                  <a:pt x="70" y="100"/>
                  <a:pt x="70" y="101"/>
                  <a:pt x="70" y="101"/>
                </a:cubicBezTo>
                <a:cubicBezTo>
                  <a:pt x="70" y="102"/>
                  <a:pt x="70" y="102"/>
                  <a:pt x="70" y="102"/>
                </a:cubicBezTo>
                <a:cubicBezTo>
                  <a:pt x="69" y="104"/>
                  <a:pt x="71" y="106"/>
                  <a:pt x="73" y="106"/>
                </a:cubicBezTo>
                <a:cubicBezTo>
                  <a:pt x="73" y="107"/>
                  <a:pt x="74" y="107"/>
                  <a:pt x="74" y="107"/>
                </a:cubicBezTo>
                <a:cubicBezTo>
                  <a:pt x="76" y="107"/>
                  <a:pt x="79" y="106"/>
                  <a:pt x="79" y="104"/>
                </a:cubicBezTo>
                <a:cubicBezTo>
                  <a:pt x="82" y="93"/>
                  <a:pt x="65" y="75"/>
                  <a:pt x="60" y="67"/>
                </a:cubicBezTo>
                <a:cubicBezTo>
                  <a:pt x="20" y="4"/>
                  <a:pt x="20" y="4"/>
                  <a:pt x="20" y="4"/>
                </a:cubicBezTo>
                <a:cubicBezTo>
                  <a:pt x="18" y="0"/>
                  <a:pt x="12" y="2"/>
                  <a:pt x="11" y="7"/>
                </a:cubicBezTo>
                <a:cubicBezTo>
                  <a:pt x="11" y="7"/>
                  <a:pt x="10" y="8"/>
                  <a:pt x="10" y="9"/>
                </a:cubicBezTo>
                <a:cubicBezTo>
                  <a:pt x="4" y="48"/>
                  <a:pt x="0" y="87"/>
                  <a:pt x="0" y="127"/>
                </a:cubicBezTo>
                <a:cubicBezTo>
                  <a:pt x="0" y="133"/>
                  <a:pt x="9" y="133"/>
                  <a:pt x="10" y="127"/>
                </a:cubicBezTo>
                <a:cubicBezTo>
                  <a:pt x="13" y="98"/>
                  <a:pt x="15" y="70"/>
                  <a:pt x="18" y="42"/>
                </a:cubicBezTo>
                <a:cubicBezTo>
                  <a:pt x="26" y="70"/>
                  <a:pt x="34" y="98"/>
                  <a:pt x="44" y="125"/>
                </a:cubicBezTo>
                <a:cubicBezTo>
                  <a:pt x="54" y="155"/>
                  <a:pt x="64" y="190"/>
                  <a:pt x="84" y="216"/>
                </a:cubicBezTo>
                <a:cubicBezTo>
                  <a:pt x="85" y="218"/>
                  <a:pt x="89" y="216"/>
                  <a:pt x="87" y="214"/>
                </a:cubicBezTo>
                <a:close/>
              </a:path>
            </a:pathLst>
          </a:custGeom>
          <a:solidFill>
            <a:schemeClr val="accent6"/>
          </a:solidFill>
          <a:ln>
            <a:solidFill>
              <a:schemeClr val="accent6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42139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34566" y="188640"/>
            <a:ext cx="9738348" cy="477054"/>
          </a:xfrm>
        </p:spPr>
        <p:txBody>
          <a:bodyPr/>
          <a:lstStyle/>
          <a:p>
            <a:r>
              <a:rPr lang="es-ES" dirty="0"/>
              <a:t>Contagio del </a:t>
            </a:r>
            <a:r>
              <a:rPr lang="es-ES" dirty="0" err="1"/>
              <a:t>Covid</a:t>
            </a:r>
            <a:r>
              <a:rPr lang="es-ES" dirty="0"/>
              <a:t> en la profesión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14</a:t>
            </a:fld>
            <a:endParaRPr lang="es-ES"/>
          </a:p>
        </p:txBody>
      </p:sp>
      <p:sp>
        <p:nvSpPr>
          <p:cNvPr id="4" name="3 CuadroTexto"/>
          <p:cNvSpPr txBox="1"/>
          <p:nvPr/>
        </p:nvSpPr>
        <p:spPr>
          <a:xfrm>
            <a:off x="334566" y="6504078"/>
            <a:ext cx="9721080" cy="230987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r>
              <a:rPr lang="es-ES" sz="1000" b="1" dirty="0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rPr>
              <a:t>P 8. ¿Cuál sería tu situación en estos momentos? (elige la opción que más se ajuste a tu caso) / 8.1. ¿Cuántas veces has padecido la enfermedad? </a:t>
            </a:r>
          </a:p>
        </p:txBody>
      </p:sp>
      <p:sp>
        <p:nvSpPr>
          <p:cNvPr id="5" name="4 Rectángulo"/>
          <p:cNvSpPr/>
          <p:nvPr/>
        </p:nvSpPr>
        <p:spPr>
          <a:xfrm>
            <a:off x="622598" y="2562836"/>
            <a:ext cx="5112568" cy="3458452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ot"/>
          </a:ln>
          <a:effectLst/>
        </p:spPr>
        <p:txBody>
          <a:bodyPr rtlCol="0" anchor="ctr"/>
          <a:lstStyle/>
          <a:p>
            <a:pPr algn="ctr"/>
            <a:endParaRPr lang="es-ES" kern="0">
              <a:solidFill>
                <a:sysClr val="window" lastClr="FFFFFF"/>
              </a:solidFill>
            </a:endParaRPr>
          </a:p>
        </p:txBody>
      </p:sp>
      <p:graphicFrame>
        <p:nvGraphicFramePr>
          <p:cNvPr id="7" name="6 Gráfico"/>
          <p:cNvGraphicFramePr/>
          <p:nvPr>
            <p:extLst>
              <p:ext uri="{D42A27DB-BD31-4B8C-83A1-F6EECF244321}">
                <p14:modId xmlns:p14="http://schemas.microsoft.com/office/powerpoint/2010/main" val="679825568"/>
              </p:ext>
            </p:extLst>
          </p:nvPr>
        </p:nvGraphicFramePr>
        <p:xfrm>
          <a:off x="3181651" y="2616943"/>
          <a:ext cx="3005924" cy="32603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7013088"/>
              </p:ext>
            </p:extLst>
          </p:nvPr>
        </p:nvGraphicFramePr>
        <p:xfrm>
          <a:off x="622598" y="2924944"/>
          <a:ext cx="2366871" cy="2834734"/>
        </p:xfrm>
        <a:graphic>
          <a:graphicData uri="http://schemas.openxmlformats.org/drawingml/2006/table">
            <a:tbl>
              <a:tblPr/>
              <a:tblGrid>
                <a:gridCol w="23668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4448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  <a:ea typeface="Symbol"/>
                          <a:cs typeface="Symbol"/>
                        </a:rPr>
                        <a:t>He padecido la enfermedad (confirmado con test, PCR,…)</a:t>
                      </a:r>
                      <a:endParaRPr lang="es-ES" sz="14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Symbol"/>
                      </a:endParaRPr>
                    </a:p>
                  </a:txBody>
                  <a:tcPr marL="54000" marR="108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5764"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Symbol"/>
                          <a:cs typeface="Symbol"/>
                        </a:rPr>
                        <a:t>Creo que he padecido la enfermedad, aunque no tengo confirmación por ninguna prueba</a:t>
                      </a:r>
                      <a:endParaRPr lang="es-ES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54000" marR="108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4485"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  <a:ea typeface="Symbol"/>
                          <a:cs typeface="Symbol"/>
                        </a:rPr>
                        <a:t>No he padecido </a:t>
                      </a:r>
                      <a:br>
                        <a:rPr lang="es-ES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  <a:ea typeface="Symbol"/>
                          <a:cs typeface="Symbol"/>
                        </a:rPr>
                      </a:br>
                      <a:r>
                        <a:rPr lang="es-ES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  <a:ea typeface="Symbol"/>
                          <a:cs typeface="Symbol"/>
                        </a:rPr>
                        <a:t>la enfermedad</a:t>
                      </a:r>
                      <a:endParaRPr lang="es-ES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54000" marR="108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Rectangle 26"/>
          <p:cNvSpPr txBox="1">
            <a:spLocks noChangeArrowheads="1"/>
          </p:cNvSpPr>
          <p:nvPr/>
        </p:nvSpPr>
        <p:spPr bwMode="auto">
          <a:xfrm>
            <a:off x="846106" y="2408947"/>
            <a:ext cx="3016852" cy="30777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3366"/>
              </a:buClr>
              <a:buSzTx/>
              <a:buFont typeface="Monotype Sorts" pitchFamily="2" charset="2"/>
              <a:buNone/>
              <a:tabLst/>
              <a:defRPr/>
            </a:pPr>
            <a:r>
              <a:rPr lang="es-ES" sz="1400" b="1" dirty="0">
                <a:solidFill>
                  <a:schemeClr val="accent5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INCIDENCIA DE LA ENFERMEDAD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6023198" y="2560825"/>
            <a:ext cx="5472608" cy="3458452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ot"/>
          </a:ln>
          <a:effectLst/>
        </p:spPr>
        <p:txBody>
          <a:bodyPr rtlCol="0" anchor="ctr"/>
          <a:lstStyle/>
          <a:p>
            <a:pPr algn="ctr"/>
            <a:endParaRPr lang="es-ES" kern="0">
              <a:solidFill>
                <a:sysClr val="window" lastClr="FFFFFF"/>
              </a:solidFill>
            </a:endParaRPr>
          </a:p>
        </p:txBody>
      </p:sp>
      <p:graphicFrame>
        <p:nvGraphicFramePr>
          <p:cNvPr id="14" name="13 Gráfico"/>
          <p:cNvGraphicFramePr/>
          <p:nvPr>
            <p:extLst>
              <p:ext uri="{D42A27DB-BD31-4B8C-83A1-F6EECF244321}">
                <p14:modId xmlns:p14="http://schemas.microsoft.com/office/powerpoint/2010/main" val="1008879498"/>
              </p:ext>
            </p:extLst>
          </p:nvPr>
        </p:nvGraphicFramePr>
        <p:xfrm>
          <a:off x="7769802" y="2614932"/>
          <a:ext cx="3005924" cy="32603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1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4691132"/>
              </p:ext>
            </p:extLst>
          </p:nvPr>
        </p:nvGraphicFramePr>
        <p:xfrm>
          <a:off x="6095140" y="2927896"/>
          <a:ext cx="1574783" cy="2831781"/>
        </p:xfrm>
        <a:graphic>
          <a:graphicData uri="http://schemas.openxmlformats.org/drawingml/2006/table">
            <a:tbl>
              <a:tblPr/>
              <a:tblGrid>
                <a:gridCol w="15747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43927">
                <a:tc>
                  <a:txBody>
                    <a:bodyPr/>
                    <a:lstStyle/>
                    <a:p>
                      <a:pPr lvl="0" algn="r"/>
                      <a:r>
                        <a:rPr lang="es-ES" sz="14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  <a:ea typeface="Symbol"/>
                          <a:cs typeface="Symbol"/>
                        </a:rPr>
                        <a:t>1 vez</a:t>
                      </a:r>
                    </a:p>
                  </a:txBody>
                  <a:tcPr marL="54000" marR="108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3927">
                <a:tc>
                  <a:txBody>
                    <a:bodyPr/>
                    <a:lstStyle/>
                    <a:p>
                      <a:pPr lvl="0" algn="r"/>
                      <a:r>
                        <a:rPr lang="es-ES" sz="14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  <a:ea typeface="Symbol"/>
                          <a:cs typeface="Symbol"/>
                        </a:rPr>
                        <a:t>2 veces</a:t>
                      </a:r>
                    </a:p>
                  </a:txBody>
                  <a:tcPr marL="54000" marR="108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3927">
                <a:tc>
                  <a:txBody>
                    <a:bodyPr/>
                    <a:lstStyle/>
                    <a:p>
                      <a:pPr lvl="0" algn="r"/>
                      <a:r>
                        <a:rPr lang="es-ES" sz="14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  <a:ea typeface="Symbol"/>
                          <a:cs typeface="Symbol"/>
                        </a:rPr>
                        <a:t>Más de 2 veces</a:t>
                      </a:r>
                    </a:p>
                  </a:txBody>
                  <a:tcPr marL="54000" marR="108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" name="Rectangle 26"/>
          <p:cNvSpPr txBox="1">
            <a:spLocks noChangeArrowheads="1"/>
          </p:cNvSpPr>
          <p:nvPr/>
        </p:nvSpPr>
        <p:spPr bwMode="auto">
          <a:xfrm>
            <a:off x="6311230" y="2406936"/>
            <a:ext cx="2330510" cy="30777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3366"/>
              </a:buClr>
              <a:buSzTx/>
              <a:buFont typeface="Monotype Sorts" pitchFamily="2" charset="2"/>
              <a:buNone/>
              <a:tabLst/>
              <a:defRPr/>
            </a:pPr>
            <a:r>
              <a:rPr lang="es-ES" sz="1400" b="1" dirty="0">
                <a:solidFill>
                  <a:schemeClr val="accent5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NÚMERO DE CONTAGIOS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6030157" y="5759678"/>
            <a:ext cx="209063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1100" dirty="0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rPr>
              <a:t>Base: ha padecido la enfermedad</a:t>
            </a:r>
            <a:endParaRPr lang="es-ES" sz="1100" b="1" dirty="0">
              <a:solidFill>
                <a:prstClr val="black">
                  <a:lumMod val="50000"/>
                  <a:lumOff val="50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622598" y="5759678"/>
            <a:ext cx="131959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1100" dirty="0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rPr>
              <a:t>Base: Total muestra</a:t>
            </a:r>
            <a:endParaRPr lang="es-ES" sz="1100" b="1" dirty="0">
              <a:solidFill>
                <a:prstClr val="black">
                  <a:lumMod val="50000"/>
                  <a:lumOff val="50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21" name="Freeform 16"/>
          <p:cNvSpPr>
            <a:spLocks/>
          </p:cNvSpPr>
          <p:nvPr/>
        </p:nvSpPr>
        <p:spPr bwMode="auto">
          <a:xfrm>
            <a:off x="5138972" y="3214798"/>
            <a:ext cx="1316274" cy="328521"/>
          </a:xfrm>
          <a:custGeom>
            <a:avLst/>
            <a:gdLst>
              <a:gd name="T0" fmla="*/ 300 w 308"/>
              <a:gd name="T1" fmla="*/ 57 h 138"/>
              <a:gd name="T2" fmla="*/ 219 w 308"/>
              <a:gd name="T3" fmla="*/ 5 h 138"/>
              <a:gd name="T4" fmla="*/ 197 w 308"/>
              <a:gd name="T5" fmla="*/ 10 h 138"/>
              <a:gd name="T6" fmla="*/ 194 w 308"/>
              <a:gd name="T7" fmla="*/ 22 h 138"/>
              <a:gd name="T8" fmla="*/ 202 w 308"/>
              <a:gd name="T9" fmla="*/ 32 h 138"/>
              <a:gd name="T10" fmla="*/ 233 w 308"/>
              <a:gd name="T11" fmla="*/ 52 h 138"/>
              <a:gd name="T12" fmla="*/ 18 w 308"/>
              <a:gd name="T13" fmla="*/ 52 h 138"/>
              <a:gd name="T14" fmla="*/ 0 w 308"/>
              <a:gd name="T15" fmla="*/ 70 h 138"/>
              <a:gd name="T16" fmla="*/ 18 w 308"/>
              <a:gd name="T17" fmla="*/ 89 h 138"/>
              <a:gd name="T18" fmla="*/ 233 w 308"/>
              <a:gd name="T19" fmla="*/ 89 h 138"/>
              <a:gd name="T20" fmla="*/ 202 w 308"/>
              <a:gd name="T21" fmla="*/ 109 h 138"/>
              <a:gd name="T22" fmla="*/ 194 w 308"/>
              <a:gd name="T23" fmla="*/ 119 h 138"/>
              <a:gd name="T24" fmla="*/ 197 w 308"/>
              <a:gd name="T25" fmla="*/ 131 h 138"/>
              <a:gd name="T26" fmla="*/ 210 w 308"/>
              <a:gd name="T27" fmla="*/ 138 h 138"/>
              <a:gd name="T28" fmla="*/ 219 w 308"/>
              <a:gd name="T29" fmla="*/ 136 h 138"/>
              <a:gd name="T30" fmla="*/ 300 w 308"/>
              <a:gd name="T31" fmla="*/ 84 h 138"/>
              <a:gd name="T32" fmla="*/ 308 w 308"/>
              <a:gd name="T33" fmla="*/ 70 h 138"/>
              <a:gd name="T34" fmla="*/ 300 w 308"/>
              <a:gd name="T35" fmla="*/ 57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08" h="138">
                <a:moveTo>
                  <a:pt x="300" y="57"/>
                </a:moveTo>
                <a:cubicBezTo>
                  <a:pt x="219" y="5"/>
                  <a:pt x="219" y="5"/>
                  <a:pt x="219" y="5"/>
                </a:cubicBezTo>
                <a:cubicBezTo>
                  <a:pt x="211" y="0"/>
                  <a:pt x="201" y="2"/>
                  <a:pt x="197" y="10"/>
                </a:cubicBezTo>
                <a:cubicBezTo>
                  <a:pt x="194" y="13"/>
                  <a:pt x="194" y="18"/>
                  <a:pt x="194" y="22"/>
                </a:cubicBezTo>
                <a:cubicBezTo>
                  <a:pt x="195" y="26"/>
                  <a:pt x="198" y="30"/>
                  <a:pt x="202" y="32"/>
                </a:cubicBezTo>
                <a:cubicBezTo>
                  <a:pt x="233" y="52"/>
                  <a:pt x="233" y="52"/>
                  <a:pt x="233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8" y="52"/>
                  <a:pt x="0" y="60"/>
                  <a:pt x="0" y="70"/>
                </a:cubicBezTo>
                <a:cubicBezTo>
                  <a:pt x="0" y="80"/>
                  <a:pt x="8" y="89"/>
                  <a:pt x="18" y="89"/>
                </a:cubicBezTo>
                <a:cubicBezTo>
                  <a:pt x="233" y="89"/>
                  <a:pt x="233" y="89"/>
                  <a:pt x="233" y="89"/>
                </a:cubicBezTo>
                <a:cubicBezTo>
                  <a:pt x="202" y="109"/>
                  <a:pt x="202" y="109"/>
                  <a:pt x="202" y="109"/>
                </a:cubicBezTo>
                <a:cubicBezTo>
                  <a:pt x="198" y="111"/>
                  <a:pt x="195" y="115"/>
                  <a:pt x="194" y="119"/>
                </a:cubicBezTo>
                <a:cubicBezTo>
                  <a:pt x="194" y="123"/>
                  <a:pt x="194" y="127"/>
                  <a:pt x="197" y="131"/>
                </a:cubicBezTo>
                <a:cubicBezTo>
                  <a:pt x="200" y="136"/>
                  <a:pt x="205" y="138"/>
                  <a:pt x="210" y="138"/>
                </a:cubicBezTo>
                <a:cubicBezTo>
                  <a:pt x="213" y="138"/>
                  <a:pt x="216" y="138"/>
                  <a:pt x="219" y="136"/>
                </a:cubicBezTo>
                <a:cubicBezTo>
                  <a:pt x="300" y="84"/>
                  <a:pt x="300" y="84"/>
                  <a:pt x="300" y="84"/>
                </a:cubicBezTo>
                <a:cubicBezTo>
                  <a:pt x="305" y="81"/>
                  <a:pt x="308" y="76"/>
                  <a:pt x="308" y="70"/>
                </a:cubicBezTo>
                <a:cubicBezTo>
                  <a:pt x="308" y="65"/>
                  <a:pt x="305" y="60"/>
                  <a:pt x="300" y="57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9" name="15 CuadroTexto"/>
          <p:cNvSpPr txBox="1"/>
          <p:nvPr/>
        </p:nvSpPr>
        <p:spPr>
          <a:xfrm>
            <a:off x="622599" y="842735"/>
            <a:ext cx="5112568" cy="1434137"/>
          </a:xfrm>
          <a:prstGeom prst="rect">
            <a:avLst/>
          </a:prstGeom>
          <a:solidFill>
            <a:schemeClr val="bg1"/>
          </a:solidFill>
          <a:ln w="3175">
            <a:solidFill>
              <a:srgbClr val="CCCDCF"/>
            </a:solidFill>
            <a:prstDash val="solid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algn="ctr" defTabSz="1219014">
              <a:spcAft>
                <a:spcPts val="600"/>
              </a:spcAft>
              <a:defRPr sz="1400" b="1">
                <a:solidFill>
                  <a:schemeClr val="tx2">
                    <a:lumMod val="75000"/>
                  </a:schemeClr>
                </a:solidFill>
                <a:latin typeface="Segoe Print" panose="02000600000000000000" pitchFamily="2" charset="0"/>
              </a:defRPr>
            </a:lvl1pPr>
            <a:lvl2pPr marL="609507" defTabSz="1219014">
              <a:defRPr sz="2400"/>
            </a:lvl2pPr>
            <a:lvl3pPr marL="1219014" defTabSz="1219014">
              <a:defRPr sz="2400"/>
            </a:lvl3pPr>
            <a:lvl4pPr marL="1828520" defTabSz="1219014">
              <a:defRPr sz="2400"/>
            </a:lvl4pPr>
            <a:lvl5pPr marL="2438027" defTabSz="1219014">
              <a:defRPr sz="2400"/>
            </a:lvl5pPr>
            <a:lvl6pPr marL="3047534" defTabSz="1219014">
              <a:defRPr sz="2400"/>
            </a:lvl6pPr>
            <a:lvl7pPr marL="3657041" defTabSz="1219014">
              <a:defRPr sz="2400"/>
            </a:lvl7pPr>
            <a:lvl8pPr marL="4266547" defTabSz="1219014">
              <a:defRPr sz="2400"/>
            </a:lvl8pPr>
            <a:lvl9pPr marL="4876053" defTabSz="1219014">
              <a:defRPr sz="2400"/>
            </a:lvl9pPr>
          </a:lstStyle>
          <a:p>
            <a:r>
              <a:rPr lang="es-ES_tradnl" sz="1600" b="0" dirty="0"/>
              <a:t>En torno al 48% de las enfermeras han tenido </a:t>
            </a:r>
            <a:r>
              <a:rPr lang="es-ES_tradnl" sz="1600" b="0" dirty="0" err="1"/>
              <a:t>Covid</a:t>
            </a:r>
            <a:r>
              <a:rPr lang="es-ES_tradnl" sz="1600" b="0" dirty="0"/>
              <a:t>, y de estas, el 14,5% lo han tenido más de una vez</a:t>
            </a:r>
            <a:br>
              <a:rPr lang="es-ES_tradnl" sz="1600" dirty="0"/>
            </a:br>
            <a:r>
              <a:rPr lang="es-ES_tradnl" sz="1600" dirty="0"/>
              <a:t>“La mitad” de las enfermeras se han contagiado, frente al 20% de la población</a:t>
            </a:r>
          </a:p>
        </p:txBody>
      </p:sp>
      <p:grpSp>
        <p:nvGrpSpPr>
          <p:cNvPr id="20" name="20 Grupo"/>
          <p:cNvGrpSpPr/>
          <p:nvPr/>
        </p:nvGrpSpPr>
        <p:grpSpPr>
          <a:xfrm>
            <a:off x="4126012" y="6072464"/>
            <a:ext cx="3529014" cy="276965"/>
            <a:chOff x="4711875" y="5584731"/>
            <a:chExt cx="3529014" cy="276965"/>
          </a:xfrm>
        </p:grpSpPr>
        <p:sp>
          <p:nvSpPr>
            <p:cNvPr id="22" name="1 Rectángulo"/>
            <p:cNvSpPr/>
            <p:nvPr/>
          </p:nvSpPr>
          <p:spPr>
            <a:xfrm>
              <a:off x="4711875" y="5646108"/>
              <a:ext cx="155959" cy="154210"/>
            </a:xfrm>
            <a:prstGeom prst="rect">
              <a:avLst/>
            </a:prstGeom>
            <a:solidFill>
              <a:srgbClr val="2159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1219014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09507" algn="l" defTabSz="1219014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19014" algn="l" defTabSz="1219014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828520" algn="l" defTabSz="1219014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438027" algn="l" defTabSz="1219014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047534" algn="l" defTabSz="1219014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657041" algn="l" defTabSz="1219014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4266547" algn="l" defTabSz="1219014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876053" algn="l" defTabSz="1219014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23" name="22 Rectángulo"/>
            <p:cNvSpPr/>
            <p:nvPr/>
          </p:nvSpPr>
          <p:spPr>
            <a:xfrm>
              <a:off x="5919252" y="5646108"/>
              <a:ext cx="155959" cy="154210"/>
            </a:xfrm>
            <a:prstGeom prst="rect">
              <a:avLst/>
            </a:prstGeom>
            <a:solidFill>
              <a:srgbClr val="49AA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1219014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09507" algn="l" defTabSz="1219014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19014" algn="l" defTabSz="1219014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828520" algn="l" defTabSz="1219014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438027" algn="l" defTabSz="1219014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047534" algn="l" defTabSz="1219014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657041" algn="l" defTabSz="1219014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4266547" algn="l" defTabSz="1219014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876053" algn="l" defTabSz="1219014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24" name="24 CuadroTexto"/>
            <p:cNvSpPr txBox="1"/>
            <p:nvPr/>
          </p:nvSpPr>
          <p:spPr>
            <a:xfrm>
              <a:off x="4845256" y="5584731"/>
              <a:ext cx="1052624" cy="276965"/>
            </a:xfrm>
            <a:prstGeom prst="rect">
              <a:avLst/>
            </a:prstGeom>
            <a:noFill/>
          </p:spPr>
          <p:txBody>
            <a:bodyPr wrap="square" lIns="91406" tIns="45703" rIns="91406" bIns="45703" rtlCol="0" anchor="b">
              <a:spAutoFit/>
            </a:bodyPr>
            <a:lstStyle>
              <a:defPPr>
                <a:defRPr lang="es-ES"/>
              </a:defPPr>
              <a:lvl1pPr marL="0" algn="l" defTabSz="121901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07" algn="l" defTabSz="121901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014" algn="l" defTabSz="121901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520" algn="l" defTabSz="121901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027" algn="l" defTabSz="121901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534" algn="l" defTabSz="121901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041" algn="l" defTabSz="121901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547" algn="l" defTabSz="121901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053" algn="l" defTabSz="121901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_tradnl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Total nacional</a:t>
              </a:r>
            </a:p>
          </p:txBody>
        </p:sp>
        <p:sp>
          <p:nvSpPr>
            <p:cNvPr id="25" name="25 CuadroTexto"/>
            <p:cNvSpPr txBox="1"/>
            <p:nvPr/>
          </p:nvSpPr>
          <p:spPr>
            <a:xfrm>
              <a:off x="6075211" y="5584731"/>
              <a:ext cx="2165678" cy="276965"/>
            </a:xfrm>
            <a:prstGeom prst="rect">
              <a:avLst/>
            </a:prstGeom>
            <a:noFill/>
          </p:spPr>
          <p:txBody>
            <a:bodyPr wrap="square" lIns="91406" tIns="45703" rIns="91406" bIns="45703" rtlCol="0" anchor="b">
              <a:spAutoFit/>
            </a:bodyPr>
            <a:lstStyle>
              <a:defPPr>
                <a:defRPr lang="es-ES"/>
              </a:defPPr>
              <a:lvl1pPr marL="0" algn="l" defTabSz="121901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07" algn="l" defTabSz="121901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014" algn="l" defTabSz="121901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520" algn="l" defTabSz="121901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027" algn="l" defTabSz="121901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534" algn="l" defTabSz="121901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041" algn="l" defTabSz="121901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547" algn="l" defTabSz="121901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053" algn="l" defTabSz="121901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_tradnl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Castilla y León</a:t>
              </a:r>
            </a:p>
          </p:txBody>
        </p:sp>
      </p:grpSp>
      <p:sp>
        <p:nvSpPr>
          <p:cNvPr id="26" name="15 CuadroTexto"/>
          <p:cNvSpPr txBox="1"/>
          <p:nvPr/>
        </p:nvSpPr>
        <p:spPr>
          <a:xfrm>
            <a:off x="6023199" y="842735"/>
            <a:ext cx="5472608" cy="1434137"/>
          </a:xfrm>
          <a:prstGeom prst="rect">
            <a:avLst/>
          </a:prstGeom>
          <a:solidFill>
            <a:schemeClr val="bg1"/>
          </a:solidFill>
          <a:ln w="3175">
            <a:solidFill>
              <a:srgbClr val="CCCDCF"/>
            </a:solidFill>
            <a:prstDash val="solid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algn="ctr" defTabSz="1219014">
              <a:spcAft>
                <a:spcPts val="600"/>
              </a:spcAft>
              <a:defRPr sz="1400" b="1">
                <a:solidFill>
                  <a:schemeClr val="tx2">
                    <a:lumMod val="75000"/>
                  </a:schemeClr>
                </a:solidFill>
                <a:latin typeface="Segoe Print" panose="02000600000000000000" pitchFamily="2" charset="0"/>
              </a:defRPr>
            </a:lvl1pPr>
            <a:lvl2pPr marL="609507" defTabSz="1219014">
              <a:defRPr sz="2400"/>
            </a:lvl2pPr>
            <a:lvl3pPr marL="1219014" defTabSz="1219014">
              <a:defRPr sz="2400"/>
            </a:lvl3pPr>
            <a:lvl4pPr marL="1828520" defTabSz="1219014">
              <a:defRPr sz="2400"/>
            </a:lvl4pPr>
            <a:lvl5pPr marL="2438027" defTabSz="1219014">
              <a:defRPr sz="2400"/>
            </a:lvl5pPr>
            <a:lvl6pPr marL="3047534" defTabSz="1219014">
              <a:defRPr sz="2400"/>
            </a:lvl6pPr>
            <a:lvl7pPr marL="3657041" defTabSz="1219014">
              <a:defRPr sz="2400"/>
            </a:lvl7pPr>
            <a:lvl8pPr marL="4266547" defTabSz="1219014">
              <a:defRPr sz="2400"/>
            </a:lvl8pPr>
            <a:lvl9pPr marL="4876053" defTabSz="1219014">
              <a:defRPr sz="2400"/>
            </a:lvl9pPr>
          </a:lstStyle>
          <a:p>
            <a:r>
              <a:rPr lang="es-ES_tradnl" sz="1600" b="0" dirty="0"/>
              <a:t>En Castilla y León el dato es muy similar:</a:t>
            </a:r>
            <a:br>
              <a:rPr lang="es-ES_tradnl" sz="1600" b="0" dirty="0"/>
            </a:br>
            <a:r>
              <a:rPr lang="es-ES_tradnl" sz="1600" b="0" dirty="0"/>
              <a:t> el 49,3% han tenido </a:t>
            </a:r>
            <a:r>
              <a:rPr lang="es-ES_tradnl" sz="1600" b="0" dirty="0" err="1"/>
              <a:t>Covid</a:t>
            </a:r>
            <a:r>
              <a:rPr lang="es-ES_tradnl" sz="1600" b="0" dirty="0"/>
              <a:t>, y de ellas, </a:t>
            </a:r>
            <a:br>
              <a:rPr lang="es-ES_tradnl" sz="1600" b="0" dirty="0"/>
            </a:br>
            <a:r>
              <a:rPr lang="es-ES_tradnl" sz="1600" b="0" dirty="0"/>
              <a:t>el 13,9% lo han padecido más de una vez. </a:t>
            </a:r>
            <a:br>
              <a:rPr lang="es-ES_tradnl" sz="1600" b="0" dirty="0"/>
            </a:br>
            <a:endParaRPr lang="es-ES_tradnl" sz="1600" b="0" dirty="0"/>
          </a:p>
        </p:txBody>
      </p:sp>
    </p:spTree>
    <p:extLst>
      <p:ext uri="{BB962C8B-B14F-4D97-AF65-F5344CB8AC3E}">
        <p14:creationId xmlns:p14="http://schemas.microsoft.com/office/powerpoint/2010/main" val="18591067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34566" y="188640"/>
            <a:ext cx="9738348" cy="754053"/>
          </a:xfrm>
        </p:spPr>
        <p:txBody>
          <a:bodyPr/>
          <a:lstStyle/>
          <a:p>
            <a:r>
              <a:rPr lang="es-ES" dirty="0"/>
              <a:t>Contagio del </a:t>
            </a:r>
            <a:r>
              <a:rPr lang="es-ES" dirty="0" err="1"/>
              <a:t>Covid</a:t>
            </a:r>
            <a:r>
              <a:rPr lang="es-ES" dirty="0"/>
              <a:t> en la profesión</a:t>
            </a:r>
            <a:br>
              <a:rPr lang="es-ES" dirty="0"/>
            </a:br>
            <a:r>
              <a:rPr lang="es-ES" sz="1800" b="0" i="1" dirty="0"/>
              <a:t>Según CCAA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white"/>
                </a:solidFill>
              </a:rPr>
              <a:pPr/>
              <a:t>15</a:t>
            </a:fld>
            <a:endParaRPr lang="es-ES">
              <a:solidFill>
                <a:prstClr val="white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62558" y="6348601"/>
            <a:ext cx="9721080" cy="386464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r>
              <a:rPr lang="es-ES" sz="1000" b="1" dirty="0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rPr>
              <a:t>Base: Total muestra</a:t>
            </a:r>
          </a:p>
          <a:p>
            <a:r>
              <a:rPr lang="es-ES" sz="1000" b="1" dirty="0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rPr>
              <a:t>P 8. ¿Cuál sería tu situación en estos momentos? (elige la opción que más se ajuste a tu caso) / 8.1. ¿Cuántas veces has padecido la enfermedad? </a:t>
            </a:r>
          </a:p>
        </p:txBody>
      </p:sp>
      <p:sp>
        <p:nvSpPr>
          <p:cNvPr id="11" name="Rectangle 26"/>
          <p:cNvSpPr txBox="1">
            <a:spLocks noChangeArrowheads="1"/>
          </p:cNvSpPr>
          <p:nvPr/>
        </p:nvSpPr>
        <p:spPr bwMode="auto">
          <a:xfrm>
            <a:off x="4236387" y="908720"/>
            <a:ext cx="3016852" cy="30777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ES" sz="1400" b="1" dirty="0">
                <a:solidFill>
                  <a:srgbClr val="4BACC6">
                    <a:lumMod val="50000"/>
                  </a:srgb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INCIDENCIA DE LA ENFERMEDAD</a:t>
            </a:r>
          </a:p>
        </p:txBody>
      </p:sp>
      <p:graphicFrame>
        <p:nvGraphicFramePr>
          <p:cNvPr id="24" name="2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5514015"/>
              </p:ext>
            </p:extLst>
          </p:nvPr>
        </p:nvGraphicFramePr>
        <p:xfrm>
          <a:off x="2990427" y="1271371"/>
          <a:ext cx="4788000" cy="5128080"/>
        </p:xfrm>
        <a:graphic>
          <a:graphicData uri="http://schemas.openxmlformats.org/drawingml/2006/table">
            <a:tbl>
              <a:tblPr/>
              <a:tblGrid>
                <a:gridCol w="12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9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2658"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/>
                        </a:rPr>
                        <a:t>Madrid </a:t>
                      </a:r>
                    </a:p>
                  </a:txBody>
                  <a:tcPr marL="9525" marR="857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658"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/>
                        </a:rPr>
                        <a:t>C. La Mancha</a:t>
                      </a:r>
                    </a:p>
                  </a:txBody>
                  <a:tcPr marL="9525" marR="857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658"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200" b="0" i="0" u="none" strike="noStrike">
                          <a:solidFill>
                            <a:srgbClr val="404040"/>
                          </a:solidFill>
                          <a:effectLst/>
                          <a:latin typeface="Calibri"/>
                        </a:rPr>
                        <a:t>Cataluña</a:t>
                      </a:r>
                    </a:p>
                  </a:txBody>
                  <a:tcPr marL="9525" marR="857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658"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200" b="0" i="0" u="none" strike="noStrike">
                          <a:solidFill>
                            <a:srgbClr val="404040"/>
                          </a:solidFill>
                          <a:effectLst/>
                          <a:latin typeface="Calibri"/>
                        </a:rPr>
                        <a:t>País Vasco</a:t>
                      </a:r>
                    </a:p>
                  </a:txBody>
                  <a:tcPr marL="9525" marR="857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658"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200" b="0" i="0" u="none" strike="noStrike">
                          <a:solidFill>
                            <a:srgbClr val="404040"/>
                          </a:solidFill>
                          <a:effectLst/>
                          <a:latin typeface="Calibri"/>
                        </a:rPr>
                        <a:t>Castilla y León</a:t>
                      </a:r>
                    </a:p>
                  </a:txBody>
                  <a:tcPr marL="9525" marR="857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2658"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/>
                        </a:rPr>
                        <a:t>Asturias </a:t>
                      </a:r>
                    </a:p>
                  </a:txBody>
                  <a:tcPr marL="9525" marR="857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2658"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4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/>
                        </a:rPr>
                        <a:t>Total muestra</a:t>
                      </a:r>
                    </a:p>
                  </a:txBody>
                  <a:tcPr marL="9525" marR="857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2658"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200" b="0" i="0" u="none" strike="noStrike">
                          <a:solidFill>
                            <a:srgbClr val="404040"/>
                          </a:solidFill>
                          <a:effectLst/>
                          <a:latin typeface="Calibri"/>
                        </a:rPr>
                        <a:t>C. Valenciana</a:t>
                      </a:r>
                    </a:p>
                  </a:txBody>
                  <a:tcPr marL="9525" marR="857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2658"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200" b="0" i="0" u="none" strike="noStrike">
                          <a:solidFill>
                            <a:srgbClr val="404040"/>
                          </a:solidFill>
                          <a:effectLst/>
                          <a:latin typeface="Calibri"/>
                        </a:rPr>
                        <a:t>Murcia</a:t>
                      </a:r>
                    </a:p>
                  </a:txBody>
                  <a:tcPr marL="9525" marR="857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2658"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200" b="0" i="0" u="none" strike="noStrike">
                          <a:solidFill>
                            <a:srgbClr val="404040"/>
                          </a:solidFill>
                          <a:effectLst/>
                          <a:latin typeface="Calibri"/>
                        </a:rPr>
                        <a:t>Rioja, La</a:t>
                      </a:r>
                    </a:p>
                  </a:txBody>
                  <a:tcPr marL="9525" marR="857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2658"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/>
                        </a:rPr>
                        <a:t>Navarra</a:t>
                      </a:r>
                    </a:p>
                  </a:txBody>
                  <a:tcPr marL="9525" marR="857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2658"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200" b="0" i="0" u="none" strike="noStrike">
                          <a:solidFill>
                            <a:srgbClr val="404040"/>
                          </a:solidFill>
                          <a:effectLst/>
                          <a:latin typeface="Calibri"/>
                        </a:rPr>
                        <a:t>Aragón</a:t>
                      </a:r>
                    </a:p>
                  </a:txBody>
                  <a:tcPr marL="9525" marR="857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2658"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200" b="0" i="0" u="none" strike="noStrike">
                          <a:solidFill>
                            <a:srgbClr val="404040"/>
                          </a:solidFill>
                          <a:effectLst/>
                          <a:latin typeface="Calibri"/>
                        </a:rPr>
                        <a:t>Cantabria</a:t>
                      </a:r>
                    </a:p>
                  </a:txBody>
                  <a:tcPr marL="9525" marR="857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2658"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/>
                        </a:rPr>
                        <a:t>Andalucía</a:t>
                      </a:r>
                    </a:p>
                  </a:txBody>
                  <a:tcPr marL="9525" marR="857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2658"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200" b="0" i="0" u="none" strike="noStrike">
                          <a:solidFill>
                            <a:srgbClr val="404040"/>
                          </a:solidFill>
                          <a:effectLst/>
                          <a:latin typeface="Calibri"/>
                        </a:rPr>
                        <a:t>Extremadura</a:t>
                      </a:r>
                    </a:p>
                  </a:txBody>
                  <a:tcPr marL="9525" marR="857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52658"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/>
                        </a:rPr>
                        <a:t>Balears, Illes</a:t>
                      </a:r>
                    </a:p>
                  </a:txBody>
                  <a:tcPr marL="9525" marR="857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52658"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200" b="0" i="0" u="none" strike="noStrike">
                          <a:solidFill>
                            <a:srgbClr val="404040"/>
                          </a:solidFill>
                          <a:effectLst/>
                          <a:latin typeface="Calibri"/>
                        </a:rPr>
                        <a:t>Canarias</a:t>
                      </a:r>
                    </a:p>
                  </a:txBody>
                  <a:tcPr marL="9525" marR="857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52658"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/>
                        </a:rPr>
                        <a:t>Melilla</a:t>
                      </a:r>
                    </a:p>
                  </a:txBody>
                  <a:tcPr marL="9525" marR="857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52658"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200" b="0" i="0" u="none" strike="noStrike">
                          <a:solidFill>
                            <a:srgbClr val="404040"/>
                          </a:solidFill>
                          <a:effectLst/>
                          <a:latin typeface="Calibri"/>
                        </a:rPr>
                        <a:t>Galicia</a:t>
                      </a:r>
                    </a:p>
                  </a:txBody>
                  <a:tcPr marL="9525" marR="857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52658"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/>
                        </a:rPr>
                        <a:t>Ceuta</a:t>
                      </a:r>
                    </a:p>
                  </a:txBody>
                  <a:tcPr marL="9525" marR="857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graphicFrame>
        <p:nvGraphicFramePr>
          <p:cNvPr id="26" name="8 Gráfico"/>
          <p:cNvGraphicFramePr/>
          <p:nvPr>
            <p:extLst>
              <p:ext uri="{D42A27DB-BD31-4B8C-83A1-F6EECF244321}">
                <p14:modId xmlns:p14="http://schemas.microsoft.com/office/powerpoint/2010/main" val="2592930798"/>
              </p:ext>
            </p:extLst>
          </p:nvPr>
        </p:nvGraphicFramePr>
        <p:xfrm>
          <a:off x="4265863" y="1224447"/>
          <a:ext cx="8035420" cy="52288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29" name="28 Conector recto"/>
          <p:cNvCxnSpPr/>
          <p:nvPr/>
        </p:nvCxnSpPr>
        <p:spPr>
          <a:xfrm>
            <a:off x="6120952" y="1317775"/>
            <a:ext cx="0" cy="5053631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15 CuadroTexto"/>
          <p:cNvSpPr txBox="1"/>
          <p:nvPr/>
        </p:nvSpPr>
        <p:spPr>
          <a:xfrm>
            <a:off x="766614" y="5290138"/>
            <a:ext cx="2055825" cy="700086"/>
          </a:xfrm>
          <a:prstGeom prst="rect">
            <a:avLst/>
          </a:prstGeom>
          <a:solidFill>
            <a:schemeClr val="bg1"/>
          </a:solidFill>
          <a:ln w="3175">
            <a:solidFill>
              <a:srgbClr val="CCCDCF"/>
            </a:solidFill>
            <a:prstDash val="solid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algn="ctr" defTabSz="1219014">
              <a:spcAft>
                <a:spcPts val="600"/>
              </a:spcAft>
              <a:defRPr sz="1400" b="1">
                <a:solidFill>
                  <a:schemeClr val="tx2">
                    <a:lumMod val="75000"/>
                  </a:schemeClr>
                </a:solidFill>
                <a:latin typeface="Segoe Print" panose="02000600000000000000" pitchFamily="2" charset="0"/>
              </a:defRPr>
            </a:lvl1pPr>
            <a:lvl2pPr marL="609507" defTabSz="1219014">
              <a:defRPr sz="2400"/>
            </a:lvl2pPr>
            <a:lvl3pPr marL="1219014" defTabSz="1219014">
              <a:defRPr sz="2400"/>
            </a:lvl3pPr>
            <a:lvl4pPr marL="1828520" defTabSz="1219014">
              <a:defRPr sz="2400"/>
            </a:lvl4pPr>
            <a:lvl5pPr marL="2438027" defTabSz="1219014">
              <a:defRPr sz="2400"/>
            </a:lvl5pPr>
            <a:lvl6pPr marL="3047534" defTabSz="1219014">
              <a:defRPr sz="2400"/>
            </a:lvl6pPr>
            <a:lvl7pPr marL="3657041" defTabSz="1219014">
              <a:defRPr sz="2400"/>
            </a:lvl7pPr>
            <a:lvl8pPr marL="4266547" defTabSz="1219014">
              <a:defRPr sz="2400"/>
            </a:lvl8pPr>
            <a:lvl9pPr marL="4876053" defTabSz="1219014">
              <a:defRPr sz="2400"/>
            </a:lvl9pPr>
          </a:lstStyle>
          <a:p>
            <a:r>
              <a:rPr lang="es-ES_tradnl" b="0" dirty="0">
                <a:solidFill>
                  <a:srgbClr val="1F497D">
                    <a:lumMod val="75000"/>
                  </a:srgbClr>
                </a:solidFill>
              </a:rPr>
              <a:t>Contagios por debajo del 40%</a:t>
            </a:r>
          </a:p>
        </p:txBody>
      </p:sp>
      <p:sp>
        <p:nvSpPr>
          <p:cNvPr id="12" name="Freeform 18"/>
          <p:cNvSpPr>
            <a:spLocks/>
          </p:cNvSpPr>
          <p:nvPr/>
        </p:nvSpPr>
        <p:spPr bwMode="auto">
          <a:xfrm rot="6299403">
            <a:off x="2831900" y="5317577"/>
            <a:ext cx="370916" cy="428322"/>
          </a:xfrm>
          <a:custGeom>
            <a:avLst/>
            <a:gdLst>
              <a:gd name="T0" fmla="*/ 87 w 89"/>
              <a:gd name="T1" fmla="*/ 214 h 218"/>
              <a:gd name="T2" fmla="*/ 47 w 89"/>
              <a:gd name="T3" fmla="*/ 113 h 218"/>
              <a:gd name="T4" fmla="*/ 23 w 89"/>
              <a:gd name="T5" fmla="*/ 27 h 218"/>
              <a:gd name="T6" fmla="*/ 43 w 89"/>
              <a:gd name="T7" fmla="*/ 59 h 218"/>
              <a:gd name="T8" fmla="*/ 58 w 89"/>
              <a:gd name="T9" fmla="*/ 82 h 218"/>
              <a:gd name="T10" fmla="*/ 70 w 89"/>
              <a:gd name="T11" fmla="*/ 100 h 218"/>
              <a:gd name="T12" fmla="*/ 70 w 89"/>
              <a:gd name="T13" fmla="*/ 101 h 218"/>
              <a:gd name="T14" fmla="*/ 70 w 89"/>
              <a:gd name="T15" fmla="*/ 102 h 218"/>
              <a:gd name="T16" fmla="*/ 73 w 89"/>
              <a:gd name="T17" fmla="*/ 106 h 218"/>
              <a:gd name="T18" fmla="*/ 74 w 89"/>
              <a:gd name="T19" fmla="*/ 107 h 218"/>
              <a:gd name="T20" fmla="*/ 79 w 89"/>
              <a:gd name="T21" fmla="*/ 104 h 218"/>
              <a:gd name="T22" fmla="*/ 60 w 89"/>
              <a:gd name="T23" fmla="*/ 67 h 218"/>
              <a:gd name="T24" fmla="*/ 20 w 89"/>
              <a:gd name="T25" fmla="*/ 4 h 218"/>
              <a:gd name="T26" fmla="*/ 11 w 89"/>
              <a:gd name="T27" fmla="*/ 7 h 218"/>
              <a:gd name="T28" fmla="*/ 10 w 89"/>
              <a:gd name="T29" fmla="*/ 9 h 218"/>
              <a:gd name="T30" fmla="*/ 0 w 89"/>
              <a:gd name="T31" fmla="*/ 127 h 218"/>
              <a:gd name="T32" fmla="*/ 10 w 89"/>
              <a:gd name="T33" fmla="*/ 127 h 218"/>
              <a:gd name="T34" fmla="*/ 18 w 89"/>
              <a:gd name="T35" fmla="*/ 42 h 218"/>
              <a:gd name="T36" fmla="*/ 44 w 89"/>
              <a:gd name="T37" fmla="*/ 125 h 218"/>
              <a:gd name="T38" fmla="*/ 84 w 89"/>
              <a:gd name="T39" fmla="*/ 216 h 218"/>
              <a:gd name="T40" fmla="*/ 87 w 89"/>
              <a:gd name="T41" fmla="*/ 214 h 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89" h="218">
                <a:moveTo>
                  <a:pt x="87" y="214"/>
                </a:moveTo>
                <a:cubicBezTo>
                  <a:pt x="67" y="184"/>
                  <a:pt x="58" y="146"/>
                  <a:pt x="47" y="113"/>
                </a:cubicBezTo>
                <a:cubicBezTo>
                  <a:pt x="38" y="84"/>
                  <a:pt x="30" y="56"/>
                  <a:pt x="23" y="27"/>
                </a:cubicBezTo>
                <a:cubicBezTo>
                  <a:pt x="30" y="37"/>
                  <a:pt x="37" y="48"/>
                  <a:pt x="43" y="59"/>
                </a:cubicBezTo>
                <a:cubicBezTo>
                  <a:pt x="48" y="66"/>
                  <a:pt x="53" y="74"/>
                  <a:pt x="58" y="82"/>
                </a:cubicBezTo>
                <a:cubicBezTo>
                  <a:pt x="60" y="85"/>
                  <a:pt x="68" y="94"/>
                  <a:pt x="70" y="100"/>
                </a:cubicBezTo>
                <a:cubicBezTo>
                  <a:pt x="70" y="100"/>
                  <a:pt x="70" y="101"/>
                  <a:pt x="70" y="101"/>
                </a:cubicBezTo>
                <a:cubicBezTo>
                  <a:pt x="70" y="102"/>
                  <a:pt x="70" y="102"/>
                  <a:pt x="70" y="102"/>
                </a:cubicBezTo>
                <a:cubicBezTo>
                  <a:pt x="69" y="104"/>
                  <a:pt x="71" y="106"/>
                  <a:pt x="73" y="106"/>
                </a:cubicBezTo>
                <a:cubicBezTo>
                  <a:pt x="73" y="107"/>
                  <a:pt x="74" y="107"/>
                  <a:pt x="74" y="107"/>
                </a:cubicBezTo>
                <a:cubicBezTo>
                  <a:pt x="76" y="107"/>
                  <a:pt x="79" y="106"/>
                  <a:pt x="79" y="104"/>
                </a:cubicBezTo>
                <a:cubicBezTo>
                  <a:pt x="82" y="93"/>
                  <a:pt x="65" y="75"/>
                  <a:pt x="60" y="67"/>
                </a:cubicBezTo>
                <a:cubicBezTo>
                  <a:pt x="20" y="4"/>
                  <a:pt x="20" y="4"/>
                  <a:pt x="20" y="4"/>
                </a:cubicBezTo>
                <a:cubicBezTo>
                  <a:pt x="18" y="0"/>
                  <a:pt x="12" y="2"/>
                  <a:pt x="11" y="7"/>
                </a:cubicBezTo>
                <a:cubicBezTo>
                  <a:pt x="11" y="7"/>
                  <a:pt x="10" y="8"/>
                  <a:pt x="10" y="9"/>
                </a:cubicBezTo>
                <a:cubicBezTo>
                  <a:pt x="4" y="48"/>
                  <a:pt x="0" y="87"/>
                  <a:pt x="0" y="127"/>
                </a:cubicBezTo>
                <a:cubicBezTo>
                  <a:pt x="0" y="133"/>
                  <a:pt x="9" y="133"/>
                  <a:pt x="10" y="127"/>
                </a:cubicBezTo>
                <a:cubicBezTo>
                  <a:pt x="13" y="98"/>
                  <a:pt x="15" y="70"/>
                  <a:pt x="18" y="42"/>
                </a:cubicBezTo>
                <a:cubicBezTo>
                  <a:pt x="26" y="70"/>
                  <a:pt x="34" y="98"/>
                  <a:pt x="44" y="125"/>
                </a:cubicBezTo>
                <a:cubicBezTo>
                  <a:pt x="54" y="155"/>
                  <a:pt x="64" y="190"/>
                  <a:pt x="84" y="216"/>
                </a:cubicBezTo>
                <a:cubicBezTo>
                  <a:pt x="85" y="218"/>
                  <a:pt x="89" y="216"/>
                  <a:pt x="87" y="214"/>
                </a:cubicBezTo>
                <a:close/>
              </a:path>
            </a:pathLst>
          </a:custGeom>
          <a:solidFill>
            <a:schemeClr val="accent6"/>
          </a:solidFill>
          <a:ln>
            <a:solidFill>
              <a:schemeClr val="accent6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3" name="12 Rectángulo"/>
          <p:cNvSpPr/>
          <p:nvPr/>
        </p:nvSpPr>
        <p:spPr>
          <a:xfrm>
            <a:off x="2990061" y="4858603"/>
            <a:ext cx="1219029" cy="1512803"/>
          </a:xfrm>
          <a:prstGeom prst="rect">
            <a:avLst/>
          </a:prstGeom>
          <a:noFill/>
          <a:ln w="6350">
            <a:solidFill>
              <a:schemeClr val="accent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5 CuadroTexto"/>
          <p:cNvSpPr txBox="1"/>
          <p:nvPr/>
        </p:nvSpPr>
        <p:spPr>
          <a:xfrm>
            <a:off x="766614" y="1412776"/>
            <a:ext cx="2055825" cy="700086"/>
          </a:xfrm>
          <a:prstGeom prst="rect">
            <a:avLst/>
          </a:prstGeom>
          <a:solidFill>
            <a:schemeClr val="bg1"/>
          </a:solidFill>
          <a:ln w="3175">
            <a:solidFill>
              <a:srgbClr val="CCCDCF"/>
            </a:solidFill>
            <a:prstDash val="solid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algn="ctr" defTabSz="1219014">
              <a:spcAft>
                <a:spcPts val="600"/>
              </a:spcAft>
              <a:defRPr sz="1400" b="1">
                <a:solidFill>
                  <a:schemeClr val="tx2">
                    <a:lumMod val="75000"/>
                  </a:schemeClr>
                </a:solidFill>
                <a:latin typeface="Segoe Print" panose="02000600000000000000" pitchFamily="2" charset="0"/>
              </a:defRPr>
            </a:lvl1pPr>
            <a:lvl2pPr marL="609507" defTabSz="1219014">
              <a:defRPr sz="2400"/>
            </a:lvl2pPr>
            <a:lvl3pPr marL="1219014" defTabSz="1219014">
              <a:defRPr sz="2400"/>
            </a:lvl3pPr>
            <a:lvl4pPr marL="1828520" defTabSz="1219014">
              <a:defRPr sz="2400"/>
            </a:lvl4pPr>
            <a:lvl5pPr marL="2438027" defTabSz="1219014">
              <a:defRPr sz="2400"/>
            </a:lvl5pPr>
            <a:lvl6pPr marL="3047534" defTabSz="1219014">
              <a:defRPr sz="2400"/>
            </a:lvl6pPr>
            <a:lvl7pPr marL="3657041" defTabSz="1219014">
              <a:defRPr sz="2400"/>
            </a:lvl7pPr>
            <a:lvl8pPr marL="4266547" defTabSz="1219014">
              <a:defRPr sz="2400"/>
            </a:lvl8pPr>
            <a:lvl9pPr marL="4876053" defTabSz="1219014">
              <a:defRPr sz="2400"/>
            </a:lvl9pPr>
          </a:lstStyle>
          <a:p>
            <a:r>
              <a:rPr lang="es-ES_tradnl" b="0" dirty="0">
                <a:solidFill>
                  <a:srgbClr val="1F497D">
                    <a:lumMod val="75000"/>
                  </a:srgbClr>
                </a:solidFill>
              </a:rPr>
              <a:t>Contagios de </a:t>
            </a:r>
            <a:r>
              <a:rPr lang="es-ES_tradnl" b="0" dirty="0" err="1">
                <a:solidFill>
                  <a:srgbClr val="1F497D">
                    <a:lumMod val="75000"/>
                  </a:srgbClr>
                </a:solidFill>
              </a:rPr>
              <a:t>Covid</a:t>
            </a:r>
            <a:r>
              <a:rPr lang="es-ES_tradnl" b="0" dirty="0">
                <a:solidFill>
                  <a:srgbClr val="1F497D">
                    <a:lumMod val="75000"/>
                  </a:srgbClr>
                </a:solidFill>
              </a:rPr>
              <a:t> por encima del 50% de las enfermeras</a:t>
            </a:r>
          </a:p>
        </p:txBody>
      </p:sp>
      <p:sp>
        <p:nvSpPr>
          <p:cNvPr id="15" name="Freeform 18"/>
          <p:cNvSpPr>
            <a:spLocks/>
          </p:cNvSpPr>
          <p:nvPr/>
        </p:nvSpPr>
        <p:spPr bwMode="auto">
          <a:xfrm rot="6299403">
            <a:off x="2834548" y="1577172"/>
            <a:ext cx="370916" cy="428322"/>
          </a:xfrm>
          <a:custGeom>
            <a:avLst/>
            <a:gdLst>
              <a:gd name="T0" fmla="*/ 87 w 89"/>
              <a:gd name="T1" fmla="*/ 214 h 218"/>
              <a:gd name="T2" fmla="*/ 47 w 89"/>
              <a:gd name="T3" fmla="*/ 113 h 218"/>
              <a:gd name="T4" fmla="*/ 23 w 89"/>
              <a:gd name="T5" fmla="*/ 27 h 218"/>
              <a:gd name="T6" fmla="*/ 43 w 89"/>
              <a:gd name="T7" fmla="*/ 59 h 218"/>
              <a:gd name="T8" fmla="*/ 58 w 89"/>
              <a:gd name="T9" fmla="*/ 82 h 218"/>
              <a:gd name="T10" fmla="*/ 70 w 89"/>
              <a:gd name="T11" fmla="*/ 100 h 218"/>
              <a:gd name="T12" fmla="*/ 70 w 89"/>
              <a:gd name="T13" fmla="*/ 101 h 218"/>
              <a:gd name="T14" fmla="*/ 70 w 89"/>
              <a:gd name="T15" fmla="*/ 102 h 218"/>
              <a:gd name="T16" fmla="*/ 73 w 89"/>
              <a:gd name="T17" fmla="*/ 106 h 218"/>
              <a:gd name="T18" fmla="*/ 74 w 89"/>
              <a:gd name="T19" fmla="*/ 107 h 218"/>
              <a:gd name="T20" fmla="*/ 79 w 89"/>
              <a:gd name="T21" fmla="*/ 104 h 218"/>
              <a:gd name="T22" fmla="*/ 60 w 89"/>
              <a:gd name="T23" fmla="*/ 67 h 218"/>
              <a:gd name="T24" fmla="*/ 20 w 89"/>
              <a:gd name="T25" fmla="*/ 4 h 218"/>
              <a:gd name="T26" fmla="*/ 11 w 89"/>
              <a:gd name="T27" fmla="*/ 7 h 218"/>
              <a:gd name="T28" fmla="*/ 10 w 89"/>
              <a:gd name="T29" fmla="*/ 9 h 218"/>
              <a:gd name="T30" fmla="*/ 0 w 89"/>
              <a:gd name="T31" fmla="*/ 127 h 218"/>
              <a:gd name="T32" fmla="*/ 10 w 89"/>
              <a:gd name="T33" fmla="*/ 127 h 218"/>
              <a:gd name="T34" fmla="*/ 18 w 89"/>
              <a:gd name="T35" fmla="*/ 42 h 218"/>
              <a:gd name="T36" fmla="*/ 44 w 89"/>
              <a:gd name="T37" fmla="*/ 125 h 218"/>
              <a:gd name="T38" fmla="*/ 84 w 89"/>
              <a:gd name="T39" fmla="*/ 216 h 218"/>
              <a:gd name="T40" fmla="*/ 87 w 89"/>
              <a:gd name="T41" fmla="*/ 214 h 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89" h="218">
                <a:moveTo>
                  <a:pt x="87" y="214"/>
                </a:moveTo>
                <a:cubicBezTo>
                  <a:pt x="67" y="184"/>
                  <a:pt x="58" y="146"/>
                  <a:pt x="47" y="113"/>
                </a:cubicBezTo>
                <a:cubicBezTo>
                  <a:pt x="38" y="84"/>
                  <a:pt x="30" y="56"/>
                  <a:pt x="23" y="27"/>
                </a:cubicBezTo>
                <a:cubicBezTo>
                  <a:pt x="30" y="37"/>
                  <a:pt x="37" y="48"/>
                  <a:pt x="43" y="59"/>
                </a:cubicBezTo>
                <a:cubicBezTo>
                  <a:pt x="48" y="66"/>
                  <a:pt x="53" y="74"/>
                  <a:pt x="58" y="82"/>
                </a:cubicBezTo>
                <a:cubicBezTo>
                  <a:pt x="60" y="85"/>
                  <a:pt x="68" y="94"/>
                  <a:pt x="70" y="100"/>
                </a:cubicBezTo>
                <a:cubicBezTo>
                  <a:pt x="70" y="100"/>
                  <a:pt x="70" y="101"/>
                  <a:pt x="70" y="101"/>
                </a:cubicBezTo>
                <a:cubicBezTo>
                  <a:pt x="70" y="102"/>
                  <a:pt x="70" y="102"/>
                  <a:pt x="70" y="102"/>
                </a:cubicBezTo>
                <a:cubicBezTo>
                  <a:pt x="69" y="104"/>
                  <a:pt x="71" y="106"/>
                  <a:pt x="73" y="106"/>
                </a:cubicBezTo>
                <a:cubicBezTo>
                  <a:pt x="73" y="107"/>
                  <a:pt x="74" y="107"/>
                  <a:pt x="74" y="107"/>
                </a:cubicBezTo>
                <a:cubicBezTo>
                  <a:pt x="76" y="107"/>
                  <a:pt x="79" y="106"/>
                  <a:pt x="79" y="104"/>
                </a:cubicBezTo>
                <a:cubicBezTo>
                  <a:pt x="82" y="93"/>
                  <a:pt x="65" y="75"/>
                  <a:pt x="60" y="67"/>
                </a:cubicBezTo>
                <a:cubicBezTo>
                  <a:pt x="20" y="4"/>
                  <a:pt x="20" y="4"/>
                  <a:pt x="20" y="4"/>
                </a:cubicBezTo>
                <a:cubicBezTo>
                  <a:pt x="18" y="0"/>
                  <a:pt x="12" y="2"/>
                  <a:pt x="11" y="7"/>
                </a:cubicBezTo>
                <a:cubicBezTo>
                  <a:pt x="11" y="7"/>
                  <a:pt x="10" y="8"/>
                  <a:pt x="10" y="9"/>
                </a:cubicBezTo>
                <a:cubicBezTo>
                  <a:pt x="4" y="48"/>
                  <a:pt x="0" y="87"/>
                  <a:pt x="0" y="127"/>
                </a:cubicBezTo>
                <a:cubicBezTo>
                  <a:pt x="0" y="133"/>
                  <a:pt x="9" y="133"/>
                  <a:pt x="10" y="127"/>
                </a:cubicBezTo>
                <a:cubicBezTo>
                  <a:pt x="13" y="98"/>
                  <a:pt x="15" y="70"/>
                  <a:pt x="18" y="42"/>
                </a:cubicBezTo>
                <a:cubicBezTo>
                  <a:pt x="26" y="70"/>
                  <a:pt x="34" y="98"/>
                  <a:pt x="44" y="125"/>
                </a:cubicBezTo>
                <a:cubicBezTo>
                  <a:pt x="54" y="155"/>
                  <a:pt x="64" y="190"/>
                  <a:pt x="84" y="216"/>
                </a:cubicBezTo>
                <a:cubicBezTo>
                  <a:pt x="85" y="218"/>
                  <a:pt x="89" y="216"/>
                  <a:pt x="87" y="214"/>
                </a:cubicBezTo>
                <a:close/>
              </a:path>
            </a:pathLst>
          </a:custGeom>
          <a:solidFill>
            <a:schemeClr val="accent6"/>
          </a:solidFill>
          <a:ln>
            <a:solidFill>
              <a:schemeClr val="accent6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" name="15 Rectángulo"/>
          <p:cNvSpPr/>
          <p:nvPr/>
        </p:nvSpPr>
        <p:spPr>
          <a:xfrm>
            <a:off x="2992709" y="1268761"/>
            <a:ext cx="1219029" cy="1010415"/>
          </a:xfrm>
          <a:prstGeom prst="rect">
            <a:avLst/>
          </a:prstGeom>
          <a:noFill/>
          <a:ln w="6350">
            <a:solidFill>
              <a:schemeClr val="accent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46587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34566" y="188640"/>
            <a:ext cx="9738348" cy="477054"/>
          </a:xfrm>
        </p:spPr>
        <p:txBody>
          <a:bodyPr/>
          <a:lstStyle/>
          <a:p>
            <a:r>
              <a:rPr lang="es-ES" dirty="0"/>
              <a:t>La vacunación del </a:t>
            </a:r>
            <a:r>
              <a:rPr lang="es-ES" dirty="0" err="1"/>
              <a:t>Covid</a:t>
            </a:r>
            <a:r>
              <a:rPr lang="es-ES" dirty="0"/>
              <a:t> en la profesión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white"/>
                </a:solidFill>
              </a:rPr>
              <a:pPr/>
              <a:t>16</a:t>
            </a:fld>
            <a:endParaRPr lang="es-ES">
              <a:solidFill>
                <a:prstClr val="white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34566" y="6354185"/>
            <a:ext cx="9721080" cy="371075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r>
              <a:rPr lang="es-ES" sz="900" dirty="0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rPr>
              <a:t>Base: Total muestra</a:t>
            </a:r>
          </a:p>
          <a:p>
            <a:r>
              <a:rPr lang="es-ES" sz="1000" b="1" dirty="0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rPr>
              <a:t>P 9. ¿Te has vacunado del </a:t>
            </a:r>
            <a:r>
              <a:rPr lang="es-ES" sz="1000" b="1" dirty="0" err="1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rPr>
              <a:t>Covid</a:t>
            </a:r>
            <a:r>
              <a:rPr lang="es-ES" sz="1000" b="1" dirty="0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rPr>
              <a:t>? </a:t>
            </a:r>
          </a:p>
        </p:txBody>
      </p:sp>
      <p:graphicFrame>
        <p:nvGraphicFramePr>
          <p:cNvPr id="7" name="6 Gráfico"/>
          <p:cNvGraphicFramePr/>
          <p:nvPr>
            <p:extLst>
              <p:ext uri="{D42A27DB-BD31-4B8C-83A1-F6EECF244321}">
                <p14:modId xmlns:p14="http://schemas.microsoft.com/office/powerpoint/2010/main" val="424607246"/>
              </p:ext>
            </p:extLst>
          </p:nvPr>
        </p:nvGraphicFramePr>
        <p:xfrm>
          <a:off x="4615733" y="1682907"/>
          <a:ext cx="3726004" cy="4122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0640233"/>
              </p:ext>
            </p:extLst>
          </p:nvPr>
        </p:nvGraphicFramePr>
        <p:xfrm>
          <a:off x="1005131" y="2060848"/>
          <a:ext cx="3498638" cy="3600401"/>
        </p:xfrm>
        <a:graphic>
          <a:graphicData uri="http://schemas.openxmlformats.org/drawingml/2006/table">
            <a:tbl>
              <a:tblPr/>
              <a:tblGrid>
                <a:gridCol w="34986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6737"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</a:rPr>
                        <a:t>Sí, tengo la pauta completa  con  3 dosis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737"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</a:rPr>
                        <a:t>Sí, tengo 2 dosis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6737"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</a:rPr>
                        <a:t>Sí, tengo sólo una dosis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6737"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</a:rPr>
                        <a:t>No me he vacunado por motivos de salud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6737"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</a:rPr>
                        <a:t>No me he vacunado porque no estoy </a:t>
                      </a:r>
                      <a:br>
                        <a:rPr lang="es-ES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</a:rPr>
                      </a:br>
                      <a:r>
                        <a:rPr lang="es-ES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</a:rPr>
                        <a:t>a favor de la vacunación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16716"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</a:rPr>
                        <a:t>No contesta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10 Rectángulo"/>
          <p:cNvSpPr/>
          <p:nvPr/>
        </p:nvSpPr>
        <p:spPr>
          <a:xfrm>
            <a:off x="1197103" y="1988840"/>
            <a:ext cx="7144634" cy="1832533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15 CuadroTexto"/>
          <p:cNvSpPr txBox="1"/>
          <p:nvPr/>
        </p:nvSpPr>
        <p:spPr>
          <a:xfrm>
            <a:off x="7896001" y="3031485"/>
            <a:ext cx="3469476" cy="2486790"/>
          </a:xfrm>
          <a:prstGeom prst="rect">
            <a:avLst/>
          </a:prstGeom>
          <a:solidFill>
            <a:schemeClr val="bg1"/>
          </a:solidFill>
          <a:ln w="3175">
            <a:solidFill>
              <a:srgbClr val="CCCDCF"/>
            </a:solidFill>
            <a:prstDash val="solid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algn="ctr" defTabSz="1219014">
              <a:spcAft>
                <a:spcPts val="600"/>
              </a:spcAft>
              <a:defRPr sz="1400" b="1">
                <a:solidFill>
                  <a:schemeClr val="tx2">
                    <a:lumMod val="75000"/>
                  </a:schemeClr>
                </a:solidFill>
                <a:latin typeface="Segoe Print" panose="02000600000000000000" pitchFamily="2" charset="0"/>
              </a:defRPr>
            </a:lvl1pPr>
            <a:lvl2pPr marL="609507" defTabSz="1219014">
              <a:defRPr sz="2400"/>
            </a:lvl2pPr>
            <a:lvl3pPr marL="1219014" defTabSz="1219014">
              <a:defRPr sz="2400"/>
            </a:lvl3pPr>
            <a:lvl4pPr marL="1828520" defTabSz="1219014">
              <a:defRPr sz="2400"/>
            </a:lvl4pPr>
            <a:lvl5pPr marL="2438027" defTabSz="1219014">
              <a:defRPr sz="2400"/>
            </a:lvl5pPr>
            <a:lvl6pPr marL="3047534" defTabSz="1219014">
              <a:defRPr sz="2400"/>
            </a:lvl6pPr>
            <a:lvl7pPr marL="3657041" defTabSz="1219014">
              <a:defRPr sz="2400"/>
            </a:lvl7pPr>
            <a:lvl8pPr marL="4266547" defTabSz="1219014">
              <a:defRPr sz="2400"/>
            </a:lvl8pPr>
            <a:lvl9pPr marL="4876053" defTabSz="1219014">
              <a:defRPr sz="2400"/>
            </a:lvl9pPr>
          </a:lstStyle>
          <a:p>
            <a:r>
              <a:rPr lang="es-ES_tradnl" sz="1600" dirty="0">
                <a:solidFill>
                  <a:srgbClr val="1F497D">
                    <a:lumMod val="75000"/>
                  </a:srgbClr>
                </a:solidFill>
              </a:rPr>
              <a:t>A nivel nacional, el 98,2% de las enfermeras están vacunadas, y de ellas, el 85,8% con las tres dosis</a:t>
            </a:r>
          </a:p>
          <a:p>
            <a:r>
              <a:rPr lang="es-ES_tradnl" sz="1600" dirty="0">
                <a:solidFill>
                  <a:srgbClr val="1F497D">
                    <a:lumMod val="75000"/>
                  </a:srgbClr>
                </a:solidFill>
              </a:rPr>
              <a:t>Lo que demuestra el alto grado de concienciación y compromiso</a:t>
            </a:r>
          </a:p>
          <a:p>
            <a:r>
              <a:rPr lang="es-ES_tradnl" sz="1600" b="0" dirty="0">
                <a:solidFill>
                  <a:srgbClr val="1F497D">
                    <a:lumMod val="75000"/>
                  </a:srgbClr>
                </a:solidFill>
              </a:rPr>
              <a:t>En Castilla y León la vacunación total es del 99,0%</a:t>
            </a:r>
          </a:p>
        </p:txBody>
      </p:sp>
      <p:grpSp>
        <p:nvGrpSpPr>
          <p:cNvPr id="10" name="20 Grupo"/>
          <p:cNvGrpSpPr/>
          <p:nvPr/>
        </p:nvGrpSpPr>
        <p:grpSpPr>
          <a:xfrm>
            <a:off x="4126012" y="6072464"/>
            <a:ext cx="3529014" cy="276965"/>
            <a:chOff x="4711875" y="5584731"/>
            <a:chExt cx="3529014" cy="276965"/>
          </a:xfrm>
        </p:grpSpPr>
        <p:sp>
          <p:nvSpPr>
            <p:cNvPr id="12" name="1 Rectángulo"/>
            <p:cNvSpPr/>
            <p:nvPr/>
          </p:nvSpPr>
          <p:spPr>
            <a:xfrm>
              <a:off x="4711875" y="5646108"/>
              <a:ext cx="155959" cy="154210"/>
            </a:xfrm>
            <a:prstGeom prst="rect">
              <a:avLst/>
            </a:prstGeom>
            <a:solidFill>
              <a:srgbClr val="2159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1219014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09507" algn="l" defTabSz="1219014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19014" algn="l" defTabSz="1219014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828520" algn="l" defTabSz="1219014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438027" algn="l" defTabSz="1219014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047534" algn="l" defTabSz="1219014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657041" algn="l" defTabSz="1219014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4266547" algn="l" defTabSz="1219014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876053" algn="l" defTabSz="1219014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13" name="22 Rectángulo"/>
            <p:cNvSpPr/>
            <p:nvPr/>
          </p:nvSpPr>
          <p:spPr>
            <a:xfrm>
              <a:off x="5919252" y="5646108"/>
              <a:ext cx="155959" cy="154210"/>
            </a:xfrm>
            <a:prstGeom prst="rect">
              <a:avLst/>
            </a:prstGeom>
            <a:solidFill>
              <a:srgbClr val="49AA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1219014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09507" algn="l" defTabSz="1219014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19014" algn="l" defTabSz="1219014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828520" algn="l" defTabSz="1219014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438027" algn="l" defTabSz="1219014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047534" algn="l" defTabSz="1219014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657041" algn="l" defTabSz="1219014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4266547" algn="l" defTabSz="1219014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876053" algn="l" defTabSz="1219014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14" name="24 CuadroTexto"/>
            <p:cNvSpPr txBox="1"/>
            <p:nvPr/>
          </p:nvSpPr>
          <p:spPr>
            <a:xfrm>
              <a:off x="4845256" y="5584731"/>
              <a:ext cx="1052624" cy="276965"/>
            </a:xfrm>
            <a:prstGeom prst="rect">
              <a:avLst/>
            </a:prstGeom>
            <a:noFill/>
          </p:spPr>
          <p:txBody>
            <a:bodyPr wrap="square" lIns="91406" tIns="45703" rIns="91406" bIns="45703" rtlCol="0" anchor="b">
              <a:spAutoFit/>
            </a:bodyPr>
            <a:lstStyle>
              <a:defPPr>
                <a:defRPr lang="es-ES"/>
              </a:defPPr>
              <a:lvl1pPr marL="0" algn="l" defTabSz="121901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07" algn="l" defTabSz="121901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014" algn="l" defTabSz="121901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520" algn="l" defTabSz="121901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027" algn="l" defTabSz="121901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534" algn="l" defTabSz="121901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041" algn="l" defTabSz="121901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547" algn="l" defTabSz="121901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053" algn="l" defTabSz="121901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_tradnl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Total nacional</a:t>
              </a:r>
            </a:p>
          </p:txBody>
        </p:sp>
        <p:sp>
          <p:nvSpPr>
            <p:cNvPr id="15" name="25 CuadroTexto"/>
            <p:cNvSpPr txBox="1"/>
            <p:nvPr/>
          </p:nvSpPr>
          <p:spPr>
            <a:xfrm>
              <a:off x="6075211" y="5584731"/>
              <a:ext cx="2165678" cy="276965"/>
            </a:xfrm>
            <a:prstGeom prst="rect">
              <a:avLst/>
            </a:prstGeom>
            <a:noFill/>
          </p:spPr>
          <p:txBody>
            <a:bodyPr wrap="square" lIns="91406" tIns="45703" rIns="91406" bIns="45703" rtlCol="0" anchor="b">
              <a:spAutoFit/>
            </a:bodyPr>
            <a:lstStyle>
              <a:defPPr>
                <a:defRPr lang="es-ES"/>
              </a:defPPr>
              <a:lvl1pPr marL="0" algn="l" defTabSz="121901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07" algn="l" defTabSz="121901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014" algn="l" defTabSz="121901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520" algn="l" defTabSz="121901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027" algn="l" defTabSz="121901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534" algn="l" defTabSz="121901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041" algn="l" defTabSz="121901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547" algn="l" defTabSz="121901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053" algn="l" defTabSz="121901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_tradnl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Castilla y León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209443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34566" y="188640"/>
            <a:ext cx="9738348" cy="754053"/>
          </a:xfrm>
        </p:spPr>
        <p:txBody>
          <a:bodyPr/>
          <a:lstStyle/>
          <a:p>
            <a:r>
              <a:rPr lang="es-ES" dirty="0"/>
              <a:t>La vacunación del </a:t>
            </a:r>
            <a:r>
              <a:rPr lang="es-ES" dirty="0" err="1"/>
              <a:t>Covid</a:t>
            </a:r>
            <a:r>
              <a:rPr lang="es-ES" dirty="0"/>
              <a:t> en la profesión</a:t>
            </a:r>
            <a:br>
              <a:rPr lang="es-ES" dirty="0"/>
            </a:br>
            <a:r>
              <a:rPr lang="es-ES" sz="1800" b="0" i="1" dirty="0"/>
              <a:t>Según CCAA</a:t>
            </a:r>
            <a:endParaRPr lang="es-ES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white"/>
                </a:solidFill>
              </a:rPr>
              <a:pPr/>
              <a:t>17</a:t>
            </a:fld>
            <a:endParaRPr lang="es-ES">
              <a:solidFill>
                <a:prstClr val="white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34566" y="6354185"/>
            <a:ext cx="9721080" cy="371075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r>
              <a:rPr lang="es-ES" sz="900" dirty="0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rPr>
              <a:t>Base: Total muestra</a:t>
            </a:r>
          </a:p>
          <a:p>
            <a:r>
              <a:rPr lang="es-ES" sz="1000" b="1" dirty="0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rPr>
              <a:t>P 9. ¿Te has vacunado del </a:t>
            </a:r>
            <a:r>
              <a:rPr lang="es-ES" sz="1000" b="1" dirty="0" err="1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rPr>
              <a:t>Covid</a:t>
            </a:r>
            <a:r>
              <a:rPr lang="es-ES" sz="1000" b="1" dirty="0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rPr>
              <a:t>? </a:t>
            </a:r>
          </a:p>
        </p:txBody>
      </p:sp>
      <p:sp>
        <p:nvSpPr>
          <p:cNvPr id="9" name="15 CuadroTexto"/>
          <p:cNvSpPr txBox="1"/>
          <p:nvPr/>
        </p:nvSpPr>
        <p:spPr>
          <a:xfrm>
            <a:off x="7882314" y="2615502"/>
            <a:ext cx="3469476" cy="2055198"/>
          </a:xfrm>
          <a:prstGeom prst="rect">
            <a:avLst/>
          </a:prstGeom>
          <a:solidFill>
            <a:schemeClr val="bg1"/>
          </a:solidFill>
          <a:ln w="3175">
            <a:solidFill>
              <a:srgbClr val="CCCDCF"/>
            </a:solidFill>
            <a:prstDash val="solid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algn="ctr" defTabSz="1219014">
              <a:spcAft>
                <a:spcPts val="600"/>
              </a:spcAft>
              <a:defRPr sz="1400" b="1">
                <a:solidFill>
                  <a:schemeClr val="tx2">
                    <a:lumMod val="75000"/>
                  </a:schemeClr>
                </a:solidFill>
                <a:latin typeface="Segoe Print" panose="02000600000000000000" pitchFamily="2" charset="0"/>
              </a:defRPr>
            </a:lvl1pPr>
            <a:lvl2pPr marL="609507" defTabSz="1219014">
              <a:defRPr sz="2400"/>
            </a:lvl2pPr>
            <a:lvl3pPr marL="1219014" defTabSz="1219014">
              <a:defRPr sz="2400"/>
            </a:lvl3pPr>
            <a:lvl4pPr marL="1828520" defTabSz="1219014">
              <a:defRPr sz="2400"/>
            </a:lvl4pPr>
            <a:lvl5pPr marL="2438027" defTabSz="1219014">
              <a:defRPr sz="2400"/>
            </a:lvl5pPr>
            <a:lvl6pPr marL="3047534" defTabSz="1219014">
              <a:defRPr sz="2400"/>
            </a:lvl6pPr>
            <a:lvl7pPr marL="3657041" defTabSz="1219014">
              <a:defRPr sz="2400"/>
            </a:lvl7pPr>
            <a:lvl8pPr marL="4266547" defTabSz="1219014">
              <a:defRPr sz="2400"/>
            </a:lvl8pPr>
            <a:lvl9pPr marL="4876053" defTabSz="1219014">
              <a:defRPr sz="2400"/>
            </a:lvl9pPr>
          </a:lstStyle>
          <a:p>
            <a:r>
              <a:rPr lang="es-ES_tradnl" sz="1600" dirty="0">
                <a:solidFill>
                  <a:srgbClr val="1F497D">
                    <a:lumMod val="75000"/>
                  </a:srgbClr>
                </a:solidFill>
              </a:rPr>
              <a:t>La concienciación y compromiso con la vacunación es unánime en todas las comunidades: </a:t>
            </a:r>
            <a:r>
              <a:rPr lang="es-ES_tradnl" sz="1600" b="0" dirty="0">
                <a:solidFill>
                  <a:srgbClr val="1F497D">
                    <a:lumMod val="75000"/>
                  </a:srgbClr>
                </a:solidFill>
              </a:rPr>
              <a:t>están vacunadas con la pauta completa de 3 dosis entre el 80,8% y el 93,3% de las enfermeras dependiendo de la comunidad</a:t>
            </a:r>
          </a:p>
        </p:txBody>
      </p:sp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7922715"/>
              </p:ext>
            </p:extLst>
          </p:nvPr>
        </p:nvGraphicFramePr>
        <p:xfrm>
          <a:off x="2603382" y="1249328"/>
          <a:ext cx="5076000" cy="5147520"/>
        </p:xfrm>
        <a:graphic>
          <a:graphicData uri="http://schemas.openxmlformats.org/drawingml/2006/table">
            <a:tbl>
              <a:tblPr/>
              <a:tblGrid>
                <a:gridCol w="12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8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5600"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/>
                        </a:rPr>
                        <a:t>Galicia</a:t>
                      </a:r>
                    </a:p>
                  </a:txBody>
                  <a:tcPr marL="9525" marR="857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200" b="1" i="0" u="none" strike="noStrike" kern="1200" dirty="0">
                        <a:solidFill>
                          <a:srgbClr val="49AADD"/>
                        </a:solidFill>
                        <a:effectLst/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200" b="0" i="0" u="none" strike="noStrike">
                          <a:solidFill>
                            <a:srgbClr val="404040"/>
                          </a:solidFill>
                          <a:effectLst/>
                          <a:latin typeface="Calibri"/>
                        </a:rPr>
                        <a:t>Asturias </a:t>
                      </a:r>
                    </a:p>
                  </a:txBody>
                  <a:tcPr marL="9525" marR="857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200" b="0" i="0" u="none" strike="noStrike">
                          <a:solidFill>
                            <a:srgbClr val="404040"/>
                          </a:solidFill>
                          <a:effectLst/>
                          <a:latin typeface="Calibri"/>
                        </a:rPr>
                        <a:t>Cantabria</a:t>
                      </a:r>
                    </a:p>
                  </a:txBody>
                  <a:tcPr marL="9525" marR="857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200" b="0" i="0" u="none" strike="noStrike">
                          <a:solidFill>
                            <a:srgbClr val="404040"/>
                          </a:solidFill>
                          <a:effectLst/>
                          <a:latin typeface="Calibri"/>
                        </a:rPr>
                        <a:t>Andalucía</a:t>
                      </a:r>
                    </a:p>
                  </a:txBody>
                  <a:tcPr marL="9525" marR="857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200" b="0" i="0" u="none" strike="noStrike">
                          <a:solidFill>
                            <a:srgbClr val="404040"/>
                          </a:solidFill>
                          <a:effectLst/>
                          <a:latin typeface="Calibri"/>
                        </a:rPr>
                        <a:t>Castilla y León</a:t>
                      </a:r>
                    </a:p>
                  </a:txBody>
                  <a:tcPr marL="9525" marR="857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200" b="0" i="0" u="none" strike="noStrike">
                          <a:solidFill>
                            <a:srgbClr val="404040"/>
                          </a:solidFill>
                          <a:effectLst/>
                          <a:latin typeface="Calibri"/>
                        </a:rPr>
                        <a:t>Rioja, La</a:t>
                      </a:r>
                    </a:p>
                  </a:txBody>
                  <a:tcPr marL="9525" marR="857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200" b="0" i="0" u="none" strike="noStrike">
                          <a:solidFill>
                            <a:srgbClr val="404040"/>
                          </a:solidFill>
                          <a:effectLst/>
                          <a:latin typeface="Calibri"/>
                        </a:rPr>
                        <a:t>Canarias</a:t>
                      </a:r>
                    </a:p>
                  </a:txBody>
                  <a:tcPr marL="9525" marR="857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200" b="0" i="0" u="none" strike="noStrike">
                          <a:solidFill>
                            <a:srgbClr val="404040"/>
                          </a:solidFill>
                          <a:effectLst/>
                          <a:latin typeface="Calibri"/>
                        </a:rPr>
                        <a:t>C. Valenciana</a:t>
                      </a:r>
                    </a:p>
                  </a:txBody>
                  <a:tcPr marL="9525" marR="857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200" b="0" i="0" u="none" strike="noStrike">
                          <a:solidFill>
                            <a:srgbClr val="404040"/>
                          </a:solidFill>
                          <a:effectLst/>
                          <a:latin typeface="Calibri"/>
                        </a:rPr>
                        <a:t>Melilla</a:t>
                      </a:r>
                    </a:p>
                  </a:txBody>
                  <a:tcPr marL="9525" marR="857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200" b="0" i="0" u="none" strike="noStrike">
                          <a:solidFill>
                            <a:srgbClr val="404040"/>
                          </a:solidFill>
                          <a:effectLst/>
                          <a:latin typeface="Calibri"/>
                        </a:rPr>
                        <a:t>C. La Mancha</a:t>
                      </a:r>
                    </a:p>
                  </a:txBody>
                  <a:tcPr marL="9525" marR="857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200" b="0" i="0" u="none" strike="noStrike">
                          <a:solidFill>
                            <a:srgbClr val="404040"/>
                          </a:solidFill>
                          <a:effectLst/>
                          <a:latin typeface="Calibri"/>
                        </a:rPr>
                        <a:t>Extremadura</a:t>
                      </a:r>
                    </a:p>
                  </a:txBody>
                  <a:tcPr marL="9525" marR="857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4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/>
                        </a:rPr>
                        <a:t>Total muestra</a:t>
                      </a:r>
                    </a:p>
                  </a:txBody>
                  <a:tcPr marL="9525" marR="857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200" b="0" i="0" u="none" strike="noStrike">
                          <a:solidFill>
                            <a:srgbClr val="404040"/>
                          </a:solidFill>
                          <a:effectLst/>
                          <a:latin typeface="Calibri"/>
                        </a:rPr>
                        <a:t>Ceuta</a:t>
                      </a:r>
                    </a:p>
                  </a:txBody>
                  <a:tcPr marL="9525" marR="857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/>
                        </a:rPr>
                        <a:t>Madrid </a:t>
                      </a:r>
                    </a:p>
                  </a:txBody>
                  <a:tcPr marL="9525" marR="857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200" b="0" i="0" u="none" strike="noStrike">
                          <a:solidFill>
                            <a:srgbClr val="404040"/>
                          </a:solidFill>
                          <a:effectLst/>
                          <a:latin typeface="Calibri"/>
                        </a:rPr>
                        <a:t>Navarra</a:t>
                      </a:r>
                    </a:p>
                  </a:txBody>
                  <a:tcPr marL="9525" marR="857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200" b="0" i="0" u="none" strike="noStrike">
                          <a:solidFill>
                            <a:srgbClr val="404040"/>
                          </a:solidFill>
                          <a:effectLst/>
                          <a:latin typeface="Calibri"/>
                        </a:rPr>
                        <a:t>Murcia</a:t>
                      </a:r>
                    </a:p>
                  </a:txBody>
                  <a:tcPr marL="9525" marR="857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200" b="0" i="0" u="none" strike="noStrike">
                          <a:solidFill>
                            <a:srgbClr val="404040"/>
                          </a:solidFill>
                          <a:effectLst/>
                          <a:latin typeface="Calibri"/>
                        </a:rPr>
                        <a:t>Balears, Illes</a:t>
                      </a:r>
                    </a:p>
                  </a:txBody>
                  <a:tcPr marL="9525" marR="857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200" b="0" i="0" u="none" strike="noStrike">
                          <a:solidFill>
                            <a:srgbClr val="404040"/>
                          </a:solidFill>
                          <a:effectLst/>
                          <a:latin typeface="Calibri"/>
                        </a:rPr>
                        <a:t>Aragón</a:t>
                      </a:r>
                    </a:p>
                  </a:txBody>
                  <a:tcPr marL="9525" marR="857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200" b="0" i="0" u="none" strike="noStrike">
                          <a:solidFill>
                            <a:srgbClr val="404040"/>
                          </a:solidFill>
                          <a:effectLst/>
                          <a:latin typeface="Calibri"/>
                        </a:rPr>
                        <a:t>País Vasco</a:t>
                      </a:r>
                    </a:p>
                  </a:txBody>
                  <a:tcPr marL="9525" marR="857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/>
                        </a:rPr>
                        <a:t>Cataluña</a:t>
                      </a:r>
                    </a:p>
                  </a:txBody>
                  <a:tcPr marL="9525" marR="857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graphicFrame>
        <p:nvGraphicFramePr>
          <p:cNvPr id="12" name="8 Gráfico"/>
          <p:cNvGraphicFramePr/>
          <p:nvPr>
            <p:extLst>
              <p:ext uri="{D42A27DB-BD31-4B8C-83A1-F6EECF244321}">
                <p14:modId xmlns:p14="http://schemas.microsoft.com/office/powerpoint/2010/main" val="2979636695"/>
              </p:ext>
            </p:extLst>
          </p:nvPr>
        </p:nvGraphicFramePr>
        <p:xfrm>
          <a:off x="3929003" y="1204044"/>
          <a:ext cx="3299430" cy="5321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4 Rectángulo"/>
          <p:cNvSpPr/>
          <p:nvPr/>
        </p:nvSpPr>
        <p:spPr>
          <a:xfrm>
            <a:off x="334566" y="1877923"/>
            <a:ext cx="1800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b="1" i="1" dirty="0">
                <a:solidFill>
                  <a:prstClr val="black"/>
                </a:solidFill>
              </a:rPr>
              <a:t>% Sí, tengo la pauta completa  con  3 dosis</a:t>
            </a:r>
          </a:p>
        </p:txBody>
      </p:sp>
      <p:sp>
        <p:nvSpPr>
          <p:cNvPr id="13" name="Freeform 9"/>
          <p:cNvSpPr>
            <a:spLocks/>
          </p:cNvSpPr>
          <p:nvPr/>
        </p:nvSpPr>
        <p:spPr bwMode="auto">
          <a:xfrm>
            <a:off x="81756" y="1538977"/>
            <a:ext cx="2269034" cy="1313959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14" name="Freeform 49"/>
          <p:cNvSpPr>
            <a:spLocks noEditPoints="1"/>
          </p:cNvSpPr>
          <p:nvPr/>
        </p:nvSpPr>
        <p:spPr bwMode="auto">
          <a:xfrm rot="7634199">
            <a:off x="1776655" y="1229507"/>
            <a:ext cx="572206" cy="469556"/>
          </a:xfrm>
          <a:custGeom>
            <a:avLst/>
            <a:gdLst>
              <a:gd name="T0" fmla="*/ 20 w 624"/>
              <a:gd name="T1" fmla="*/ 223 h 462"/>
              <a:gd name="T2" fmla="*/ 74 w 624"/>
              <a:gd name="T3" fmla="*/ 191 h 462"/>
              <a:gd name="T4" fmla="*/ 174 w 624"/>
              <a:gd name="T5" fmla="*/ 310 h 462"/>
              <a:gd name="T6" fmla="*/ 272 w 624"/>
              <a:gd name="T7" fmla="*/ 372 h 462"/>
              <a:gd name="T8" fmla="*/ 575 w 624"/>
              <a:gd name="T9" fmla="*/ 225 h 462"/>
              <a:gd name="T10" fmla="*/ 561 w 624"/>
              <a:gd name="T11" fmla="*/ 217 h 462"/>
              <a:gd name="T12" fmla="*/ 214 w 624"/>
              <a:gd name="T13" fmla="*/ 110 h 462"/>
              <a:gd name="T14" fmla="*/ 20 w 624"/>
              <a:gd name="T15" fmla="*/ 205 h 462"/>
              <a:gd name="T16" fmla="*/ 605 w 624"/>
              <a:gd name="T17" fmla="*/ 420 h 462"/>
              <a:gd name="T18" fmla="*/ 605 w 624"/>
              <a:gd name="T19" fmla="*/ 420 h 462"/>
              <a:gd name="T20" fmla="*/ 569 w 624"/>
              <a:gd name="T21" fmla="*/ 425 h 462"/>
              <a:gd name="T22" fmla="*/ 550 w 624"/>
              <a:gd name="T23" fmla="*/ 381 h 462"/>
              <a:gd name="T24" fmla="*/ 548 w 624"/>
              <a:gd name="T25" fmla="*/ 396 h 462"/>
              <a:gd name="T26" fmla="*/ 541 w 624"/>
              <a:gd name="T27" fmla="*/ 395 h 462"/>
              <a:gd name="T28" fmla="*/ 528 w 624"/>
              <a:gd name="T29" fmla="*/ 367 h 462"/>
              <a:gd name="T30" fmla="*/ 539 w 624"/>
              <a:gd name="T31" fmla="*/ 239 h 462"/>
              <a:gd name="T32" fmla="*/ 537 w 624"/>
              <a:gd name="T33" fmla="*/ 269 h 462"/>
              <a:gd name="T34" fmla="*/ 512 w 624"/>
              <a:gd name="T35" fmla="*/ 248 h 462"/>
              <a:gd name="T36" fmla="*/ 493 w 624"/>
              <a:gd name="T37" fmla="*/ 254 h 462"/>
              <a:gd name="T38" fmla="*/ 489 w 624"/>
              <a:gd name="T39" fmla="*/ 255 h 462"/>
              <a:gd name="T40" fmla="*/ 474 w 624"/>
              <a:gd name="T41" fmla="*/ 257 h 462"/>
              <a:gd name="T42" fmla="*/ 499 w 624"/>
              <a:gd name="T43" fmla="*/ 339 h 462"/>
              <a:gd name="T44" fmla="*/ 511 w 624"/>
              <a:gd name="T45" fmla="*/ 426 h 462"/>
              <a:gd name="T46" fmla="*/ 506 w 624"/>
              <a:gd name="T47" fmla="*/ 426 h 462"/>
              <a:gd name="T48" fmla="*/ 426 w 624"/>
              <a:gd name="T49" fmla="*/ 263 h 462"/>
              <a:gd name="T50" fmla="*/ 406 w 624"/>
              <a:gd name="T51" fmla="*/ 263 h 462"/>
              <a:gd name="T52" fmla="*/ 451 w 624"/>
              <a:gd name="T53" fmla="*/ 420 h 462"/>
              <a:gd name="T54" fmla="*/ 399 w 624"/>
              <a:gd name="T55" fmla="*/ 263 h 462"/>
              <a:gd name="T56" fmla="*/ 416 w 624"/>
              <a:gd name="T57" fmla="*/ 412 h 462"/>
              <a:gd name="T58" fmla="*/ 343 w 624"/>
              <a:gd name="T59" fmla="*/ 260 h 462"/>
              <a:gd name="T60" fmla="*/ 383 w 624"/>
              <a:gd name="T61" fmla="*/ 403 h 462"/>
              <a:gd name="T62" fmla="*/ 378 w 624"/>
              <a:gd name="T63" fmla="*/ 402 h 462"/>
              <a:gd name="T64" fmla="*/ 300 w 624"/>
              <a:gd name="T65" fmla="*/ 253 h 462"/>
              <a:gd name="T66" fmla="*/ 300 w 624"/>
              <a:gd name="T67" fmla="*/ 253 h 462"/>
              <a:gd name="T68" fmla="*/ 263 w 624"/>
              <a:gd name="T69" fmla="*/ 242 h 462"/>
              <a:gd name="T70" fmla="*/ 285 w 624"/>
              <a:gd name="T71" fmla="*/ 363 h 462"/>
              <a:gd name="T72" fmla="*/ 252 w 624"/>
              <a:gd name="T73" fmla="*/ 237 h 462"/>
              <a:gd name="T74" fmla="*/ 243 w 624"/>
              <a:gd name="T75" fmla="*/ 339 h 462"/>
              <a:gd name="T76" fmla="*/ 201 w 624"/>
              <a:gd name="T77" fmla="*/ 210 h 462"/>
              <a:gd name="T78" fmla="*/ 177 w 624"/>
              <a:gd name="T79" fmla="*/ 191 h 462"/>
              <a:gd name="T80" fmla="*/ 178 w 624"/>
              <a:gd name="T81" fmla="*/ 294 h 462"/>
              <a:gd name="T82" fmla="*/ 181 w 624"/>
              <a:gd name="T83" fmla="*/ 122 h 462"/>
              <a:gd name="T84" fmla="*/ 175 w 624"/>
              <a:gd name="T85" fmla="*/ 109 h 462"/>
              <a:gd name="T86" fmla="*/ 171 w 624"/>
              <a:gd name="T87" fmla="*/ 97 h 462"/>
              <a:gd name="T88" fmla="*/ 134 w 624"/>
              <a:gd name="T89" fmla="*/ 78 h 462"/>
              <a:gd name="T90" fmla="*/ 105 w 624"/>
              <a:gd name="T91" fmla="*/ 61 h 462"/>
              <a:gd name="T92" fmla="*/ 124 w 624"/>
              <a:gd name="T93" fmla="*/ 247 h 462"/>
              <a:gd name="T94" fmla="*/ 96 w 624"/>
              <a:gd name="T95" fmla="*/ 56 h 462"/>
              <a:gd name="T96" fmla="*/ 104 w 624"/>
              <a:gd name="T97" fmla="*/ 142 h 462"/>
              <a:gd name="T98" fmla="*/ 76 w 624"/>
              <a:gd name="T99" fmla="*/ 45 h 462"/>
              <a:gd name="T100" fmla="*/ 86 w 624"/>
              <a:gd name="T101" fmla="*/ 183 h 462"/>
              <a:gd name="T102" fmla="*/ 39 w 624"/>
              <a:gd name="T103" fmla="*/ 25 h 462"/>
              <a:gd name="T104" fmla="*/ 39 w 624"/>
              <a:gd name="T105" fmla="*/ 193 h 462"/>
              <a:gd name="T106" fmla="*/ 20 w 624"/>
              <a:gd name="T107" fmla="*/ 78 h 462"/>
              <a:gd name="T108" fmla="*/ 38 w 624"/>
              <a:gd name="T109" fmla="*/ 119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624" h="462">
                <a:moveTo>
                  <a:pt x="2" y="108"/>
                </a:moveTo>
                <a:cubicBezTo>
                  <a:pt x="0" y="142"/>
                  <a:pt x="0" y="178"/>
                  <a:pt x="5" y="211"/>
                </a:cubicBezTo>
                <a:cubicBezTo>
                  <a:pt x="6" y="214"/>
                  <a:pt x="7" y="216"/>
                  <a:pt x="9" y="217"/>
                </a:cubicBezTo>
                <a:cubicBezTo>
                  <a:pt x="8" y="221"/>
                  <a:pt x="14" y="226"/>
                  <a:pt x="20" y="223"/>
                </a:cubicBezTo>
                <a:cubicBezTo>
                  <a:pt x="37" y="212"/>
                  <a:pt x="54" y="202"/>
                  <a:pt x="72" y="193"/>
                </a:cubicBezTo>
                <a:cubicBezTo>
                  <a:pt x="72" y="193"/>
                  <a:pt x="72" y="194"/>
                  <a:pt x="72" y="195"/>
                </a:cubicBezTo>
                <a:cubicBezTo>
                  <a:pt x="73" y="196"/>
                  <a:pt x="75" y="196"/>
                  <a:pt x="75" y="194"/>
                </a:cubicBezTo>
                <a:cubicBezTo>
                  <a:pt x="75" y="193"/>
                  <a:pt x="74" y="192"/>
                  <a:pt x="74" y="191"/>
                </a:cubicBezTo>
                <a:cubicBezTo>
                  <a:pt x="74" y="191"/>
                  <a:pt x="75" y="191"/>
                  <a:pt x="75" y="191"/>
                </a:cubicBezTo>
                <a:cubicBezTo>
                  <a:pt x="86" y="231"/>
                  <a:pt x="117" y="262"/>
                  <a:pt x="148" y="288"/>
                </a:cubicBezTo>
                <a:cubicBezTo>
                  <a:pt x="156" y="296"/>
                  <a:pt x="165" y="303"/>
                  <a:pt x="174" y="310"/>
                </a:cubicBezTo>
                <a:cubicBezTo>
                  <a:pt x="174" y="310"/>
                  <a:pt x="174" y="310"/>
                  <a:pt x="174" y="310"/>
                </a:cubicBezTo>
                <a:cubicBezTo>
                  <a:pt x="175" y="312"/>
                  <a:pt x="176" y="312"/>
                  <a:pt x="177" y="312"/>
                </a:cubicBezTo>
                <a:cubicBezTo>
                  <a:pt x="197" y="327"/>
                  <a:pt x="219" y="341"/>
                  <a:pt x="241" y="354"/>
                </a:cubicBezTo>
                <a:cubicBezTo>
                  <a:pt x="241" y="355"/>
                  <a:pt x="242" y="355"/>
                  <a:pt x="243" y="355"/>
                </a:cubicBezTo>
                <a:cubicBezTo>
                  <a:pt x="252" y="361"/>
                  <a:pt x="262" y="367"/>
                  <a:pt x="272" y="372"/>
                </a:cubicBezTo>
                <a:cubicBezTo>
                  <a:pt x="375" y="428"/>
                  <a:pt x="504" y="462"/>
                  <a:pt x="619" y="427"/>
                </a:cubicBezTo>
                <a:cubicBezTo>
                  <a:pt x="624" y="426"/>
                  <a:pt x="622" y="418"/>
                  <a:pt x="618" y="418"/>
                </a:cubicBezTo>
                <a:cubicBezTo>
                  <a:pt x="588" y="386"/>
                  <a:pt x="550" y="366"/>
                  <a:pt x="515" y="341"/>
                </a:cubicBezTo>
                <a:cubicBezTo>
                  <a:pt x="538" y="304"/>
                  <a:pt x="559" y="266"/>
                  <a:pt x="575" y="225"/>
                </a:cubicBezTo>
                <a:cubicBezTo>
                  <a:pt x="576" y="223"/>
                  <a:pt x="576" y="221"/>
                  <a:pt x="576" y="220"/>
                </a:cubicBezTo>
                <a:cubicBezTo>
                  <a:pt x="577" y="217"/>
                  <a:pt x="575" y="213"/>
                  <a:pt x="570" y="214"/>
                </a:cubicBezTo>
                <a:cubicBezTo>
                  <a:pt x="570" y="214"/>
                  <a:pt x="570" y="214"/>
                  <a:pt x="570" y="214"/>
                </a:cubicBezTo>
                <a:cubicBezTo>
                  <a:pt x="567" y="213"/>
                  <a:pt x="563" y="214"/>
                  <a:pt x="561" y="217"/>
                </a:cubicBezTo>
                <a:cubicBezTo>
                  <a:pt x="432" y="260"/>
                  <a:pt x="252" y="272"/>
                  <a:pt x="161" y="152"/>
                </a:cubicBezTo>
                <a:cubicBezTo>
                  <a:pt x="177" y="143"/>
                  <a:pt x="194" y="133"/>
                  <a:pt x="209" y="122"/>
                </a:cubicBezTo>
                <a:cubicBezTo>
                  <a:pt x="210" y="121"/>
                  <a:pt x="211" y="120"/>
                  <a:pt x="211" y="119"/>
                </a:cubicBezTo>
                <a:cubicBezTo>
                  <a:pt x="215" y="120"/>
                  <a:pt x="219" y="113"/>
                  <a:pt x="214" y="110"/>
                </a:cubicBezTo>
                <a:cubicBezTo>
                  <a:pt x="157" y="69"/>
                  <a:pt x="94" y="36"/>
                  <a:pt x="32" y="3"/>
                </a:cubicBezTo>
                <a:cubicBezTo>
                  <a:pt x="28" y="0"/>
                  <a:pt x="24" y="4"/>
                  <a:pt x="22" y="7"/>
                </a:cubicBezTo>
                <a:cubicBezTo>
                  <a:pt x="7" y="38"/>
                  <a:pt x="4" y="74"/>
                  <a:pt x="2" y="108"/>
                </a:cubicBezTo>
                <a:close/>
                <a:moveTo>
                  <a:pt x="20" y="205"/>
                </a:moveTo>
                <a:cubicBezTo>
                  <a:pt x="18" y="184"/>
                  <a:pt x="17" y="164"/>
                  <a:pt x="17" y="143"/>
                </a:cubicBezTo>
                <a:cubicBezTo>
                  <a:pt x="22" y="161"/>
                  <a:pt x="29" y="178"/>
                  <a:pt x="35" y="196"/>
                </a:cubicBezTo>
                <a:cubicBezTo>
                  <a:pt x="30" y="198"/>
                  <a:pt x="24" y="202"/>
                  <a:pt x="20" y="205"/>
                </a:cubicBezTo>
                <a:close/>
                <a:moveTo>
                  <a:pt x="605" y="420"/>
                </a:moveTo>
                <a:cubicBezTo>
                  <a:pt x="599" y="421"/>
                  <a:pt x="593" y="422"/>
                  <a:pt x="588" y="423"/>
                </a:cubicBezTo>
                <a:cubicBezTo>
                  <a:pt x="587" y="418"/>
                  <a:pt x="585" y="413"/>
                  <a:pt x="583" y="408"/>
                </a:cubicBezTo>
                <a:cubicBezTo>
                  <a:pt x="583" y="406"/>
                  <a:pt x="582" y="403"/>
                  <a:pt x="580" y="400"/>
                </a:cubicBezTo>
                <a:cubicBezTo>
                  <a:pt x="589" y="406"/>
                  <a:pt x="597" y="413"/>
                  <a:pt x="605" y="420"/>
                </a:cubicBezTo>
                <a:close/>
                <a:moveTo>
                  <a:pt x="572" y="394"/>
                </a:moveTo>
                <a:cubicBezTo>
                  <a:pt x="574" y="400"/>
                  <a:pt x="578" y="405"/>
                  <a:pt x="580" y="410"/>
                </a:cubicBezTo>
                <a:cubicBezTo>
                  <a:pt x="582" y="414"/>
                  <a:pt x="584" y="418"/>
                  <a:pt x="586" y="423"/>
                </a:cubicBezTo>
                <a:cubicBezTo>
                  <a:pt x="581" y="423"/>
                  <a:pt x="575" y="424"/>
                  <a:pt x="569" y="425"/>
                </a:cubicBezTo>
                <a:cubicBezTo>
                  <a:pt x="569" y="417"/>
                  <a:pt x="567" y="409"/>
                  <a:pt x="564" y="401"/>
                </a:cubicBezTo>
                <a:cubicBezTo>
                  <a:pt x="563" y="397"/>
                  <a:pt x="562" y="392"/>
                  <a:pt x="560" y="387"/>
                </a:cubicBezTo>
                <a:cubicBezTo>
                  <a:pt x="564" y="389"/>
                  <a:pt x="568" y="392"/>
                  <a:pt x="572" y="394"/>
                </a:cubicBezTo>
                <a:close/>
                <a:moveTo>
                  <a:pt x="550" y="381"/>
                </a:moveTo>
                <a:cubicBezTo>
                  <a:pt x="552" y="386"/>
                  <a:pt x="555" y="392"/>
                  <a:pt x="557" y="397"/>
                </a:cubicBezTo>
                <a:cubicBezTo>
                  <a:pt x="561" y="406"/>
                  <a:pt x="564" y="415"/>
                  <a:pt x="566" y="425"/>
                </a:cubicBezTo>
                <a:cubicBezTo>
                  <a:pt x="562" y="425"/>
                  <a:pt x="559" y="425"/>
                  <a:pt x="555" y="426"/>
                </a:cubicBezTo>
                <a:cubicBezTo>
                  <a:pt x="554" y="416"/>
                  <a:pt x="551" y="406"/>
                  <a:pt x="548" y="396"/>
                </a:cubicBezTo>
                <a:cubicBezTo>
                  <a:pt x="546" y="390"/>
                  <a:pt x="544" y="382"/>
                  <a:pt x="541" y="375"/>
                </a:cubicBezTo>
                <a:cubicBezTo>
                  <a:pt x="544" y="377"/>
                  <a:pt x="547" y="379"/>
                  <a:pt x="550" y="381"/>
                </a:cubicBezTo>
                <a:close/>
                <a:moveTo>
                  <a:pt x="528" y="367"/>
                </a:moveTo>
                <a:cubicBezTo>
                  <a:pt x="531" y="377"/>
                  <a:pt x="537" y="386"/>
                  <a:pt x="541" y="395"/>
                </a:cubicBezTo>
                <a:cubicBezTo>
                  <a:pt x="545" y="405"/>
                  <a:pt x="549" y="415"/>
                  <a:pt x="551" y="426"/>
                </a:cubicBezTo>
                <a:cubicBezTo>
                  <a:pt x="546" y="426"/>
                  <a:pt x="540" y="426"/>
                  <a:pt x="535" y="426"/>
                </a:cubicBezTo>
                <a:cubicBezTo>
                  <a:pt x="531" y="405"/>
                  <a:pt x="525" y="383"/>
                  <a:pt x="518" y="361"/>
                </a:cubicBezTo>
                <a:cubicBezTo>
                  <a:pt x="521" y="363"/>
                  <a:pt x="525" y="365"/>
                  <a:pt x="528" y="367"/>
                </a:cubicBezTo>
                <a:close/>
                <a:moveTo>
                  <a:pt x="554" y="232"/>
                </a:moveTo>
                <a:cubicBezTo>
                  <a:pt x="550" y="241"/>
                  <a:pt x="546" y="250"/>
                  <a:pt x="542" y="260"/>
                </a:cubicBezTo>
                <a:cubicBezTo>
                  <a:pt x="542" y="257"/>
                  <a:pt x="541" y="255"/>
                  <a:pt x="541" y="252"/>
                </a:cubicBezTo>
                <a:cubicBezTo>
                  <a:pt x="541" y="248"/>
                  <a:pt x="540" y="243"/>
                  <a:pt x="539" y="239"/>
                </a:cubicBezTo>
                <a:cubicBezTo>
                  <a:pt x="544" y="236"/>
                  <a:pt x="549" y="234"/>
                  <a:pt x="554" y="232"/>
                </a:cubicBezTo>
                <a:close/>
                <a:moveTo>
                  <a:pt x="533" y="241"/>
                </a:moveTo>
                <a:cubicBezTo>
                  <a:pt x="534" y="244"/>
                  <a:pt x="535" y="247"/>
                  <a:pt x="536" y="250"/>
                </a:cubicBezTo>
                <a:cubicBezTo>
                  <a:pt x="537" y="256"/>
                  <a:pt x="537" y="263"/>
                  <a:pt x="537" y="269"/>
                </a:cubicBezTo>
                <a:cubicBezTo>
                  <a:pt x="534" y="275"/>
                  <a:pt x="531" y="282"/>
                  <a:pt x="527" y="288"/>
                </a:cubicBezTo>
                <a:cubicBezTo>
                  <a:pt x="527" y="274"/>
                  <a:pt x="523" y="259"/>
                  <a:pt x="519" y="246"/>
                </a:cubicBezTo>
                <a:cubicBezTo>
                  <a:pt x="524" y="244"/>
                  <a:pt x="528" y="242"/>
                  <a:pt x="533" y="241"/>
                </a:cubicBezTo>
                <a:close/>
                <a:moveTo>
                  <a:pt x="512" y="248"/>
                </a:moveTo>
                <a:cubicBezTo>
                  <a:pt x="516" y="264"/>
                  <a:pt x="523" y="279"/>
                  <a:pt x="523" y="295"/>
                </a:cubicBezTo>
                <a:cubicBezTo>
                  <a:pt x="520" y="302"/>
                  <a:pt x="516" y="309"/>
                  <a:pt x="512" y="315"/>
                </a:cubicBezTo>
                <a:cubicBezTo>
                  <a:pt x="511" y="306"/>
                  <a:pt x="509" y="296"/>
                  <a:pt x="506" y="287"/>
                </a:cubicBezTo>
                <a:cubicBezTo>
                  <a:pt x="503" y="276"/>
                  <a:pt x="500" y="262"/>
                  <a:pt x="493" y="254"/>
                </a:cubicBezTo>
                <a:cubicBezTo>
                  <a:pt x="493" y="253"/>
                  <a:pt x="492" y="253"/>
                  <a:pt x="492" y="253"/>
                </a:cubicBezTo>
                <a:cubicBezTo>
                  <a:pt x="499" y="251"/>
                  <a:pt x="506" y="250"/>
                  <a:pt x="512" y="248"/>
                </a:cubicBezTo>
                <a:close/>
                <a:moveTo>
                  <a:pt x="490" y="253"/>
                </a:moveTo>
                <a:cubicBezTo>
                  <a:pt x="490" y="254"/>
                  <a:pt x="489" y="254"/>
                  <a:pt x="489" y="255"/>
                </a:cubicBezTo>
                <a:cubicBezTo>
                  <a:pt x="490" y="265"/>
                  <a:pt x="496" y="275"/>
                  <a:pt x="500" y="285"/>
                </a:cubicBezTo>
                <a:cubicBezTo>
                  <a:pt x="504" y="296"/>
                  <a:pt x="507" y="308"/>
                  <a:pt x="509" y="320"/>
                </a:cubicBezTo>
                <a:cubicBezTo>
                  <a:pt x="508" y="322"/>
                  <a:pt x="507" y="325"/>
                  <a:pt x="506" y="327"/>
                </a:cubicBezTo>
                <a:cubicBezTo>
                  <a:pt x="496" y="302"/>
                  <a:pt x="485" y="279"/>
                  <a:pt x="474" y="257"/>
                </a:cubicBezTo>
                <a:cubicBezTo>
                  <a:pt x="479" y="256"/>
                  <a:pt x="485" y="255"/>
                  <a:pt x="490" y="253"/>
                </a:cubicBezTo>
                <a:close/>
                <a:moveTo>
                  <a:pt x="467" y="258"/>
                </a:moveTo>
                <a:cubicBezTo>
                  <a:pt x="478" y="285"/>
                  <a:pt x="488" y="312"/>
                  <a:pt x="499" y="338"/>
                </a:cubicBezTo>
                <a:cubicBezTo>
                  <a:pt x="499" y="338"/>
                  <a:pt x="499" y="339"/>
                  <a:pt x="499" y="339"/>
                </a:cubicBezTo>
                <a:cubicBezTo>
                  <a:pt x="496" y="342"/>
                  <a:pt x="496" y="347"/>
                  <a:pt x="500" y="350"/>
                </a:cubicBezTo>
                <a:cubicBezTo>
                  <a:pt x="501" y="350"/>
                  <a:pt x="503" y="351"/>
                  <a:pt x="504" y="352"/>
                </a:cubicBezTo>
                <a:cubicBezTo>
                  <a:pt x="513" y="377"/>
                  <a:pt x="522" y="401"/>
                  <a:pt x="529" y="426"/>
                </a:cubicBezTo>
                <a:cubicBezTo>
                  <a:pt x="523" y="426"/>
                  <a:pt x="517" y="426"/>
                  <a:pt x="511" y="426"/>
                </a:cubicBezTo>
                <a:cubicBezTo>
                  <a:pt x="496" y="370"/>
                  <a:pt x="475" y="314"/>
                  <a:pt x="455" y="260"/>
                </a:cubicBezTo>
                <a:cubicBezTo>
                  <a:pt x="459" y="259"/>
                  <a:pt x="463" y="259"/>
                  <a:pt x="467" y="258"/>
                </a:cubicBezTo>
                <a:close/>
                <a:moveTo>
                  <a:pt x="447" y="261"/>
                </a:moveTo>
                <a:cubicBezTo>
                  <a:pt x="463" y="317"/>
                  <a:pt x="487" y="371"/>
                  <a:pt x="506" y="426"/>
                </a:cubicBezTo>
                <a:cubicBezTo>
                  <a:pt x="498" y="425"/>
                  <a:pt x="489" y="425"/>
                  <a:pt x="481" y="424"/>
                </a:cubicBezTo>
                <a:cubicBezTo>
                  <a:pt x="471" y="369"/>
                  <a:pt x="454" y="314"/>
                  <a:pt x="432" y="262"/>
                </a:cubicBezTo>
                <a:cubicBezTo>
                  <a:pt x="437" y="262"/>
                  <a:pt x="442" y="261"/>
                  <a:pt x="447" y="261"/>
                </a:cubicBezTo>
                <a:close/>
                <a:moveTo>
                  <a:pt x="426" y="263"/>
                </a:moveTo>
                <a:cubicBezTo>
                  <a:pt x="444" y="316"/>
                  <a:pt x="463" y="369"/>
                  <a:pt x="477" y="423"/>
                </a:cubicBezTo>
                <a:cubicBezTo>
                  <a:pt x="470" y="422"/>
                  <a:pt x="462" y="421"/>
                  <a:pt x="455" y="420"/>
                </a:cubicBezTo>
                <a:cubicBezTo>
                  <a:pt x="455" y="397"/>
                  <a:pt x="447" y="373"/>
                  <a:pt x="439" y="351"/>
                </a:cubicBezTo>
                <a:cubicBezTo>
                  <a:pt x="429" y="322"/>
                  <a:pt x="419" y="291"/>
                  <a:pt x="406" y="263"/>
                </a:cubicBezTo>
                <a:cubicBezTo>
                  <a:pt x="413" y="263"/>
                  <a:pt x="419" y="263"/>
                  <a:pt x="426" y="263"/>
                </a:cubicBezTo>
                <a:close/>
                <a:moveTo>
                  <a:pt x="399" y="263"/>
                </a:moveTo>
                <a:cubicBezTo>
                  <a:pt x="403" y="289"/>
                  <a:pt x="418" y="315"/>
                  <a:pt x="427" y="338"/>
                </a:cubicBezTo>
                <a:cubicBezTo>
                  <a:pt x="437" y="363"/>
                  <a:pt x="449" y="392"/>
                  <a:pt x="451" y="420"/>
                </a:cubicBezTo>
                <a:cubicBezTo>
                  <a:pt x="445" y="418"/>
                  <a:pt x="439" y="417"/>
                  <a:pt x="433" y="416"/>
                </a:cubicBezTo>
                <a:cubicBezTo>
                  <a:pt x="430" y="391"/>
                  <a:pt x="424" y="366"/>
                  <a:pt x="417" y="342"/>
                </a:cubicBezTo>
                <a:cubicBezTo>
                  <a:pt x="410" y="316"/>
                  <a:pt x="403" y="289"/>
                  <a:pt x="393" y="263"/>
                </a:cubicBezTo>
                <a:cubicBezTo>
                  <a:pt x="395" y="263"/>
                  <a:pt x="397" y="263"/>
                  <a:pt x="399" y="263"/>
                </a:cubicBezTo>
                <a:close/>
                <a:moveTo>
                  <a:pt x="386" y="263"/>
                </a:moveTo>
                <a:cubicBezTo>
                  <a:pt x="391" y="286"/>
                  <a:pt x="400" y="309"/>
                  <a:pt x="407" y="331"/>
                </a:cubicBezTo>
                <a:cubicBezTo>
                  <a:pt x="416" y="359"/>
                  <a:pt x="425" y="387"/>
                  <a:pt x="428" y="415"/>
                </a:cubicBezTo>
                <a:cubicBezTo>
                  <a:pt x="424" y="414"/>
                  <a:pt x="420" y="413"/>
                  <a:pt x="416" y="412"/>
                </a:cubicBezTo>
                <a:cubicBezTo>
                  <a:pt x="407" y="386"/>
                  <a:pt x="399" y="359"/>
                  <a:pt x="391" y="332"/>
                </a:cubicBezTo>
                <a:cubicBezTo>
                  <a:pt x="384" y="310"/>
                  <a:pt x="378" y="283"/>
                  <a:pt x="365" y="262"/>
                </a:cubicBezTo>
                <a:cubicBezTo>
                  <a:pt x="372" y="263"/>
                  <a:pt x="379" y="263"/>
                  <a:pt x="386" y="263"/>
                </a:cubicBezTo>
                <a:close/>
                <a:moveTo>
                  <a:pt x="343" y="260"/>
                </a:moveTo>
                <a:cubicBezTo>
                  <a:pt x="348" y="261"/>
                  <a:pt x="353" y="261"/>
                  <a:pt x="358" y="262"/>
                </a:cubicBezTo>
                <a:cubicBezTo>
                  <a:pt x="365" y="287"/>
                  <a:pt x="376" y="311"/>
                  <a:pt x="385" y="335"/>
                </a:cubicBezTo>
                <a:cubicBezTo>
                  <a:pt x="393" y="361"/>
                  <a:pt x="401" y="386"/>
                  <a:pt x="411" y="411"/>
                </a:cubicBezTo>
                <a:cubicBezTo>
                  <a:pt x="402" y="409"/>
                  <a:pt x="392" y="406"/>
                  <a:pt x="383" y="403"/>
                </a:cubicBezTo>
                <a:cubicBezTo>
                  <a:pt x="374" y="354"/>
                  <a:pt x="355" y="303"/>
                  <a:pt x="333" y="259"/>
                </a:cubicBezTo>
                <a:cubicBezTo>
                  <a:pt x="336" y="259"/>
                  <a:pt x="340" y="260"/>
                  <a:pt x="343" y="260"/>
                </a:cubicBezTo>
                <a:close/>
                <a:moveTo>
                  <a:pt x="325" y="258"/>
                </a:moveTo>
                <a:cubicBezTo>
                  <a:pt x="343" y="306"/>
                  <a:pt x="365" y="352"/>
                  <a:pt x="378" y="402"/>
                </a:cubicBezTo>
                <a:cubicBezTo>
                  <a:pt x="370" y="399"/>
                  <a:pt x="362" y="396"/>
                  <a:pt x="353" y="393"/>
                </a:cubicBezTo>
                <a:cubicBezTo>
                  <a:pt x="342" y="346"/>
                  <a:pt x="327" y="299"/>
                  <a:pt x="308" y="254"/>
                </a:cubicBezTo>
                <a:cubicBezTo>
                  <a:pt x="313" y="256"/>
                  <a:pt x="319" y="257"/>
                  <a:pt x="325" y="258"/>
                </a:cubicBezTo>
                <a:close/>
                <a:moveTo>
                  <a:pt x="300" y="253"/>
                </a:moveTo>
                <a:cubicBezTo>
                  <a:pt x="316" y="299"/>
                  <a:pt x="334" y="345"/>
                  <a:pt x="349" y="391"/>
                </a:cubicBezTo>
                <a:cubicBezTo>
                  <a:pt x="341" y="388"/>
                  <a:pt x="333" y="385"/>
                  <a:pt x="325" y="382"/>
                </a:cubicBezTo>
                <a:cubicBezTo>
                  <a:pt x="316" y="336"/>
                  <a:pt x="301" y="291"/>
                  <a:pt x="283" y="248"/>
                </a:cubicBezTo>
                <a:cubicBezTo>
                  <a:pt x="289" y="250"/>
                  <a:pt x="294" y="251"/>
                  <a:pt x="300" y="253"/>
                </a:cubicBezTo>
                <a:close/>
                <a:moveTo>
                  <a:pt x="274" y="246"/>
                </a:moveTo>
                <a:cubicBezTo>
                  <a:pt x="290" y="291"/>
                  <a:pt x="311" y="334"/>
                  <a:pt x="322" y="380"/>
                </a:cubicBezTo>
                <a:cubicBezTo>
                  <a:pt x="315" y="377"/>
                  <a:pt x="308" y="374"/>
                  <a:pt x="300" y="370"/>
                </a:cubicBezTo>
                <a:cubicBezTo>
                  <a:pt x="297" y="328"/>
                  <a:pt x="282" y="281"/>
                  <a:pt x="263" y="242"/>
                </a:cubicBezTo>
                <a:cubicBezTo>
                  <a:pt x="267" y="243"/>
                  <a:pt x="271" y="244"/>
                  <a:pt x="274" y="246"/>
                </a:cubicBezTo>
                <a:close/>
                <a:moveTo>
                  <a:pt x="252" y="237"/>
                </a:moveTo>
                <a:cubicBezTo>
                  <a:pt x="270" y="281"/>
                  <a:pt x="287" y="323"/>
                  <a:pt x="297" y="369"/>
                </a:cubicBezTo>
                <a:cubicBezTo>
                  <a:pt x="293" y="367"/>
                  <a:pt x="289" y="365"/>
                  <a:pt x="285" y="363"/>
                </a:cubicBezTo>
                <a:cubicBezTo>
                  <a:pt x="281" y="361"/>
                  <a:pt x="278" y="359"/>
                  <a:pt x="275" y="358"/>
                </a:cubicBezTo>
                <a:cubicBezTo>
                  <a:pt x="267" y="338"/>
                  <a:pt x="258" y="317"/>
                  <a:pt x="251" y="297"/>
                </a:cubicBezTo>
                <a:cubicBezTo>
                  <a:pt x="244" y="275"/>
                  <a:pt x="241" y="253"/>
                  <a:pt x="238" y="231"/>
                </a:cubicBezTo>
                <a:cubicBezTo>
                  <a:pt x="242" y="233"/>
                  <a:pt x="247" y="236"/>
                  <a:pt x="252" y="237"/>
                </a:cubicBezTo>
                <a:close/>
                <a:moveTo>
                  <a:pt x="230" y="228"/>
                </a:moveTo>
                <a:cubicBezTo>
                  <a:pt x="230" y="247"/>
                  <a:pt x="236" y="268"/>
                  <a:pt x="241" y="287"/>
                </a:cubicBezTo>
                <a:cubicBezTo>
                  <a:pt x="249" y="310"/>
                  <a:pt x="258" y="333"/>
                  <a:pt x="269" y="355"/>
                </a:cubicBezTo>
                <a:cubicBezTo>
                  <a:pt x="260" y="350"/>
                  <a:pt x="252" y="345"/>
                  <a:pt x="243" y="339"/>
                </a:cubicBezTo>
                <a:cubicBezTo>
                  <a:pt x="241" y="320"/>
                  <a:pt x="236" y="302"/>
                  <a:pt x="231" y="283"/>
                </a:cubicBezTo>
                <a:cubicBezTo>
                  <a:pt x="224" y="261"/>
                  <a:pt x="218" y="238"/>
                  <a:pt x="210" y="216"/>
                </a:cubicBezTo>
                <a:cubicBezTo>
                  <a:pt x="216" y="220"/>
                  <a:pt x="223" y="224"/>
                  <a:pt x="230" y="228"/>
                </a:cubicBezTo>
                <a:close/>
                <a:moveTo>
                  <a:pt x="201" y="210"/>
                </a:moveTo>
                <a:cubicBezTo>
                  <a:pt x="203" y="232"/>
                  <a:pt x="213" y="253"/>
                  <a:pt x="220" y="273"/>
                </a:cubicBezTo>
                <a:cubicBezTo>
                  <a:pt x="227" y="294"/>
                  <a:pt x="234" y="315"/>
                  <a:pt x="238" y="336"/>
                </a:cubicBezTo>
                <a:cubicBezTo>
                  <a:pt x="228" y="330"/>
                  <a:pt x="219" y="324"/>
                  <a:pt x="210" y="318"/>
                </a:cubicBezTo>
                <a:cubicBezTo>
                  <a:pt x="201" y="275"/>
                  <a:pt x="188" y="234"/>
                  <a:pt x="177" y="191"/>
                </a:cubicBezTo>
                <a:cubicBezTo>
                  <a:pt x="185" y="198"/>
                  <a:pt x="193" y="204"/>
                  <a:pt x="201" y="210"/>
                </a:cubicBezTo>
                <a:close/>
                <a:moveTo>
                  <a:pt x="168" y="182"/>
                </a:moveTo>
                <a:cubicBezTo>
                  <a:pt x="177" y="227"/>
                  <a:pt x="193" y="270"/>
                  <a:pt x="204" y="314"/>
                </a:cubicBezTo>
                <a:cubicBezTo>
                  <a:pt x="195" y="307"/>
                  <a:pt x="186" y="301"/>
                  <a:pt x="178" y="294"/>
                </a:cubicBezTo>
                <a:cubicBezTo>
                  <a:pt x="174" y="254"/>
                  <a:pt x="167" y="212"/>
                  <a:pt x="159" y="172"/>
                </a:cubicBezTo>
                <a:cubicBezTo>
                  <a:pt x="161" y="175"/>
                  <a:pt x="165" y="179"/>
                  <a:pt x="168" y="182"/>
                </a:cubicBezTo>
                <a:close/>
                <a:moveTo>
                  <a:pt x="200" y="113"/>
                </a:moveTo>
                <a:cubicBezTo>
                  <a:pt x="194" y="116"/>
                  <a:pt x="187" y="119"/>
                  <a:pt x="181" y="122"/>
                </a:cubicBezTo>
                <a:cubicBezTo>
                  <a:pt x="181" y="116"/>
                  <a:pt x="181" y="109"/>
                  <a:pt x="179" y="102"/>
                </a:cubicBezTo>
                <a:cubicBezTo>
                  <a:pt x="186" y="106"/>
                  <a:pt x="193" y="110"/>
                  <a:pt x="200" y="113"/>
                </a:cubicBezTo>
                <a:close/>
                <a:moveTo>
                  <a:pt x="171" y="97"/>
                </a:moveTo>
                <a:cubicBezTo>
                  <a:pt x="173" y="101"/>
                  <a:pt x="174" y="105"/>
                  <a:pt x="175" y="109"/>
                </a:cubicBezTo>
                <a:cubicBezTo>
                  <a:pt x="176" y="114"/>
                  <a:pt x="177" y="119"/>
                  <a:pt x="177" y="124"/>
                </a:cubicBezTo>
                <a:cubicBezTo>
                  <a:pt x="172" y="127"/>
                  <a:pt x="168" y="130"/>
                  <a:pt x="163" y="132"/>
                </a:cubicBezTo>
                <a:cubicBezTo>
                  <a:pt x="163" y="118"/>
                  <a:pt x="161" y="103"/>
                  <a:pt x="157" y="90"/>
                </a:cubicBezTo>
                <a:cubicBezTo>
                  <a:pt x="162" y="92"/>
                  <a:pt x="167" y="95"/>
                  <a:pt x="171" y="97"/>
                </a:cubicBezTo>
                <a:close/>
                <a:moveTo>
                  <a:pt x="150" y="85"/>
                </a:moveTo>
                <a:cubicBezTo>
                  <a:pt x="154" y="102"/>
                  <a:pt x="158" y="117"/>
                  <a:pt x="160" y="134"/>
                </a:cubicBezTo>
                <a:cubicBezTo>
                  <a:pt x="157" y="136"/>
                  <a:pt x="154" y="138"/>
                  <a:pt x="151" y="140"/>
                </a:cubicBezTo>
                <a:cubicBezTo>
                  <a:pt x="146" y="119"/>
                  <a:pt x="140" y="98"/>
                  <a:pt x="134" y="78"/>
                </a:cubicBezTo>
                <a:cubicBezTo>
                  <a:pt x="133" y="75"/>
                  <a:pt x="127" y="76"/>
                  <a:pt x="128" y="80"/>
                </a:cubicBezTo>
                <a:cubicBezTo>
                  <a:pt x="139" y="150"/>
                  <a:pt x="159" y="219"/>
                  <a:pt x="171" y="289"/>
                </a:cubicBezTo>
                <a:cubicBezTo>
                  <a:pt x="164" y="284"/>
                  <a:pt x="157" y="278"/>
                  <a:pt x="150" y="272"/>
                </a:cubicBezTo>
                <a:cubicBezTo>
                  <a:pt x="141" y="201"/>
                  <a:pt x="128" y="129"/>
                  <a:pt x="105" y="61"/>
                </a:cubicBezTo>
                <a:cubicBezTo>
                  <a:pt x="120" y="69"/>
                  <a:pt x="135" y="77"/>
                  <a:pt x="150" y="85"/>
                </a:cubicBezTo>
                <a:close/>
                <a:moveTo>
                  <a:pt x="96" y="56"/>
                </a:moveTo>
                <a:cubicBezTo>
                  <a:pt x="118" y="125"/>
                  <a:pt x="132" y="196"/>
                  <a:pt x="145" y="268"/>
                </a:cubicBezTo>
                <a:cubicBezTo>
                  <a:pt x="138" y="261"/>
                  <a:pt x="131" y="254"/>
                  <a:pt x="124" y="247"/>
                </a:cubicBezTo>
                <a:cubicBezTo>
                  <a:pt x="124" y="210"/>
                  <a:pt x="117" y="172"/>
                  <a:pt x="111" y="136"/>
                </a:cubicBezTo>
                <a:cubicBezTo>
                  <a:pt x="107" y="115"/>
                  <a:pt x="102" y="93"/>
                  <a:pt x="96" y="72"/>
                </a:cubicBezTo>
                <a:cubicBezTo>
                  <a:pt x="95" y="67"/>
                  <a:pt x="93" y="59"/>
                  <a:pt x="89" y="52"/>
                </a:cubicBezTo>
                <a:cubicBezTo>
                  <a:pt x="92" y="53"/>
                  <a:pt x="94" y="55"/>
                  <a:pt x="96" y="56"/>
                </a:cubicBezTo>
                <a:close/>
                <a:moveTo>
                  <a:pt x="76" y="45"/>
                </a:moveTo>
                <a:cubicBezTo>
                  <a:pt x="76" y="45"/>
                  <a:pt x="76" y="45"/>
                  <a:pt x="77" y="46"/>
                </a:cubicBezTo>
                <a:cubicBezTo>
                  <a:pt x="85" y="54"/>
                  <a:pt x="88" y="70"/>
                  <a:pt x="90" y="81"/>
                </a:cubicBezTo>
                <a:cubicBezTo>
                  <a:pt x="96" y="101"/>
                  <a:pt x="100" y="121"/>
                  <a:pt x="104" y="142"/>
                </a:cubicBezTo>
                <a:cubicBezTo>
                  <a:pt x="110" y="174"/>
                  <a:pt x="117" y="208"/>
                  <a:pt x="119" y="242"/>
                </a:cubicBezTo>
                <a:cubicBezTo>
                  <a:pt x="112" y="234"/>
                  <a:pt x="106" y="226"/>
                  <a:pt x="101" y="217"/>
                </a:cubicBezTo>
                <a:cubicBezTo>
                  <a:pt x="86" y="160"/>
                  <a:pt x="89" y="95"/>
                  <a:pt x="66" y="39"/>
                </a:cubicBezTo>
                <a:cubicBezTo>
                  <a:pt x="69" y="41"/>
                  <a:pt x="73" y="43"/>
                  <a:pt x="76" y="45"/>
                </a:cubicBezTo>
                <a:close/>
                <a:moveTo>
                  <a:pt x="56" y="34"/>
                </a:moveTo>
                <a:cubicBezTo>
                  <a:pt x="72" y="87"/>
                  <a:pt x="77" y="144"/>
                  <a:pt x="91" y="198"/>
                </a:cubicBezTo>
                <a:cubicBezTo>
                  <a:pt x="89" y="193"/>
                  <a:pt x="88" y="189"/>
                  <a:pt x="86" y="184"/>
                </a:cubicBezTo>
                <a:cubicBezTo>
                  <a:pt x="86" y="184"/>
                  <a:pt x="86" y="183"/>
                  <a:pt x="86" y="183"/>
                </a:cubicBezTo>
                <a:cubicBezTo>
                  <a:pt x="86" y="180"/>
                  <a:pt x="83" y="177"/>
                  <a:pt x="80" y="178"/>
                </a:cubicBezTo>
                <a:cubicBezTo>
                  <a:pt x="77" y="179"/>
                  <a:pt x="75" y="179"/>
                  <a:pt x="72" y="180"/>
                </a:cubicBezTo>
                <a:cubicBezTo>
                  <a:pt x="66" y="154"/>
                  <a:pt x="60" y="127"/>
                  <a:pt x="55" y="101"/>
                </a:cubicBezTo>
                <a:cubicBezTo>
                  <a:pt x="50" y="76"/>
                  <a:pt x="47" y="49"/>
                  <a:pt x="39" y="25"/>
                </a:cubicBezTo>
                <a:cubicBezTo>
                  <a:pt x="45" y="28"/>
                  <a:pt x="50" y="31"/>
                  <a:pt x="56" y="34"/>
                </a:cubicBezTo>
                <a:close/>
                <a:moveTo>
                  <a:pt x="49" y="109"/>
                </a:moveTo>
                <a:cubicBezTo>
                  <a:pt x="54" y="134"/>
                  <a:pt x="61" y="158"/>
                  <a:pt x="68" y="182"/>
                </a:cubicBezTo>
                <a:cubicBezTo>
                  <a:pt x="58" y="185"/>
                  <a:pt x="48" y="189"/>
                  <a:pt x="39" y="193"/>
                </a:cubicBezTo>
                <a:cubicBezTo>
                  <a:pt x="34" y="169"/>
                  <a:pt x="27" y="144"/>
                  <a:pt x="19" y="121"/>
                </a:cubicBezTo>
                <a:cubicBezTo>
                  <a:pt x="18" y="120"/>
                  <a:pt x="18" y="120"/>
                  <a:pt x="17" y="120"/>
                </a:cubicBezTo>
                <a:cubicBezTo>
                  <a:pt x="17" y="116"/>
                  <a:pt x="17" y="113"/>
                  <a:pt x="18" y="110"/>
                </a:cubicBezTo>
                <a:cubicBezTo>
                  <a:pt x="18" y="99"/>
                  <a:pt x="19" y="88"/>
                  <a:pt x="20" y="78"/>
                </a:cubicBezTo>
                <a:cubicBezTo>
                  <a:pt x="24" y="92"/>
                  <a:pt x="29" y="106"/>
                  <a:pt x="33" y="119"/>
                </a:cubicBezTo>
                <a:cubicBezTo>
                  <a:pt x="39" y="142"/>
                  <a:pt x="44" y="164"/>
                  <a:pt x="46" y="187"/>
                </a:cubicBezTo>
                <a:cubicBezTo>
                  <a:pt x="46" y="189"/>
                  <a:pt x="49" y="189"/>
                  <a:pt x="49" y="187"/>
                </a:cubicBezTo>
                <a:cubicBezTo>
                  <a:pt x="48" y="163"/>
                  <a:pt x="43" y="141"/>
                  <a:pt x="38" y="119"/>
                </a:cubicBezTo>
                <a:cubicBezTo>
                  <a:pt x="33" y="98"/>
                  <a:pt x="30" y="77"/>
                  <a:pt x="23" y="57"/>
                </a:cubicBezTo>
                <a:cubicBezTo>
                  <a:pt x="25" y="46"/>
                  <a:pt x="28" y="35"/>
                  <a:pt x="32" y="25"/>
                </a:cubicBezTo>
                <a:cubicBezTo>
                  <a:pt x="35" y="53"/>
                  <a:pt x="43" y="82"/>
                  <a:pt x="49" y="10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solidFill>
                <a:prstClr val="black"/>
              </a:solidFill>
            </a:endParaRPr>
          </a:p>
        </p:txBody>
      </p:sp>
      <p:cxnSp>
        <p:nvCxnSpPr>
          <p:cNvPr id="15" name="14 Conector recto"/>
          <p:cNvCxnSpPr/>
          <p:nvPr/>
        </p:nvCxnSpPr>
        <p:spPr>
          <a:xfrm>
            <a:off x="5925790" y="1317775"/>
            <a:ext cx="0" cy="5053631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35439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Volumen y condiciones de trabajo en el contexto </a:t>
            </a:r>
            <a:r>
              <a:rPr lang="es-ES" dirty="0" err="1"/>
              <a:t>Covid</a:t>
            </a:r>
            <a:endParaRPr lang="es-ES" dirty="0"/>
          </a:p>
        </p:txBody>
      </p:sp>
      <p:sp>
        <p:nvSpPr>
          <p:cNvPr id="5" name="4 Rectángulo"/>
          <p:cNvSpPr/>
          <p:nvPr/>
        </p:nvSpPr>
        <p:spPr>
          <a:xfrm>
            <a:off x="10199662" y="764704"/>
            <a:ext cx="1265274" cy="1049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r"/>
            <a:r>
              <a:rPr lang="es-ES" sz="6000" b="1" dirty="0">
                <a:solidFill>
                  <a:srgbClr val="17AADD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3</a:t>
            </a:r>
          </a:p>
        </p:txBody>
      </p:sp>
      <p:cxnSp>
        <p:nvCxnSpPr>
          <p:cNvPr id="6" name="5 Conector recto"/>
          <p:cNvCxnSpPr/>
          <p:nvPr/>
        </p:nvCxnSpPr>
        <p:spPr>
          <a:xfrm>
            <a:off x="10692466" y="1844824"/>
            <a:ext cx="772470" cy="0"/>
          </a:xfrm>
          <a:prstGeom prst="line">
            <a:avLst/>
          </a:prstGeom>
          <a:ln>
            <a:solidFill>
              <a:srgbClr val="17AA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0699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406574" y="3990550"/>
            <a:ext cx="5112568" cy="2232248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34566" y="188640"/>
            <a:ext cx="9738348" cy="477054"/>
          </a:xfrm>
        </p:spPr>
        <p:txBody>
          <a:bodyPr/>
          <a:lstStyle/>
          <a:p>
            <a:r>
              <a:rPr lang="es-ES" dirty="0"/>
              <a:t>La carga de trabajo en la profesión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white"/>
                </a:solidFill>
              </a:rPr>
              <a:pPr/>
              <a:t>19</a:t>
            </a:fld>
            <a:endParaRPr lang="es-ES">
              <a:solidFill>
                <a:prstClr val="white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34566" y="6354185"/>
            <a:ext cx="9721080" cy="371075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r>
              <a:rPr lang="es-ES" sz="900" dirty="0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rPr>
              <a:t>Base: Total muestra</a:t>
            </a:r>
          </a:p>
          <a:p>
            <a:r>
              <a:rPr lang="es-ES" sz="1000" b="1" dirty="0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rPr>
              <a:t>P 10. El volumen de trabajo en tu área/centro de trabajo en la actualidad está: (elige la opción que más se ajuste a tu caso) </a:t>
            </a:r>
          </a:p>
        </p:txBody>
      </p:sp>
      <p:graphicFrame>
        <p:nvGraphicFramePr>
          <p:cNvPr id="7" name="6 Gráfico"/>
          <p:cNvGraphicFramePr/>
          <p:nvPr>
            <p:extLst>
              <p:ext uri="{D42A27DB-BD31-4B8C-83A1-F6EECF244321}">
                <p14:modId xmlns:p14="http://schemas.microsoft.com/office/powerpoint/2010/main" val="4265027020"/>
              </p:ext>
            </p:extLst>
          </p:nvPr>
        </p:nvGraphicFramePr>
        <p:xfrm>
          <a:off x="2998862" y="2892188"/>
          <a:ext cx="3672408" cy="34171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6065769"/>
              </p:ext>
            </p:extLst>
          </p:nvPr>
        </p:nvGraphicFramePr>
        <p:xfrm>
          <a:off x="560215" y="3256748"/>
          <a:ext cx="2340000" cy="2966048"/>
        </p:xfrm>
        <a:graphic>
          <a:graphicData uri="http://schemas.openxmlformats.org/drawingml/2006/table">
            <a:tbl>
              <a:tblPr/>
              <a:tblGrid>
                <a:gridCol w="23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99093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ES" sz="14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  <a:ea typeface="Symbol"/>
                          <a:cs typeface="Symbol"/>
                        </a:rPr>
                        <a:t> Aproximadamente como siempre</a:t>
                      </a:r>
                      <a:r>
                        <a:rPr lang="es-ES" sz="12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  <a:ea typeface="Symbol"/>
                          <a:cs typeface="Symbol"/>
                        </a:rPr>
                        <a:t> (antes de la pandemia)</a:t>
                      </a:r>
                    </a:p>
                  </a:txBody>
                  <a:tcPr marL="54000" marR="108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9093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ES" sz="14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  <a:ea typeface="Symbol"/>
                          <a:cs typeface="Symbol"/>
                        </a:rPr>
                        <a:t>Bastante tensionadas/os por el COVID</a:t>
                      </a:r>
                    </a:p>
                  </a:txBody>
                  <a:tcPr marL="54000" marR="108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9093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ES" sz="14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  <a:ea typeface="Symbol"/>
                          <a:cs typeface="Symbol"/>
                        </a:rPr>
                        <a:t>Muy tensionadas/os</a:t>
                      </a:r>
                    </a:p>
                  </a:txBody>
                  <a:tcPr marL="54000" marR="108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8769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ES" sz="14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  <a:ea typeface="Symbol"/>
                          <a:cs typeface="Symbol"/>
                        </a:rPr>
                        <a:t>Totalmente desbordadas/os</a:t>
                      </a:r>
                    </a:p>
                  </a:txBody>
                  <a:tcPr marL="54000" marR="108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5 Rectángulo"/>
          <p:cNvSpPr/>
          <p:nvPr/>
        </p:nvSpPr>
        <p:spPr>
          <a:xfrm>
            <a:off x="341655" y="2396207"/>
            <a:ext cx="48965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i="1" dirty="0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rPr>
              <a:t>El volumen de trabajo en tu área/centro de trabajo </a:t>
            </a:r>
            <a:br>
              <a:rPr lang="es-ES" sz="1600" i="1" dirty="0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rPr>
            </a:br>
            <a:r>
              <a:rPr lang="es-ES" sz="1600" i="1" dirty="0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rPr>
              <a:t>en la actualidad está: </a:t>
            </a:r>
          </a:p>
        </p:txBody>
      </p:sp>
      <p:sp>
        <p:nvSpPr>
          <p:cNvPr id="9" name="15 CuadroTexto"/>
          <p:cNvSpPr txBox="1"/>
          <p:nvPr/>
        </p:nvSpPr>
        <p:spPr>
          <a:xfrm>
            <a:off x="2138366" y="845239"/>
            <a:ext cx="8277320" cy="1071593"/>
          </a:xfrm>
          <a:prstGeom prst="rect">
            <a:avLst/>
          </a:prstGeom>
          <a:solidFill>
            <a:schemeClr val="bg1"/>
          </a:solidFill>
          <a:ln w="3175">
            <a:solidFill>
              <a:srgbClr val="CCCDCF"/>
            </a:solidFill>
            <a:prstDash val="solid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algn="ctr" defTabSz="1219014">
              <a:spcAft>
                <a:spcPts val="600"/>
              </a:spcAft>
              <a:defRPr sz="1400" b="1">
                <a:solidFill>
                  <a:schemeClr val="tx2">
                    <a:lumMod val="75000"/>
                  </a:schemeClr>
                </a:solidFill>
                <a:latin typeface="Segoe Print" panose="02000600000000000000" pitchFamily="2" charset="0"/>
              </a:defRPr>
            </a:lvl1pPr>
            <a:lvl2pPr marL="609507" defTabSz="1219014">
              <a:defRPr sz="2400"/>
            </a:lvl2pPr>
            <a:lvl3pPr marL="1219014" defTabSz="1219014">
              <a:defRPr sz="2400"/>
            </a:lvl3pPr>
            <a:lvl4pPr marL="1828520" defTabSz="1219014">
              <a:defRPr sz="2400"/>
            </a:lvl4pPr>
            <a:lvl5pPr marL="2438027" defTabSz="1219014">
              <a:defRPr sz="2400"/>
            </a:lvl5pPr>
            <a:lvl6pPr marL="3047534" defTabSz="1219014">
              <a:defRPr sz="2400"/>
            </a:lvl6pPr>
            <a:lvl7pPr marL="3657041" defTabSz="1219014">
              <a:defRPr sz="2400"/>
            </a:lvl7pPr>
            <a:lvl8pPr marL="4266547" defTabSz="1219014">
              <a:defRPr sz="2400"/>
            </a:lvl8pPr>
            <a:lvl9pPr marL="4876053" defTabSz="1219014">
              <a:defRPr sz="2400"/>
            </a:lvl9pPr>
          </a:lstStyle>
          <a:p>
            <a:r>
              <a:rPr lang="es-ES_tradnl" sz="1600" dirty="0">
                <a:solidFill>
                  <a:srgbClr val="1F497D">
                    <a:lumMod val="75000"/>
                  </a:srgbClr>
                </a:solidFill>
              </a:rPr>
              <a:t>El </a:t>
            </a:r>
            <a:r>
              <a:rPr lang="es-ES_tradnl" sz="1600" dirty="0" err="1">
                <a:solidFill>
                  <a:srgbClr val="1F497D">
                    <a:lumMod val="75000"/>
                  </a:srgbClr>
                </a:solidFill>
              </a:rPr>
              <a:t>Covid</a:t>
            </a:r>
            <a:r>
              <a:rPr lang="es-ES_tradnl" sz="1600" dirty="0">
                <a:solidFill>
                  <a:srgbClr val="1F497D">
                    <a:lumMod val="75000"/>
                  </a:srgbClr>
                </a:solidFill>
              </a:rPr>
              <a:t> ha incrementado el trabajo de las enfermeras en el 91% de los casos: </a:t>
            </a:r>
            <a:r>
              <a:rPr lang="es-ES_tradnl" sz="1600" b="0" dirty="0">
                <a:solidFill>
                  <a:srgbClr val="1F497D">
                    <a:lumMod val="75000"/>
                  </a:srgbClr>
                </a:solidFill>
              </a:rPr>
              <a:t>tensionando al 71,2% </a:t>
            </a:r>
            <a:r>
              <a:rPr lang="es-ES_tradnl" sz="1600" b="0" i="1" dirty="0">
                <a:solidFill>
                  <a:srgbClr val="1F497D">
                    <a:lumMod val="75000"/>
                  </a:srgbClr>
                </a:solidFill>
              </a:rPr>
              <a:t>(muy+ bastante) </a:t>
            </a:r>
            <a:r>
              <a:rPr lang="es-ES_tradnl" sz="1600" b="0" dirty="0">
                <a:solidFill>
                  <a:srgbClr val="1F497D">
                    <a:lumMod val="75000"/>
                  </a:srgbClr>
                </a:solidFill>
              </a:rPr>
              <a:t>y </a:t>
            </a:r>
            <a:r>
              <a:rPr lang="es-ES_tradnl" sz="1600" dirty="0">
                <a:solidFill>
                  <a:srgbClr val="1F497D">
                    <a:lumMod val="75000"/>
                  </a:srgbClr>
                </a:solidFill>
              </a:rPr>
              <a:t>desbordando totalmente al 19,7%</a:t>
            </a:r>
          </a:p>
          <a:p>
            <a:r>
              <a:rPr lang="es-ES_tradnl" sz="1600" b="0" dirty="0">
                <a:solidFill>
                  <a:srgbClr val="1F497D">
                    <a:lumMod val="75000"/>
                  </a:srgbClr>
                </a:solidFill>
              </a:rPr>
              <a:t>Estos resultados son muy similares en Castilla y León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478583" y="5439057"/>
            <a:ext cx="4824536" cy="596489"/>
          </a:xfrm>
          <a:prstGeom prst="rect">
            <a:avLst/>
          </a:prstGeom>
          <a:noFill/>
          <a:ln w="635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Rectángulo"/>
          <p:cNvSpPr/>
          <p:nvPr/>
        </p:nvSpPr>
        <p:spPr>
          <a:xfrm>
            <a:off x="5879182" y="3990550"/>
            <a:ext cx="5112568" cy="2232248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16" name="15 Gráfico"/>
          <p:cNvGraphicFramePr/>
          <p:nvPr>
            <p:extLst>
              <p:ext uri="{D42A27DB-BD31-4B8C-83A1-F6EECF244321}">
                <p14:modId xmlns:p14="http://schemas.microsoft.com/office/powerpoint/2010/main" val="2674134096"/>
              </p:ext>
            </p:extLst>
          </p:nvPr>
        </p:nvGraphicFramePr>
        <p:xfrm>
          <a:off x="8471470" y="2892188"/>
          <a:ext cx="3672408" cy="34171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1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705345"/>
              </p:ext>
            </p:extLst>
          </p:nvPr>
        </p:nvGraphicFramePr>
        <p:xfrm>
          <a:off x="6032823" y="3256748"/>
          <a:ext cx="2340000" cy="2966048"/>
        </p:xfrm>
        <a:graphic>
          <a:graphicData uri="http://schemas.openxmlformats.org/drawingml/2006/table">
            <a:tbl>
              <a:tblPr/>
              <a:tblGrid>
                <a:gridCol w="23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99093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ES" sz="14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  <a:ea typeface="Symbol"/>
                          <a:cs typeface="Symbol"/>
                        </a:rPr>
                        <a:t> Aproximadamente como siempre </a:t>
                      </a:r>
                      <a:r>
                        <a:rPr lang="es-ES" sz="12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  <a:ea typeface="Symbol"/>
                          <a:cs typeface="Symbol"/>
                        </a:rPr>
                        <a:t>(antes de la pandemia)</a:t>
                      </a:r>
                    </a:p>
                  </a:txBody>
                  <a:tcPr marL="54000" marR="108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9093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ES" sz="14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  <a:ea typeface="Symbol"/>
                          <a:cs typeface="Symbol"/>
                        </a:rPr>
                        <a:t>Bastante tensionadas/os por el COVID</a:t>
                      </a:r>
                    </a:p>
                  </a:txBody>
                  <a:tcPr marL="54000" marR="108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9093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ES" sz="14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  <a:ea typeface="Symbol"/>
                          <a:cs typeface="Symbol"/>
                        </a:rPr>
                        <a:t>Muy tensionadas/os</a:t>
                      </a:r>
                    </a:p>
                  </a:txBody>
                  <a:tcPr marL="54000" marR="108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8769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ES" sz="14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  <a:ea typeface="Symbol"/>
                          <a:cs typeface="Symbol"/>
                        </a:rPr>
                        <a:t>Totalmente desbordadas/os</a:t>
                      </a:r>
                    </a:p>
                  </a:txBody>
                  <a:tcPr marL="54000" marR="108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" name="17 Rectángulo"/>
          <p:cNvSpPr/>
          <p:nvPr/>
        </p:nvSpPr>
        <p:spPr>
          <a:xfrm>
            <a:off x="5951191" y="5439057"/>
            <a:ext cx="4824536" cy="596489"/>
          </a:xfrm>
          <a:prstGeom prst="rect">
            <a:avLst/>
          </a:prstGeom>
          <a:noFill/>
          <a:ln w="635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Rectangle 26"/>
          <p:cNvSpPr txBox="1">
            <a:spLocks noChangeArrowheads="1"/>
          </p:cNvSpPr>
          <p:nvPr/>
        </p:nvSpPr>
        <p:spPr bwMode="auto">
          <a:xfrm>
            <a:off x="2977683" y="2780928"/>
            <a:ext cx="1829972" cy="33855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MX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Total nacional</a:t>
            </a:r>
            <a:endParaRPr lang="es-ES" sz="1600" b="1" dirty="0">
              <a:solidFill>
                <a:schemeClr val="tx1">
                  <a:lumMod val="50000"/>
                  <a:lumOff val="50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0" name="Rectangle 26"/>
          <p:cNvSpPr txBox="1">
            <a:spLocks noChangeArrowheads="1"/>
          </p:cNvSpPr>
          <p:nvPr/>
        </p:nvSpPr>
        <p:spPr bwMode="auto">
          <a:xfrm>
            <a:off x="8396695" y="2780928"/>
            <a:ext cx="2595055" cy="33855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MX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Castilla y León</a:t>
            </a:r>
            <a:endParaRPr lang="es-ES" sz="1600" b="1" dirty="0">
              <a:solidFill>
                <a:schemeClr val="tx1">
                  <a:lumMod val="50000"/>
                  <a:lumOff val="50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156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334941" y="1989172"/>
            <a:ext cx="4202885" cy="1658529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Aft>
                <a:spcPts val="300"/>
              </a:spcAft>
            </a:pPr>
            <a:r>
              <a:rPr lang="es-ES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INFORME DE RESULTADOS</a:t>
            </a:r>
            <a:br>
              <a:rPr lang="es-ES" sz="1200" b="1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s-ES" sz="1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Radiografía de la situación profesional y emocional de la profesión enfermera</a:t>
            </a:r>
          </a:p>
          <a:p>
            <a:pPr lvl="0">
              <a:spcAft>
                <a:spcPts val="300"/>
              </a:spcAft>
            </a:pPr>
            <a:r>
              <a:rPr lang="es-ES" sz="1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Castilla y León</a:t>
            </a:r>
          </a:p>
          <a:p>
            <a:pPr lvl="0">
              <a:spcAft>
                <a:spcPts val="300"/>
              </a:spcAft>
            </a:pPr>
            <a:r>
              <a:rPr lang="es-ES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Febrero de 2022</a:t>
            </a:r>
          </a:p>
          <a:p>
            <a:pPr lvl="0">
              <a:spcAft>
                <a:spcPts val="300"/>
              </a:spcAft>
            </a:pPr>
            <a:r>
              <a:rPr lang="es-ES" sz="1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[18-388]</a:t>
            </a:r>
            <a:endParaRPr lang="es-ES_tradnl" sz="12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35129" y="3647702"/>
            <a:ext cx="4202509" cy="2846270"/>
          </a:xfrm>
          <a:prstGeom prst="rect">
            <a:avLst/>
          </a:prstGeom>
          <a:noFill/>
        </p:spPr>
        <p:txBody>
          <a:bodyPr wrap="square" lIns="121917" tIns="60958" rIns="121917" bIns="60958" rtlCol="0" anchor="b">
            <a:spAutoFit/>
          </a:bodyPr>
          <a:lstStyle/>
          <a:p>
            <a:pPr algn="just">
              <a:spcAft>
                <a:spcPts val="300"/>
              </a:spcAft>
            </a:pPr>
            <a:r>
              <a:rPr lang="es-ES_tradnl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SISTEMA DE GESTIÓN DE LA CALIDAD:</a:t>
            </a:r>
          </a:p>
          <a:p>
            <a:pPr marL="171450" indent="-171450" algn="just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ES_tradnl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Certificado para el servicio de Investigación de Mercados y Opinión:</a:t>
            </a:r>
            <a:br>
              <a:rPr lang="es-ES_tradnl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s-ES_tradnl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A50/ 000005</a:t>
            </a:r>
          </a:p>
          <a:p>
            <a:pPr marL="171450" indent="-171450" algn="just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ES_tradnl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Según Norma ISO 20252</a:t>
            </a:r>
          </a:p>
          <a:p>
            <a:pPr marL="171450" indent="-171450" algn="just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ES_tradnl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Código ICC/ ESOMAR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_tradnl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Sistema I+A de Calidad de Captaciones (SACC)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ES_tradnl" sz="10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spcBef>
                <a:spcPts val="600"/>
              </a:spcBef>
              <a:spcAft>
                <a:spcPts val="300"/>
              </a:spcAft>
            </a:pPr>
            <a:r>
              <a:rPr lang="es-ES_tradnl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POLÍTICA DE CALIDAD</a:t>
            </a:r>
          </a:p>
          <a:p>
            <a:pPr algn="just">
              <a:spcAft>
                <a:spcPts val="300"/>
              </a:spcAft>
            </a:pPr>
            <a:r>
              <a:rPr lang="es-ES_tradnl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 Calidad es un objetivo, una estrategia y un rasgo de identidad para todos los que componemos Análisis e Investigación.</a:t>
            </a:r>
          </a:p>
          <a:p>
            <a:pPr algn="just">
              <a:spcAft>
                <a:spcPts val="300"/>
              </a:spcAft>
            </a:pPr>
            <a:r>
              <a:rPr lang="es-ES_tradnl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 búsqueda constante de la calidad y valor añadido en nuestros servicios nos permitirá lograr la satisfacción de los clientes, la rentabilidad de nuestra empresa y una posición de liderazgo cualitativo en nuestro sector.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335317" y="280427"/>
            <a:ext cx="4769889" cy="1862044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es-ES" sz="11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Índice 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5374244" y="1988840"/>
            <a:ext cx="6464350" cy="3518908"/>
          </a:xfrm>
          <a:prstGeom prst="rect">
            <a:avLst/>
          </a:prstGeom>
          <a:noFill/>
        </p:spPr>
        <p:txBody>
          <a:bodyPr wrap="square" lIns="121917" tIns="60958" rIns="121917" bIns="60958" rtlCol="0" anchor="t">
            <a:spAutoFit/>
          </a:bodyPr>
          <a:lstStyle/>
          <a:p>
            <a:pPr>
              <a:spcAft>
                <a:spcPts val="1600"/>
              </a:spcAft>
            </a:pPr>
            <a:r>
              <a:rPr lang="es-ES" b="1" dirty="0">
                <a:solidFill>
                  <a:srgbClr val="0D429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METODOLOGÍA Y FICHA TÉCNICA</a:t>
            </a:r>
          </a:p>
          <a:p>
            <a:pPr>
              <a:spcAft>
                <a:spcPts val="1600"/>
              </a:spcAft>
            </a:pPr>
            <a:r>
              <a:rPr lang="es-ES" sz="1800" b="1" dirty="0">
                <a:solidFill>
                  <a:srgbClr val="0D429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RESULTADOS: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es-ES" dirty="0">
                <a:solidFill>
                  <a:srgbClr val="0D429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Caracterización de la muestra</a:t>
            </a:r>
          </a:p>
          <a:p>
            <a:pPr marL="342900" indent="-342900">
              <a:spcAft>
                <a:spcPts val="1200"/>
              </a:spcAft>
              <a:buFontTx/>
              <a:buAutoNum type="arabicPeriod"/>
            </a:pPr>
            <a:r>
              <a:rPr lang="es-ES" dirty="0">
                <a:solidFill>
                  <a:srgbClr val="0D429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El </a:t>
            </a:r>
            <a:r>
              <a:rPr lang="es-ES" dirty="0" err="1">
                <a:solidFill>
                  <a:srgbClr val="0D429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Covid</a:t>
            </a:r>
            <a:r>
              <a:rPr lang="es-ES" dirty="0">
                <a:solidFill>
                  <a:srgbClr val="0D429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en la profesión</a:t>
            </a:r>
          </a:p>
          <a:p>
            <a:pPr marL="342900" indent="-342900">
              <a:spcAft>
                <a:spcPts val="1200"/>
              </a:spcAft>
              <a:buFontTx/>
              <a:buAutoNum type="arabicPeriod"/>
            </a:pPr>
            <a:r>
              <a:rPr lang="es-ES" dirty="0">
                <a:solidFill>
                  <a:srgbClr val="0D429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Volumen y condiciones de trabajo en el contexto </a:t>
            </a:r>
            <a:r>
              <a:rPr lang="es-ES" dirty="0" err="1">
                <a:solidFill>
                  <a:srgbClr val="0D429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Covid</a:t>
            </a:r>
            <a:endParaRPr lang="es-ES" dirty="0">
              <a:solidFill>
                <a:srgbClr val="0D4292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342900" indent="-342900">
              <a:spcAft>
                <a:spcPts val="1200"/>
              </a:spcAft>
              <a:buFontTx/>
              <a:buAutoNum type="arabicPeriod"/>
            </a:pPr>
            <a:r>
              <a:rPr lang="es-ES" dirty="0">
                <a:solidFill>
                  <a:srgbClr val="0D429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Desgaste de la profesión a nivel emocional y de salud</a:t>
            </a:r>
          </a:p>
          <a:p>
            <a:pPr marL="342900" indent="-342900">
              <a:spcAft>
                <a:spcPts val="1200"/>
              </a:spcAft>
              <a:buFontTx/>
              <a:buAutoNum type="arabicPeriod"/>
            </a:pPr>
            <a:r>
              <a:rPr lang="es-ES" dirty="0">
                <a:solidFill>
                  <a:srgbClr val="0D429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Abandono profesional</a:t>
            </a:r>
          </a:p>
          <a:p>
            <a:pPr marL="342900" indent="-342900">
              <a:spcAft>
                <a:spcPts val="1200"/>
              </a:spcAft>
              <a:buFontTx/>
              <a:buAutoNum type="arabicPeriod"/>
            </a:pPr>
            <a:r>
              <a:rPr lang="es-ES" dirty="0">
                <a:solidFill>
                  <a:srgbClr val="0D429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Necesidad de movilización de la profesión</a:t>
            </a:r>
          </a:p>
        </p:txBody>
      </p:sp>
      <p:cxnSp>
        <p:nvCxnSpPr>
          <p:cNvPr id="8" name="7 Conector recto"/>
          <p:cNvCxnSpPr/>
          <p:nvPr/>
        </p:nvCxnSpPr>
        <p:spPr>
          <a:xfrm>
            <a:off x="4727054" y="1412776"/>
            <a:ext cx="7128044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261" y="4221260"/>
            <a:ext cx="1014596" cy="617186"/>
          </a:xfrm>
          <a:prstGeom prst="rect">
            <a:avLst/>
          </a:prstGeom>
        </p:spPr>
      </p:pic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37974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34566" y="188640"/>
            <a:ext cx="9738348" cy="754053"/>
          </a:xfrm>
        </p:spPr>
        <p:txBody>
          <a:bodyPr/>
          <a:lstStyle/>
          <a:p>
            <a:r>
              <a:rPr lang="es-ES" dirty="0"/>
              <a:t>La carga de trabajo en la profesión</a:t>
            </a:r>
            <a:br>
              <a:rPr lang="es-ES" dirty="0"/>
            </a:br>
            <a:r>
              <a:rPr lang="es-ES" sz="1800" b="0" i="1" dirty="0"/>
              <a:t>Según CCAA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white"/>
                </a:solidFill>
              </a:rPr>
              <a:pPr/>
              <a:t>20</a:t>
            </a:fld>
            <a:endParaRPr lang="es-ES">
              <a:solidFill>
                <a:prstClr val="white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34566" y="6354185"/>
            <a:ext cx="9721080" cy="371075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r>
              <a:rPr lang="es-ES" sz="900" dirty="0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rPr>
              <a:t>Base: Total muestra</a:t>
            </a:r>
          </a:p>
          <a:p>
            <a:r>
              <a:rPr lang="es-ES" sz="1000" b="1" dirty="0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rPr>
              <a:t>P 10. El volumen de trabajo en tu área/centro de trabajo en la actualidad está: (elige la opción que más se ajuste a tu caso) </a:t>
            </a:r>
          </a:p>
        </p:txBody>
      </p:sp>
      <p:sp>
        <p:nvSpPr>
          <p:cNvPr id="6" name="5 Rectángulo"/>
          <p:cNvSpPr/>
          <p:nvPr/>
        </p:nvSpPr>
        <p:spPr>
          <a:xfrm>
            <a:off x="982638" y="1150144"/>
            <a:ext cx="26290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i="1" dirty="0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rPr>
              <a:t>El volumen de trabajo en tu área/centro de trabajo </a:t>
            </a:r>
            <a:br>
              <a:rPr lang="es-ES" sz="1600" i="1" dirty="0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rPr>
            </a:br>
            <a:r>
              <a:rPr lang="es-ES" sz="1600" i="1" dirty="0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rPr>
              <a:t>en la actualidad: </a:t>
            </a:r>
          </a:p>
        </p:txBody>
      </p:sp>
      <p:graphicFrame>
        <p:nvGraphicFramePr>
          <p:cNvPr id="19" name="1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2307975"/>
              </p:ext>
            </p:extLst>
          </p:nvPr>
        </p:nvGraphicFramePr>
        <p:xfrm>
          <a:off x="3792296" y="1249328"/>
          <a:ext cx="3096000" cy="5147520"/>
        </p:xfrm>
        <a:graphic>
          <a:graphicData uri="http://schemas.openxmlformats.org/drawingml/2006/table">
            <a:tbl>
              <a:tblPr/>
              <a:tblGrid>
                <a:gridCol w="12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5600"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/>
                        </a:rPr>
                        <a:t>Melilla</a:t>
                      </a:r>
                    </a:p>
                  </a:txBody>
                  <a:tcPr marL="9525" marR="857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200" b="1" i="0" u="none" strike="noStrike" kern="1200" dirty="0">
                        <a:solidFill>
                          <a:srgbClr val="49AADD"/>
                        </a:solidFill>
                        <a:effectLst/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200" b="0" i="0" u="none" strike="noStrike">
                          <a:solidFill>
                            <a:srgbClr val="404040"/>
                          </a:solidFill>
                          <a:effectLst/>
                          <a:latin typeface="Calibri"/>
                        </a:rPr>
                        <a:t>Canarias</a:t>
                      </a:r>
                    </a:p>
                  </a:txBody>
                  <a:tcPr marL="9525" marR="857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200" b="0" i="0" u="none" strike="noStrike">
                          <a:solidFill>
                            <a:srgbClr val="404040"/>
                          </a:solidFill>
                          <a:effectLst/>
                          <a:latin typeface="Calibri"/>
                        </a:rPr>
                        <a:t>Cataluña</a:t>
                      </a:r>
                    </a:p>
                  </a:txBody>
                  <a:tcPr marL="9525" marR="857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200" b="0" i="0" u="none" strike="noStrike">
                          <a:solidFill>
                            <a:srgbClr val="404040"/>
                          </a:solidFill>
                          <a:effectLst/>
                          <a:latin typeface="Calibri"/>
                        </a:rPr>
                        <a:t>Asturias </a:t>
                      </a:r>
                    </a:p>
                  </a:txBody>
                  <a:tcPr marL="9525" marR="857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200" b="0" i="0" u="none" strike="noStrike">
                          <a:solidFill>
                            <a:srgbClr val="404040"/>
                          </a:solidFill>
                          <a:effectLst/>
                          <a:latin typeface="Calibri"/>
                        </a:rPr>
                        <a:t>Balears, Illes</a:t>
                      </a:r>
                    </a:p>
                  </a:txBody>
                  <a:tcPr marL="9525" marR="857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200" b="0" i="0" u="none" strike="noStrike">
                          <a:solidFill>
                            <a:srgbClr val="404040"/>
                          </a:solidFill>
                          <a:effectLst/>
                          <a:latin typeface="Calibri"/>
                        </a:rPr>
                        <a:t>Andalucía</a:t>
                      </a:r>
                    </a:p>
                  </a:txBody>
                  <a:tcPr marL="9525" marR="857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200" b="0" i="0" u="none" strike="noStrike">
                          <a:solidFill>
                            <a:srgbClr val="404040"/>
                          </a:solidFill>
                          <a:effectLst/>
                          <a:latin typeface="Calibri"/>
                        </a:rPr>
                        <a:t>Extremadura</a:t>
                      </a:r>
                    </a:p>
                  </a:txBody>
                  <a:tcPr marL="9525" marR="857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200" b="0" i="0" u="none" strike="noStrike">
                          <a:solidFill>
                            <a:srgbClr val="404040"/>
                          </a:solidFill>
                          <a:effectLst/>
                          <a:latin typeface="Calibri"/>
                        </a:rPr>
                        <a:t>Ceuta</a:t>
                      </a:r>
                    </a:p>
                  </a:txBody>
                  <a:tcPr marL="9525" marR="857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/>
                        </a:rPr>
                        <a:t>Madrid </a:t>
                      </a:r>
                    </a:p>
                  </a:txBody>
                  <a:tcPr marL="9525" marR="857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4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/>
                        </a:rPr>
                        <a:t>Total muestra</a:t>
                      </a:r>
                    </a:p>
                  </a:txBody>
                  <a:tcPr marL="9525" marR="857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200" b="0" i="0" u="none" strike="noStrike">
                          <a:solidFill>
                            <a:srgbClr val="404040"/>
                          </a:solidFill>
                          <a:effectLst/>
                          <a:latin typeface="Calibri"/>
                        </a:rPr>
                        <a:t>C. Valenciana</a:t>
                      </a:r>
                    </a:p>
                  </a:txBody>
                  <a:tcPr marL="9525" marR="857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200" b="0" i="0" u="none" strike="noStrike">
                          <a:solidFill>
                            <a:srgbClr val="404040"/>
                          </a:solidFill>
                          <a:effectLst/>
                          <a:latin typeface="Calibri"/>
                        </a:rPr>
                        <a:t>Murcia</a:t>
                      </a:r>
                    </a:p>
                  </a:txBody>
                  <a:tcPr marL="9525" marR="857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200" b="0" i="0" u="none" strike="noStrike">
                          <a:solidFill>
                            <a:srgbClr val="404040"/>
                          </a:solidFill>
                          <a:effectLst/>
                          <a:latin typeface="Calibri"/>
                        </a:rPr>
                        <a:t>País Vasco</a:t>
                      </a:r>
                    </a:p>
                  </a:txBody>
                  <a:tcPr marL="9525" marR="857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200" b="0" i="0" u="none" strike="noStrike">
                          <a:solidFill>
                            <a:srgbClr val="404040"/>
                          </a:solidFill>
                          <a:effectLst/>
                          <a:latin typeface="Calibri"/>
                        </a:rPr>
                        <a:t>Castilla y León</a:t>
                      </a:r>
                    </a:p>
                  </a:txBody>
                  <a:tcPr marL="9525" marR="857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200" b="0" i="0" u="none" strike="noStrike">
                          <a:solidFill>
                            <a:srgbClr val="404040"/>
                          </a:solidFill>
                          <a:effectLst/>
                          <a:latin typeface="Calibri"/>
                        </a:rPr>
                        <a:t>Navarra</a:t>
                      </a:r>
                    </a:p>
                  </a:txBody>
                  <a:tcPr marL="9525" marR="857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200" b="0" i="0" u="none" strike="noStrike">
                          <a:solidFill>
                            <a:srgbClr val="404040"/>
                          </a:solidFill>
                          <a:effectLst/>
                          <a:latin typeface="Calibri"/>
                        </a:rPr>
                        <a:t>Aragón</a:t>
                      </a:r>
                    </a:p>
                  </a:txBody>
                  <a:tcPr marL="9525" marR="857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200" b="0" i="0" u="none" strike="noStrike">
                          <a:solidFill>
                            <a:srgbClr val="404040"/>
                          </a:solidFill>
                          <a:effectLst/>
                          <a:latin typeface="Calibri"/>
                        </a:rPr>
                        <a:t>Cantabria</a:t>
                      </a:r>
                    </a:p>
                  </a:txBody>
                  <a:tcPr marL="9525" marR="857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200" b="0" i="0" u="none" strike="noStrike">
                          <a:solidFill>
                            <a:srgbClr val="404040"/>
                          </a:solidFill>
                          <a:effectLst/>
                          <a:latin typeface="Calibri"/>
                        </a:rPr>
                        <a:t>C. La Mancha</a:t>
                      </a:r>
                    </a:p>
                  </a:txBody>
                  <a:tcPr marL="9525" marR="857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200" b="0" i="0" u="none" strike="noStrike">
                          <a:solidFill>
                            <a:srgbClr val="404040"/>
                          </a:solidFill>
                          <a:effectLst/>
                          <a:latin typeface="Calibri"/>
                        </a:rPr>
                        <a:t>Galicia</a:t>
                      </a:r>
                    </a:p>
                  </a:txBody>
                  <a:tcPr marL="9525" marR="857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/>
                        </a:rPr>
                        <a:t>Rioja, La</a:t>
                      </a:r>
                    </a:p>
                  </a:txBody>
                  <a:tcPr marL="9525" marR="857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graphicFrame>
        <p:nvGraphicFramePr>
          <p:cNvPr id="21" name="8 Gráfico"/>
          <p:cNvGraphicFramePr/>
          <p:nvPr>
            <p:extLst>
              <p:ext uri="{D42A27DB-BD31-4B8C-83A1-F6EECF244321}">
                <p14:modId xmlns:p14="http://schemas.microsoft.com/office/powerpoint/2010/main" val="517038473"/>
              </p:ext>
            </p:extLst>
          </p:nvPr>
        </p:nvGraphicFramePr>
        <p:xfrm>
          <a:off x="5117917" y="1204044"/>
          <a:ext cx="3299430" cy="5321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" name="22 Rectángulo"/>
          <p:cNvSpPr/>
          <p:nvPr/>
        </p:nvSpPr>
        <p:spPr>
          <a:xfrm>
            <a:off x="1665931" y="2348880"/>
            <a:ext cx="1800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b="1" i="1" dirty="0">
                <a:solidFill>
                  <a:srgbClr val="FF0000"/>
                </a:solidFill>
              </a:rPr>
              <a:t>% Estamos totalmente desbordadas/os</a:t>
            </a:r>
          </a:p>
        </p:txBody>
      </p:sp>
      <p:sp>
        <p:nvSpPr>
          <p:cNvPr id="25" name="Freeform 9"/>
          <p:cNvSpPr>
            <a:spLocks/>
          </p:cNvSpPr>
          <p:nvPr/>
        </p:nvSpPr>
        <p:spPr bwMode="auto">
          <a:xfrm>
            <a:off x="1521915" y="2204864"/>
            <a:ext cx="2062758" cy="1085916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6" name="Freeform 49"/>
          <p:cNvSpPr>
            <a:spLocks noEditPoints="1"/>
          </p:cNvSpPr>
          <p:nvPr/>
        </p:nvSpPr>
        <p:spPr bwMode="auto">
          <a:xfrm rot="7634199">
            <a:off x="3144806" y="2051900"/>
            <a:ext cx="572206" cy="469556"/>
          </a:xfrm>
          <a:custGeom>
            <a:avLst/>
            <a:gdLst>
              <a:gd name="T0" fmla="*/ 20 w 624"/>
              <a:gd name="T1" fmla="*/ 223 h 462"/>
              <a:gd name="T2" fmla="*/ 74 w 624"/>
              <a:gd name="T3" fmla="*/ 191 h 462"/>
              <a:gd name="T4" fmla="*/ 174 w 624"/>
              <a:gd name="T5" fmla="*/ 310 h 462"/>
              <a:gd name="T6" fmla="*/ 272 w 624"/>
              <a:gd name="T7" fmla="*/ 372 h 462"/>
              <a:gd name="T8" fmla="*/ 575 w 624"/>
              <a:gd name="T9" fmla="*/ 225 h 462"/>
              <a:gd name="T10" fmla="*/ 561 w 624"/>
              <a:gd name="T11" fmla="*/ 217 h 462"/>
              <a:gd name="T12" fmla="*/ 214 w 624"/>
              <a:gd name="T13" fmla="*/ 110 h 462"/>
              <a:gd name="T14" fmla="*/ 20 w 624"/>
              <a:gd name="T15" fmla="*/ 205 h 462"/>
              <a:gd name="T16" fmla="*/ 605 w 624"/>
              <a:gd name="T17" fmla="*/ 420 h 462"/>
              <a:gd name="T18" fmla="*/ 605 w 624"/>
              <a:gd name="T19" fmla="*/ 420 h 462"/>
              <a:gd name="T20" fmla="*/ 569 w 624"/>
              <a:gd name="T21" fmla="*/ 425 h 462"/>
              <a:gd name="T22" fmla="*/ 550 w 624"/>
              <a:gd name="T23" fmla="*/ 381 h 462"/>
              <a:gd name="T24" fmla="*/ 548 w 624"/>
              <a:gd name="T25" fmla="*/ 396 h 462"/>
              <a:gd name="T26" fmla="*/ 541 w 624"/>
              <a:gd name="T27" fmla="*/ 395 h 462"/>
              <a:gd name="T28" fmla="*/ 528 w 624"/>
              <a:gd name="T29" fmla="*/ 367 h 462"/>
              <a:gd name="T30" fmla="*/ 539 w 624"/>
              <a:gd name="T31" fmla="*/ 239 h 462"/>
              <a:gd name="T32" fmla="*/ 537 w 624"/>
              <a:gd name="T33" fmla="*/ 269 h 462"/>
              <a:gd name="T34" fmla="*/ 512 w 624"/>
              <a:gd name="T35" fmla="*/ 248 h 462"/>
              <a:gd name="T36" fmla="*/ 493 w 624"/>
              <a:gd name="T37" fmla="*/ 254 h 462"/>
              <a:gd name="T38" fmla="*/ 489 w 624"/>
              <a:gd name="T39" fmla="*/ 255 h 462"/>
              <a:gd name="T40" fmla="*/ 474 w 624"/>
              <a:gd name="T41" fmla="*/ 257 h 462"/>
              <a:gd name="T42" fmla="*/ 499 w 624"/>
              <a:gd name="T43" fmla="*/ 339 h 462"/>
              <a:gd name="T44" fmla="*/ 511 w 624"/>
              <a:gd name="T45" fmla="*/ 426 h 462"/>
              <a:gd name="T46" fmla="*/ 506 w 624"/>
              <a:gd name="T47" fmla="*/ 426 h 462"/>
              <a:gd name="T48" fmla="*/ 426 w 624"/>
              <a:gd name="T49" fmla="*/ 263 h 462"/>
              <a:gd name="T50" fmla="*/ 406 w 624"/>
              <a:gd name="T51" fmla="*/ 263 h 462"/>
              <a:gd name="T52" fmla="*/ 451 w 624"/>
              <a:gd name="T53" fmla="*/ 420 h 462"/>
              <a:gd name="T54" fmla="*/ 399 w 624"/>
              <a:gd name="T55" fmla="*/ 263 h 462"/>
              <a:gd name="T56" fmla="*/ 416 w 624"/>
              <a:gd name="T57" fmla="*/ 412 h 462"/>
              <a:gd name="T58" fmla="*/ 343 w 624"/>
              <a:gd name="T59" fmla="*/ 260 h 462"/>
              <a:gd name="T60" fmla="*/ 383 w 624"/>
              <a:gd name="T61" fmla="*/ 403 h 462"/>
              <a:gd name="T62" fmla="*/ 378 w 624"/>
              <a:gd name="T63" fmla="*/ 402 h 462"/>
              <a:gd name="T64" fmla="*/ 300 w 624"/>
              <a:gd name="T65" fmla="*/ 253 h 462"/>
              <a:gd name="T66" fmla="*/ 300 w 624"/>
              <a:gd name="T67" fmla="*/ 253 h 462"/>
              <a:gd name="T68" fmla="*/ 263 w 624"/>
              <a:gd name="T69" fmla="*/ 242 h 462"/>
              <a:gd name="T70" fmla="*/ 285 w 624"/>
              <a:gd name="T71" fmla="*/ 363 h 462"/>
              <a:gd name="T72" fmla="*/ 252 w 624"/>
              <a:gd name="T73" fmla="*/ 237 h 462"/>
              <a:gd name="T74" fmla="*/ 243 w 624"/>
              <a:gd name="T75" fmla="*/ 339 h 462"/>
              <a:gd name="T76" fmla="*/ 201 w 624"/>
              <a:gd name="T77" fmla="*/ 210 h 462"/>
              <a:gd name="T78" fmla="*/ 177 w 624"/>
              <a:gd name="T79" fmla="*/ 191 h 462"/>
              <a:gd name="T80" fmla="*/ 178 w 624"/>
              <a:gd name="T81" fmla="*/ 294 h 462"/>
              <a:gd name="T82" fmla="*/ 181 w 624"/>
              <a:gd name="T83" fmla="*/ 122 h 462"/>
              <a:gd name="T84" fmla="*/ 175 w 624"/>
              <a:gd name="T85" fmla="*/ 109 h 462"/>
              <a:gd name="T86" fmla="*/ 171 w 624"/>
              <a:gd name="T87" fmla="*/ 97 h 462"/>
              <a:gd name="T88" fmla="*/ 134 w 624"/>
              <a:gd name="T89" fmla="*/ 78 h 462"/>
              <a:gd name="T90" fmla="*/ 105 w 624"/>
              <a:gd name="T91" fmla="*/ 61 h 462"/>
              <a:gd name="T92" fmla="*/ 124 w 624"/>
              <a:gd name="T93" fmla="*/ 247 h 462"/>
              <a:gd name="T94" fmla="*/ 96 w 624"/>
              <a:gd name="T95" fmla="*/ 56 h 462"/>
              <a:gd name="T96" fmla="*/ 104 w 624"/>
              <a:gd name="T97" fmla="*/ 142 h 462"/>
              <a:gd name="T98" fmla="*/ 76 w 624"/>
              <a:gd name="T99" fmla="*/ 45 h 462"/>
              <a:gd name="T100" fmla="*/ 86 w 624"/>
              <a:gd name="T101" fmla="*/ 183 h 462"/>
              <a:gd name="T102" fmla="*/ 39 w 624"/>
              <a:gd name="T103" fmla="*/ 25 h 462"/>
              <a:gd name="T104" fmla="*/ 39 w 624"/>
              <a:gd name="T105" fmla="*/ 193 h 462"/>
              <a:gd name="T106" fmla="*/ 20 w 624"/>
              <a:gd name="T107" fmla="*/ 78 h 462"/>
              <a:gd name="T108" fmla="*/ 38 w 624"/>
              <a:gd name="T109" fmla="*/ 119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624" h="462">
                <a:moveTo>
                  <a:pt x="2" y="108"/>
                </a:moveTo>
                <a:cubicBezTo>
                  <a:pt x="0" y="142"/>
                  <a:pt x="0" y="178"/>
                  <a:pt x="5" y="211"/>
                </a:cubicBezTo>
                <a:cubicBezTo>
                  <a:pt x="6" y="214"/>
                  <a:pt x="7" y="216"/>
                  <a:pt x="9" y="217"/>
                </a:cubicBezTo>
                <a:cubicBezTo>
                  <a:pt x="8" y="221"/>
                  <a:pt x="14" y="226"/>
                  <a:pt x="20" y="223"/>
                </a:cubicBezTo>
                <a:cubicBezTo>
                  <a:pt x="37" y="212"/>
                  <a:pt x="54" y="202"/>
                  <a:pt x="72" y="193"/>
                </a:cubicBezTo>
                <a:cubicBezTo>
                  <a:pt x="72" y="193"/>
                  <a:pt x="72" y="194"/>
                  <a:pt x="72" y="195"/>
                </a:cubicBezTo>
                <a:cubicBezTo>
                  <a:pt x="73" y="196"/>
                  <a:pt x="75" y="196"/>
                  <a:pt x="75" y="194"/>
                </a:cubicBezTo>
                <a:cubicBezTo>
                  <a:pt x="75" y="193"/>
                  <a:pt x="74" y="192"/>
                  <a:pt x="74" y="191"/>
                </a:cubicBezTo>
                <a:cubicBezTo>
                  <a:pt x="74" y="191"/>
                  <a:pt x="75" y="191"/>
                  <a:pt x="75" y="191"/>
                </a:cubicBezTo>
                <a:cubicBezTo>
                  <a:pt x="86" y="231"/>
                  <a:pt x="117" y="262"/>
                  <a:pt x="148" y="288"/>
                </a:cubicBezTo>
                <a:cubicBezTo>
                  <a:pt x="156" y="296"/>
                  <a:pt x="165" y="303"/>
                  <a:pt x="174" y="310"/>
                </a:cubicBezTo>
                <a:cubicBezTo>
                  <a:pt x="174" y="310"/>
                  <a:pt x="174" y="310"/>
                  <a:pt x="174" y="310"/>
                </a:cubicBezTo>
                <a:cubicBezTo>
                  <a:pt x="175" y="312"/>
                  <a:pt x="176" y="312"/>
                  <a:pt x="177" y="312"/>
                </a:cubicBezTo>
                <a:cubicBezTo>
                  <a:pt x="197" y="327"/>
                  <a:pt x="219" y="341"/>
                  <a:pt x="241" y="354"/>
                </a:cubicBezTo>
                <a:cubicBezTo>
                  <a:pt x="241" y="355"/>
                  <a:pt x="242" y="355"/>
                  <a:pt x="243" y="355"/>
                </a:cubicBezTo>
                <a:cubicBezTo>
                  <a:pt x="252" y="361"/>
                  <a:pt x="262" y="367"/>
                  <a:pt x="272" y="372"/>
                </a:cubicBezTo>
                <a:cubicBezTo>
                  <a:pt x="375" y="428"/>
                  <a:pt x="504" y="462"/>
                  <a:pt x="619" y="427"/>
                </a:cubicBezTo>
                <a:cubicBezTo>
                  <a:pt x="624" y="426"/>
                  <a:pt x="622" y="418"/>
                  <a:pt x="618" y="418"/>
                </a:cubicBezTo>
                <a:cubicBezTo>
                  <a:pt x="588" y="386"/>
                  <a:pt x="550" y="366"/>
                  <a:pt x="515" y="341"/>
                </a:cubicBezTo>
                <a:cubicBezTo>
                  <a:pt x="538" y="304"/>
                  <a:pt x="559" y="266"/>
                  <a:pt x="575" y="225"/>
                </a:cubicBezTo>
                <a:cubicBezTo>
                  <a:pt x="576" y="223"/>
                  <a:pt x="576" y="221"/>
                  <a:pt x="576" y="220"/>
                </a:cubicBezTo>
                <a:cubicBezTo>
                  <a:pt x="577" y="217"/>
                  <a:pt x="575" y="213"/>
                  <a:pt x="570" y="214"/>
                </a:cubicBezTo>
                <a:cubicBezTo>
                  <a:pt x="570" y="214"/>
                  <a:pt x="570" y="214"/>
                  <a:pt x="570" y="214"/>
                </a:cubicBezTo>
                <a:cubicBezTo>
                  <a:pt x="567" y="213"/>
                  <a:pt x="563" y="214"/>
                  <a:pt x="561" y="217"/>
                </a:cubicBezTo>
                <a:cubicBezTo>
                  <a:pt x="432" y="260"/>
                  <a:pt x="252" y="272"/>
                  <a:pt x="161" y="152"/>
                </a:cubicBezTo>
                <a:cubicBezTo>
                  <a:pt x="177" y="143"/>
                  <a:pt x="194" y="133"/>
                  <a:pt x="209" y="122"/>
                </a:cubicBezTo>
                <a:cubicBezTo>
                  <a:pt x="210" y="121"/>
                  <a:pt x="211" y="120"/>
                  <a:pt x="211" y="119"/>
                </a:cubicBezTo>
                <a:cubicBezTo>
                  <a:pt x="215" y="120"/>
                  <a:pt x="219" y="113"/>
                  <a:pt x="214" y="110"/>
                </a:cubicBezTo>
                <a:cubicBezTo>
                  <a:pt x="157" y="69"/>
                  <a:pt x="94" y="36"/>
                  <a:pt x="32" y="3"/>
                </a:cubicBezTo>
                <a:cubicBezTo>
                  <a:pt x="28" y="0"/>
                  <a:pt x="24" y="4"/>
                  <a:pt x="22" y="7"/>
                </a:cubicBezTo>
                <a:cubicBezTo>
                  <a:pt x="7" y="38"/>
                  <a:pt x="4" y="74"/>
                  <a:pt x="2" y="108"/>
                </a:cubicBezTo>
                <a:close/>
                <a:moveTo>
                  <a:pt x="20" y="205"/>
                </a:moveTo>
                <a:cubicBezTo>
                  <a:pt x="18" y="184"/>
                  <a:pt x="17" y="164"/>
                  <a:pt x="17" y="143"/>
                </a:cubicBezTo>
                <a:cubicBezTo>
                  <a:pt x="22" y="161"/>
                  <a:pt x="29" y="178"/>
                  <a:pt x="35" y="196"/>
                </a:cubicBezTo>
                <a:cubicBezTo>
                  <a:pt x="30" y="198"/>
                  <a:pt x="24" y="202"/>
                  <a:pt x="20" y="205"/>
                </a:cubicBezTo>
                <a:close/>
                <a:moveTo>
                  <a:pt x="605" y="420"/>
                </a:moveTo>
                <a:cubicBezTo>
                  <a:pt x="599" y="421"/>
                  <a:pt x="593" y="422"/>
                  <a:pt x="588" y="423"/>
                </a:cubicBezTo>
                <a:cubicBezTo>
                  <a:pt x="587" y="418"/>
                  <a:pt x="585" y="413"/>
                  <a:pt x="583" y="408"/>
                </a:cubicBezTo>
                <a:cubicBezTo>
                  <a:pt x="583" y="406"/>
                  <a:pt x="582" y="403"/>
                  <a:pt x="580" y="400"/>
                </a:cubicBezTo>
                <a:cubicBezTo>
                  <a:pt x="589" y="406"/>
                  <a:pt x="597" y="413"/>
                  <a:pt x="605" y="420"/>
                </a:cubicBezTo>
                <a:close/>
                <a:moveTo>
                  <a:pt x="572" y="394"/>
                </a:moveTo>
                <a:cubicBezTo>
                  <a:pt x="574" y="400"/>
                  <a:pt x="578" y="405"/>
                  <a:pt x="580" y="410"/>
                </a:cubicBezTo>
                <a:cubicBezTo>
                  <a:pt x="582" y="414"/>
                  <a:pt x="584" y="418"/>
                  <a:pt x="586" y="423"/>
                </a:cubicBezTo>
                <a:cubicBezTo>
                  <a:pt x="581" y="423"/>
                  <a:pt x="575" y="424"/>
                  <a:pt x="569" y="425"/>
                </a:cubicBezTo>
                <a:cubicBezTo>
                  <a:pt x="569" y="417"/>
                  <a:pt x="567" y="409"/>
                  <a:pt x="564" y="401"/>
                </a:cubicBezTo>
                <a:cubicBezTo>
                  <a:pt x="563" y="397"/>
                  <a:pt x="562" y="392"/>
                  <a:pt x="560" y="387"/>
                </a:cubicBezTo>
                <a:cubicBezTo>
                  <a:pt x="564" y="389"/>
                  <a:pt x="568" y="392"/>
                  <a:pt x="572" y="394"/>
                </a:cubicBezTo>
                <a:close/>
                <a:moveTo>
                  <a:pt x="550" y="381"/>
                </a:moveTo>
                <a:cubicBezTo>
                  <a:pt x="552" y="386"/>
                  <a:pt x="555" y="392"/>
                  <a:pt x="557" y="397"/>
                </a:cubicBezTo>
                <a:cubicBezTo>
                  <a:pt x="561" y="406"/>
                  <a:pt x="564" y="415"/>
                  <a:pt x="566" y="425"/>
                </a:cubicBezTo>
                <a:cubicBezTo>
                  <a:pt x="562" y="425"/>
                  <a:pt x="559" y="425"/>
                  <a:pt x="555" y="426"/>
                </a:cubicBezTo>
                <a:cubicBezTo>
                  <a:pt x="554" y="416"/>
                  <a:pt x="551" y="406"/>
                  <a:pt x="548" y="396"/>
                </a:cubicBezTo>
                <a:cubicBezTo>
                  <a:pt x="546" y="390"/>
                  <a:pt x="544" y="382"/>
                  <a:pt x="541" y="375"/>
                </a:cubicBezTo>
                <a:cubicBezTo>
                  <a:pt x="544" y="377"/>
                  <a:pt x="547" y="379"/>
                  <a:pt x="550" y="381"/>
                </a:cubicBezTo>
                <a:close/>
                <a:moveTo>
                  <a:pt x="528" y="367"/>
                </a:moveTo>
                <a:cubicBezTo>
                  <a:pt x="531" y="377"/>
                  <a:pt x="537" y="386"/>
                  <a:pt x="541" y="395"/>
                </a:cubicBezTo>
                <a:cubicBezTo>
                  <a:pt x="545" y="405"/>
                  <a:pt x="549" y="415"/>
                  <a:pt x="551" y="426"/>
                </a:cubicBezTo>
                <a:cubicBezTo>
                  <a:pt x="546" y="426"/>
                  <a:pt x="540" y="426"/>
                  <a:pt x="535" y="426"/>
                </a:cubicBezTo>
                <a:cubicBezTo>
                  <a:pt x="531" y="405"/>
                  <a:pt x="525" y="383"/>
                  <a:pt x="518" y="361"/>
                </a:cubicBezTo>
                <a:cubicBezTo>
                  <a:pt x="521" y="363"/>
                  <a:pt x="525" y="365"/>
                  <a:pt x="528" y="367"/>
                </a:cubicBezTo>
                <a:close/>
                <a:moveTo>
                  <a:pt x="554" y="232"/>
                </a:moveTo>
                <a:cubicBezTo>
                  <a:pt x="550" y="241"/>
                  <a:pt x="546" y="250"/>
                  <a:pt x="542" y="260"/>
                </a:cubicBezTo>
                <a:cubicBezTo>
                  <a:pt x="542" y="257"/>
                  <a:pt x="541" y="255"/>
                  <a:pt x="541" y="252"/>
                </a:cubicBezTo>
                <a:cubicBezTo>
                  <a:pt x="541" y="248"/>
                  <a:pt x="540" y="243"/>
                  <a:pt x="539" y="239"/>
                </a:cubicBezTo>
                <a:cubicBezTo>
                  <a:pt x="544" y="236"/>
                  <a:pt x="549" y="234"/>
                  <a:pt x="554" y="232"/>
                </a:cubicBezTo>
                <a:close/>
                <a:moveTo>
                  <a:pt x="533" y="241"/>
                </a:moveTo>
                <a:cubicBezTo>
                  <a:pt x="534" y="244"/>
                  <a:pt x="535" y="247"/>
                  <a:pt x="536" y="250"/>
                </a:cubicBezTo>
                <a:cubicBezTo>
                  <a:pt x="537" y="256"/>
                  <a:pt x="537" y="263"/>
                  <a:pt x="537" y="269"/>
                </a:cubicBezTo>
                <a:cubicBezTo>
                  <a:pt x="534" y="275"/>
                  <a:pt x="531" y="282"/>
                  <a:pt x="527" y="288"/>
                </a:cubicBezTo>
                <a:cubicBezTo>
                  <a:pt x="527" y="274"/>
                  <a:pt x="523" y="259"/>
                  <a:pt x="519" y="246"/>
                </a:cubicBezTo>
                <a:cubicBezTo>
                  <a:pt x="524" y="244"/>
                  <a:pt x="528" y="242"/>
                  <a:pt x="533" y="241"/>
                </a:cubicBezTo>
                <a:close/>
                <a:moveTo>
                  <a:pt x="512" y="248"/>
                </a:moveTo>
                <a:cubicBezTo>
                  <a:pt x="516" y="264"/>
                  <a:pt x="523" y="279"/>
                  <a:pt x="523" y="295"/>
                </a:cubicBezTo>
                <a:cubicBezTo>
                  <a:pt x="520" y="302"/>
                  <a:pt x="516" y="309"/>
                  <a:pt x="512" y="315"/>
                </a:cubicBezTo>
                <a:cubicBezTo>
                  <a:pt x="511" y="306"/>
                  <a:pt x="509" y="296"/>
                  <a:pt x="506" y="287"/>
                </a:cubicBezTo>
                <a:cubicBezTo>
                  <a:pt x="503" y="276"/>
                  <a:pt x="500" y="262"/>
                  <a:pt x="493" y="254"/>
                </a:cubicBezTo>
                <a:cubicBezTo>
                  <a:pt x="493" y="253"/>
                  <a:pt x="492" y="253"/>
                  <a:pt x="492" y="253"/>
                </a:cubicBezTo>
                <a:cubicBezTo>
                  <a:pt x="499" y="251"/>
                  <a:pt x="506" y="250"/>
                  <a:pt x="512" y="248"/>
                </a:cubicBezTo>
                <a:close/>
                <a:moveTo>
                  <a:pt x="490" y="253"/>
                </a:moveTo>
                <a:cubicBezTo>
                  <a:pt x="490" y="254"/>
                  <a:pt x="489" y="254"/>
                  <a:pt x="489" y="255"/>
                </a:cubicBezTo>
                <a:cubicBezTo>
                  <a:pt x="490" y="265"/>
                  <a:pt x="496" y="275"/>
                  <a:pt x="500" y="285"/>
                </a:cubicBezTo>
                <a:cubicBezTo>
                  <a:pt x="504" y="296"/>
                  <a:pt x="507" y="308"/>
                  <a:pt x="509" y="320"/>
                </a:cubicBezTo>
                <a:cubicBezTo>
                  <a:pt x="508" y="322"/>
                  <a:pt x="507" y="325"/>
                  <a:pt x="506" y="327"/>
                </a:cubicBezTo>
                <a:cubicBezTo>
                  <a:pt x="496" y="302"/>
                  <a:pt x="485" y="279"/>
                  <a:pt x="474" y="257"/>
                </a:cubicBezTo>
                <a:cubicBezTo>
                  <a:pt x="479" y="256"/>
                  <a:pt x="485" y="255"/>
                  <a:pt x="490" y="253"/>
                </a:cubicBezTo>
                <a:close/>
                <a:moveTo>
                  <a:pt x="467" y="258"/>
                </a:moveTo>
                <a:cubicBezTo>
                  <a:pt x="478" y="285"/>
                  <a:pt x="488" y="312"/>
                  <a:pt x="499" y="338"/>
                </a:cubicBezTo>
                <a:cubicBezTo>
                  <a:pt x="499" y="338"/>
                  <a:pt x="499" y="339"/>
                  <a:pt x="499" y="339"/>
                </a:cubicBezTo>
                <a:cubicBezTo>
                  <a:pt x="496" y="342"/>
                  <a:pt x="496" y="347"/>
                  <a:pt x="500" y="350"/>
                </a:cubicBezTo>
                <a:cubicBezTo>
                  <a:pt x="501" y="350"/>
                  <a:pt x="503" y="351"/>
                  <a:pt x="504" y="352"/>
                </a:cubicBezTo>
                <a:cubicBezTo>
                  <a:pt x="513" y="377"/>
                  <a:pt x="522" y="401"/>
                  <a:pt x="529" y="426"/>
                </a:cubicBezTo>
                <a:cubicBezTo>
                  <a:pt x="523" y="426"/>
                  <a:pt x="517" y="426"/>
                  <a:pt x="511" y="426"/>
                </a:cubicBezTo>
                <a:cubicBezTo>
                  <a:pt x="496" y="370"/>
                  <a:pt x="475" y="314"/>
                  <a:pt x="455" y="260"/>
                </a:cubicBezTo>
                <a:cubicBezTo>
                  <a:pt x="459" y="259"/>
                  <a:pt x="463" y="259"/>
                  <a:pt x="467" y="258"/>
                </a:cubicBezTo>
                <a:close/>
                <a:moveTo>
                  <a:pt x="447" y="261"/>
                </a:moveTo>
                <a:cubicBezTo>
                  <a:pt x="463" y="317"/>
                  <a:pt x="487" y="371"/>
                  <a:pt x="506" y="426"/>
                </a:cubicBezTo>
                <a:cubicBezTo>
                  <a:pt x="498" y="425"/>
                  <a:pt x="489" y="425"/>
                  <a:pt x="481" y="424"/>
                </a:cubicBezTo>
                <a:cubicBezTo>
                  <a:pt x="471" y="369"/>
                  <a:pt x="454" y="314"/>
                  <a:pt x="432" y="262"/>
                </a:cubicBezTo>
                <a:cubicBezTo>
                  <a:pt x="437" y="262"/>
                  <a:pt x="442" y="261"/>
                  <a:pt x="447" y="261"/>
                </a:cubicBezTo>
                <a:close/>
                <a:moveTo>
                  <a:pt x="426" y="263"/>
                </a:moveTo>
                <a:cubicBezTo>
                  <a:pt x="444" y="316"/>
                  <a:pt x="463" y="369"/>
                  <a:pt x="477" y="423"/>
                </a:cubicBezTo>
                <a:cubicBezTo>
                  <a:pt x="470" y="422"/>
                  <a:pt x="462" y="421"/>
                  <a:pt x="455" y="420"/>
                </a:cubicBezTo>
                <a:cubicBezTo>
                  <a:pt x="455" y="397"/>
                  <a:pt x="447" y="373"/>
                  <a:pt x="439" y="351"/>
                </a:cubicBezTo>
                <a:cubicBezTo>
                  <a:pt x="429" y="322"/>
                  <a:pt x="419" y="291"/>
                  <a:pt x="406" y="263"/>
                </a:cubicBezTo>
                <a:cubicBezTo>
                  <a:pt x="413" y="263"/>
                  <a:pt x="419" y="263"/>
                  <a:pt x="426" y="263"/>
                </a:cubicBezTo>
                <a:close/>
                <a:moveTo>
                  <a:pt x="399" y="263"/>
                </a:moveTo>
                <a:cubicBezTo>
                  <a:pt x="403" y="289"/>
                  <a:pt x="418" y="315"/>
                  <a:pt x="427" y="338"/>
                </a:cubicBezTo>
                <a:cubicBezTo>
                  <a:pt x="437" y="363"/>
                  <a:pt x="449" y="392"/>
                  <a:pt x="451" y="420"/>
                </a:cubicBezTo>
                <a:cubicBezTo>
                  <a:pt x="445" y="418"/>
                  <a:pt x="439" y="417"/>
                  <a:pt x="433" y="416"/>
                </a:cubicBezTo>
                <a:cubicBezTo>
                  <a:pt x="430" y="391"/>
                  <a:pt x="424" y="366"/>
                  <a:pt x="417" y="342"/>
                </a:cubicBezTo>
                <a:cubicBezTo>
                  <a:pt x="410" y="316"/>
                  <a:pt x="403" y="289"/>
                  <a:pt x="393" y="263"/>
                </a:cubicBezTo>
                <a:cubicBezTo>
                  <a:pt x="395" y="263"/>
                  <a:pt x="397" y="263"/>
                  <a:pt x="399" y="263"/>
                </a:cubicBezTo>
                <a:close/>
                <a:moveTo>
                  <a:pt x="386" y="263"/>
                </a:moveTo>
                <a:cubicBezTo>
                  <a:pt x="391" y="286"/>
                  <a:pt x="400" y="309"/>
                  <a:pt x="407" y="331"/>
                </a:cubicBezTo>
                <a:cubicBezTo>
                  <a:pt x="416" y="359"/>
                  <a:pt x="425" y="387"/>
                  <a:pt x="428" y="415"/>
                </a:cubicBezTo>
                <a:cubicBezTo>
                  <a:pt x="424" y="414"/>
                  <a:pt x="420" y="413"/>
                  <a:pt x="416" y="412"/>
                </a:cubicBezTo>
                <a:cubicBezTo>
                  <a:pt x="407" y="386"/>
                  <a:pt x="399" y="359"/>
                  <a:pt x="391" y="332"/>
                </a:cubicBezTo>
                <a:cubicBezTo>
                  <a:pt x="384" y="310"/>
                  <a:pt x="378" y="283"/>
                  <a:pt x="365" y="262"/>
                </a:cubicBezTo>
                <a:cubicBezTo>
                  <a:pt x="372" y="263"/>
                  <a:pt x="379" y="263"/>
                  <a:pt x="386" y="263"/>
                </a:cubicBezTo>
                <a:close/>
                <a:moveTo>
                  <a:pt x="343" y="260"/>
                </a:moveTo>
                <a:cubicBezTo>
                  <a:pt x="348" y="261"/>
                  <a:pt x="353" y="261"/>
                  <a:pt x="358" y="262"/>
                </a:cubicBezTo>
                <a:cubicBezTo>
                  <a:pt x="365" y="287"/>
                  <a:pt x="376" y="311"/>
                  <a:pt x="385" y="335"/>
                </a:cubicBezTo>
                <a:cubicBezTo>
                  <a:pt x="393" y="361"/>
                  <a:pt x="401" y="386"/>
                  <a:pt x="411" y="411"/>
                </a:cubicBezTo>
                <a:cubicBezTo>
                  <a:pt x="402" y="409"/>
                  <a:pt x="392" y="406"/>
                  <a:pt x="383" y="403"/>
                </a:cubicBezTo>
                <a:cubicBezTo>
                  <a:pt x="374" y="354"/>
                  <a:pt x="355" y="303"/>
                  <a:pt x="333" y="259"/>
                </a:cubicBezTo>
                <a:cubicBezTo>
                  <a:pt x="336" y="259"/>
                  <a:pt x="340" y="260"/>
                  <a:pt x="343" y="260"/>
                </a:cubicBezTo>
                <a:close/>
                <a:moveTo>
                  <a:pt x="325" y="258"/>
                </a:moveTo>
                <a:cubicBezTo>
                  <a:pt x="343" y="306"/>
                  <a:pt x="365" y="352"/>
                  <a:pt x="378" y="402"/>
                </a:cubicBezTo>
                <a:cubicBezTo>
                  <a:pt x="370" y="399"/>
                  <a:pt x="362" y="396"/>
                  <a:pt x="353" y="393"/>
                </a:cubicBezTo>
                <a:cubicBezTo>
                  <a:pt x="342" y="346"/>
                  <a:pt x="327" y="299"/>
                  <a:pt x="308" y="254"/>
                </a:cubicBezTo>
                <a:cubicBezTo>
                  <a:pt x="313" y="256"/>
                  <a:pt x="319" y="257"/>
                  <a:pt x="325" y="258"/>
                </a:cubicBezTo>
                <a:close/>
                <a:moveTo>
                  <a:pt x="300" y="253"/>
                </a:moveTo>
                <a:cubicBezTo>
                  <a:pt x="316" y="299"/>
                  <a:pt x="334" y="345"/>
                  <a:pt x="349" y="391"/>
                </a:cubicBezTo>
                <a:cubicBezTo>
                  <a:pt x="341" y="388"/>
                  <a:pt x="333" y="385"/>
                  <a:pt x="325" y="382"/>
                </a:cubicBezTo>
                <a:cubicBezTo>
                  <a:pt x="316" y="336"/>
                  <a:pt x="301" y="291"/>
                  <a:pt x="283" y="248"/>
                </a:cubicBezTo>
                <a:cubicBezTo>
                  <a:pt x="289" y="250"/>
                  <a:pt x="294" y="251"/>
                  <a:pt x="300" y="253"/>
                </a:cubicBezTo>
                <a:close/>
                <a:moveTo>
                  <a:pt x="274" y="246"/>
                </a:moveTo>
                <a:cubicBezTo>
                  <a:pt x="290" y="291"/>
                  <a:pt x="311" y="334"/>
                  <a:pt x="322" y="380"/>
                </a:cubicBezTo>
                <a:cubicBezTo>
                  <a:pt x="315" y="377"/>
                  <a:pt x="308" y="374"/>
                  <a:pt x="300" y="370"/>
                </a:cubicBezTo>
                <a:cubicBezTo>
                  <a:pt x="297" y="328"/>
                  <a:pt x="282" y="281"/>
                  <a:pt x="263" y="242"/>
                </a:cubicBezTo>
                <a:cubicBezTo>
                  <a:pt x="267" y="243"/>
                  <a:pt x="271" y="244"/>
                  <a:pt x="274" y="246"/>
                </a:cubicBezTo>
                <a:close/>
                <a:moveTo>
                  <a:pt x="252" y="237"/>
                </a:moveTo>
                <a:cubicBezTo>
                  <a:pt x="270" y="281"/>
                  <a:pt x="287" y="323"/>
                  <a:pt x="297" y="369"/>
                </a:cubicBezTo>
                <a:cubicBezTo>
                  <a:pt x="293" y="367"/>
                  <a:pt x="289" y="365"/>
                  <a:pt x="285" y="363"/>
                </a:cubicBezTo>
                <a:cubicBezTo>
                  <a:pt x="281" y="361"/>
                  <a:pt x="278" y="359"/>
                  <a:pt x="275" y="358"/>
                </a:cubicBezTo>
                <a:cubicBezTo>
                  <a:pt x="267" y="338"/>
                  <a:pt x="258" y="317"/>
                  <a:pt x="251" y="297"/>
                </a:cubicBezTo>
                <a:cubicBezTo>
                  <a:pt x="244" y="275"/>
                  <a:pt x="241" y="253"/>
                  <a:pt x="238" y="231"/>
                </a:cubicBezTo>
                <a:cubicBezTo>
                  <a:pt x="242" y="233"/>
                  <a:pt x="247" y="236"/>
                  <a:pt x="252" y="237"/>
                </a:cubicBezTo>
                <a:close/>
                <a:moveTo>
                  <a:pt x="230" y="228"/>
                </a:moveTo>
                <a:cubicBezTo>
                  <a:pt x="230" y="247"/>
                  <a:pt x="236" y="268"/>
                  <a:pt x="241" y="287"/>
                </a:cubicBezTo>
                <a:cubicBezTo>
                  <a:pt x="249" y="310"/>
                  <a:pt x="258" y="333"/>
                  <a:pt x="269" y="355"/>
                </a:cubicBezTo>
                <a:cubicBezTo>
                  <a:pt x="260" y="350"/>
                  <a:pt x="252" y="345"/>
                  <a:pt x="243" y="339"/>
                </a:cubicBezTo>
                <a:cubicBezTo>
                  <a:pt x="241" y="320"/>
                  <a:pt x="236" y="302"/>
                  <a:pt x="231" y="283"/>
                </a:cubicBezTo>
                <a:cubicBezTo>
                  <a:pt x="224" y="261"/>
                  <a:pt x="218" y="238"/>
                  <a:pt x="210" y="216"/>
                </a:cubicBezTo>
                <a:cubicBezTo>
                  <a:pt x="216" y="220"/>
                  <a:pt x="223" y="224"/>
                  <a:pt x="230" y="228"/>
                </a:cubicBezTo>
                <a:close/>
                <a:moveTo>
                  <a:pt x="201" y="210"/>
                </a:moveTo>
                <a:cubicBezTo>
                  <a:pt x="203" y="232"/>
                  <a:pt x="213" y="253"/>
                  <a:pt x="220" y="273"/>
                </a:cubicBezTo>
                <a:cubicBezTo>
                  <a:pt x="227" y="294"/>
                  <a:pt x="234" y="315"/>
                  <a:pt x="238" y="336"/>
                </a:cubicBezTo>
                <a:cubicBezTo>
                  <a:pt x="228" y="330"/>
                  <a:pt x="219" y="324"/>
                  <a:pt x="210" y="318"/>
                </a:cubicBezTo>
                <a:cubicBezTo>
                  <a:pt x="201" y="275"/>
                  <a:pt x="188" y="234"/>
                  <a:pt x="177" y="191"/>
                </a:cubicBezTo>
                <a:cubicBezTo>
                  <a:pt x="185" y="198"/>
                  <a:pt x="193" y="204"/>
                  <a:pt x="201" y="210"/>
                </a:cubicBezTo>
                <a:close/>
                <a:moveTo>
                  <a:pt x="168" y="182"/>
                </a:moveTo>
                <a:cubicBezTo>
                  <a:pt x="177" y="227"/>
                  <a:pt x="193" y="270"/>
                  <a:pt x="204" y="314"/>
                </a:cubicBezTo>
                <a:cubicBezTo>
                  <a:pt x="195" y="307"/>
                  <a:pt x="186" y="301"/>
                  <a:pt x="178" y="294"/>
                </a:cubicBezTo>
                <a:cubicBezTo>
                  <a:pt x="174" y="254"/>
                  <a:pt x="167" y="212"/>
                  <a:pt x="159" y="172"/>
                </a:cubicBezTo>
                <a:cubicBezTo>
                  <a:pt x="161" y="175"/>
                  <a:pt x="165" y="179"/>
                  <a:pt x="168" y="182"/>
                </a:cubicBezTo>
                <a:close/>
                <a:moveTo>
                  <a:pt x="200" y="113"/>
                </a:moveTo>
                <a:cubicBezTo>
                  <a:pt x="194" y="116"/>
                  <a:pt x="187" y="119"/>
                  <a:pt x="181" y="122"/>
                </a:cubicBezTo>
                <a:cubicBezTo>
                  <a:pt x="181" y="116"/>
                  <a:pt x="181" y="109"/>
                  <a:pt x="179" y="102"/>
                </a:cubicBezTo>
                <a:cubicBezTo>
                  <a:pt x="186" y="106"/>
                  <a:pt x="193" y="110"/>
                  <a:pt x="200" y="113"/>
                </a:cubicBezTo>
                <a:close/>
                <a:moveTo>
                  <a:pt x="171" y="97"/>
                </a:moveTo>
                <a:cubicBezTo>
                  <a:pt x="173" y="101"/>
                  <a:pt x="174" y="105"/>
                  <a:pt x="175" y="109"/>
                </a:cubicBezTo>
                <a:cubicBezTo>
                  <a:pt x="176" y="114"/>
                  <a:pt x="177" y="119"/>
                  <a:pt x="177" y="124"/>
                </a:cubicBezTo>
                <a:cubicBezTo>
                  <a:pt x="172" y="127"/>
                  <a:pt x="168" y="130"/>
                  <a:pt x="163" y="132"/>
                </a:cubicBezTo>
                <a:cubicBezTo>
                  <a:pt x="163" y="118"/>
                  <a:pt x="161" y="103"/>
                  <a:pt x="157" y="90"/>
                </a:cubicBezTo>
                <a:cubicBezTo>
                  <a:pt x="162" y="92"/>
                  <a:pt x="167" y="95"/>
                  <a:pt x="171" y="97"/>
                </a:cubicBezTo>
                <a:close/>
                <a:moveTo>
                  <a:pt x="150" y="85"/>
                </a:moveTo>
                <a:cubicBezTo>
                  <a:pt x="154" y="102"/>
                  <a:pt x="158" y="117"/>
                  <a:pt x="160" y="134"/>
                </a:cubicBezTo>
                <a:cubicBezTo>
                  <a:pt x="157" y="136"/>
                  <a:pt x="154" y="138"/>
                  <a:pt x="151" y="140"/>
                </a:cubicBezTo>
                <a:cubicBezTo>
                  <a:pt x="146" y="119"/>
                  <a:pt x="140" y="98"/>
                  <a:pt x="134" y="78"/>
                </a:cubicBezTo>
                <a:cubicBezTo>
                  <a:pt x="133" y="75"/>
                  <a:pt x="127" y="76"/>
                  <a:pt x="128" y="80"/>
                </a:cubicBezTo>
                <a:cubicBezTo>
                  <a:pt x="139" y="150"/>
                  <a:pt x="159" y="219"/>
                  <a:pt x="171" y="289"/>
                </a:cubicBezTo>
                <a:cubicBezTo>
                  <a:pt x="164" y="284"/>
                  <a:pt x="157" y="278"/>
                  <a:pt x="150" y="272"/>
                </a:cubicBezTo>
                <a:cubicBezTo>
                  <a:pt x="141" y="201"/>
                  <a:pt x="128" y="129"/>
                  <a:pt x="105" y="61"/>
                </a:cubicBezTo>
                <a:cubicBezTo>
                  <a:pt x="120" y="69"/>
                  <a:pt x="135" y="77"/>
                  <a:pt x="150" y="85"/>
                </a:cubicBezTo>
                <a:close/>
                <a:moveTo>
                  <a:pt x="96" y="56"/>
                </a:moveTo>
                <a:cubicBezTo>
                  <a:pt x="118" y="125"/>
                  <a:pt x="132" y="196"/>
                  <a:pt x="145" y="268"/>
                </a:cubicBezTo>
                <a:cubicBezTo>
                  <a:pt x="138" y="261"/>
                  <a:pt x="131" y="254"/>
                  <a:pt x="124" y="247"/>
                </a:cubicBezTo>
                <a:cubicBezTo>
                  <a:pt x="124" y="210"/>
                  <a:pt x="117" y="172"/>
                  <a:pt x="111" y="136"/>
                </a:cubicBezTo>
                <a:cubicBezTo>
                  <a:pt x="107" y="115"/>
                  <a:pt x="102" y="93"/>
                  <a:pt x="96" y="72"/>
                </a:cubicBezTo>
                <a:cubicBezTo>
                  <a:pt x="95" y="67"/>
                  <a:pt x="93" y="59"/>
                  <a:pt x="89" y="52"/>
                </a:cubicBezTo>
                <a:cubicBezTo>
                  <a:pt x="92" y="53"/>
                  <a:pt x="94" y="55"/>
                  <a:pt x="96" y="56"/>
                </a:cubicBezTo>
                <a:close/>
                <a:moveTo>
                  <a:pt x="76" y="45"/>
                </a:moveTo>
                <a:cubicBezTo>
                  <a:pt x="76" y="45"/>
                  <a:pt x="76" y="45"/>
                  <a:pt x="77" y="46"/>
                </a:cubicBezTo>
                <a:cubicBezTo>
                  <a:pt x="85" y="54"/>
                  <a:pt x="88" y="70"/>
                  <a:pt x="90" y="81"/>
                </a:cubicBezTo>
                <a:cubicBezTo>
                  <a:pt x="96" y="101"/>
                  <a:pt x="100" y="121"/>
                  <a:pt x="104" y="142"/>
                </a:cubicBezTo>
                <a:cubicBezTo>
                  <a:pt x="110" y="174"/>
                  <a:pt x="117" y="208"/>
                  <a:pt x="119" y="242"/>
                </a:cubicBezTo>
                <a:cubicBezTo>
                  <a:pt x="112" y="234"/>
                  <a:pt x="106" y="226"/>
                  <a:pt x="101" y="217"/>
                </a:cubicBezTo>
                <a:cubicBezTo>
                  <a:pt x="86" y="160"/>
                  <a:pt x="89" y="95"/>
                  <a:pt x="66" y="39"/>
                </a:cubicBezTo>
                <a:cubicBezTo>
                  <a:pt x="69" y="41"/>
                  <a:pt x="73" y="43"/>
                  <a:pt x="76" y="45"/>
                </a:cubicBezTo>
                <a:close/>
                <a:moveTo>
                  <a:pt x="56" y="34"/>
                </a:moveTo>
                <a:cubicBezTo>
                  <a:pt x="72" y="87"/>
                  <a:pt x="77" y="144"/>
                  <a:pt x="91" y="198"/>
                </a:cubicBezTo>
                <a:cubicBezTo>
                  <a:pt x="89" y="193"/>
                  <a:pt x="88" y="189"/>
                  <a:pt x="86" y="184"/>
                </a:cubicBezTo>
                <a:cubicBezTo>
                  <a:pt x="86" y="184"/>
                  <a:pt x="86" y="183"/>
                  <a:pt x="86" y="183"/>
                </a:cubicBezTo>
                <a:cubicBezTo>
                  <a:pt x="86" y="180"/>
                  <a:pt x="83" y="177"/>
                  <a:pt x="80" y="178"/>
                </a:cubicBezTo>
                <a:cubicBezTo>
                  <a:pt x="77" y="179"/>
                  <a:pt x="75" y="179"/>
                  <a:pt x="72" y="180"/>
                </a:cubicBezTo>
                <a:cubicBezTo>
                  <a:pt x="66" y="154"/>
                  <a:pt x="60" y="127"/>
                  <a:pt x="55" y="101"/>
                </a:cubicBezTo>
                <a:cubicBezTo>
                  <a:pt x="50" y="76"/>
                  <a:pt x="47" y="49"/>
                  <a:pt x="39" y="25"/>
                </a:cubicBezTo>
                <a:cubicBezTo>
                  <a:pt x="45" y="28"/>
                  <a:pt x="50" y="31"/>
                  <a:pt x="56" y="34"/>
                </a:cubicBezTo>
                <a:close/>
                <a:moveTo>
                  <a:pt x="49" y="109"/>
                </a:moveTo>
                <a:cubicBezTo>
                  <a:pt x="54" y="134"/>
                  <a:pt x="61" y="158"/>
                  <a:pt x="68" y="182"/>
                </a:cubicBezTo>
                <a:cubicBezTo>
                  <a:pt x="58" y="185"/>
                  <a:pt x="48" y="189"/>
                  <a:pt x="39" y="193"/>
                </a:cubicBezTo>
                <a:cubicBezTo>
                  <a:pt x="34" y="169"/>
                  <a:pt x="27" y="144"/>
                  <a:pt x="19" y="121"/>
                </a:cubicBezTo>
                <a:cubicBezTo>
                  <a:pt x="18" y="120"/>
                  <a:pt x="18" y="120"/>
                  <a:pt x="17" y="120"/>
                </a:cubicBezTo>
                <a:cubicBezTo>
                  <a:pt x="17" y="116"/>
                  <a:pt x="17" y="113"/>
                  <a:pt x="18" y="110"/>
                </a:cubicBezTo>
                <a:cubicBezTo>
                  <a:pt x="18" y="99"/>
                  <a:pt x="19" y="88"/>
                  <a:pt x="20" y="78"/>
                </a:cubicBezTo>
                <a:cubicBezTo>
                  <a:pt x="24" y="92"/>
                  <a:pt x="29" y="106"/>
                  <a:pt x="33" y="119"/>
                </a:cubicBezTo>
                <a:cubicBezTo>
                  <a:pt x="39" y="142"/>
                  <a:pt x="44" y="164"/>
                  <a:pt x="46" y="187"/>
                </a:cubicBezTo>
                <a:cubicBezTo>
                  <a:pt x="46" y="189"/>
                  <a:pt x="49" y="189"/>
                  <a:pt x="49" y="187"/>
                </a:cubicBezTo>
                <a:cubicBezTo>
                  <a:pt x="48" y="163"/>
                  <a:pt x="43" y="141"/>
                  <a:pt x="38" y="119"/>
                </a:cubicBezTo>
                <a:cubicBezTo>
                  <a:pt x="33" y="98"/>
                  <a:pt x="30" y="77"/>
                  <a:pt x="23" y="57"/>
                </a:cubicBezTo>
                <a:cubicBezTo>
                  <a:pt x="25" y="46"/>
                  <a:pt x="28" y="35"/>
                  <a:pt x="32" y="25"/>
                </a:cubicBezTo>
                <a:cubicBezTo>
                  <a:pt x="35" y="53"/>
                  <a:pt x="43" y="82"/>
                  <a:pt x="49" y="10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cxnSp>
        <p:nvCxnSpPr>
          <p:cNvPr id="27" name="26 Conector recto"/>
          <p:cNvCxnSpPr/>
          <p:nvPr/>
        </p:nvCxnSpPr>
        <p:spPr>
          <a:xfrm>
            <a:off x="5581328" y="1150144"/>
            <a:ext cx="0" cy="5221262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15 CuadroTexto"/>
          <p:cNvSpPr txBox="1"/>
          <p:nvPr/>
        </p:nvSpPr>
        <p:spPr>
          <a:xfrm>
            <a:off x="7289884" y="2583443"/>
            <a:ext cx="3816424" cy="2055198"/>
          </a:xfrm>
          <a:prstGeom prst="rect">
            <a:avLst/>
          </a:prstGeom>
          <a:solidFill>
            <a:schemeClr val="bg1"/>
          </a:solidFill>
          <a:ln w="3175">
            <a:solidFill>
              <a:srgbClr val="CCCDCF"/>
            </a:solidFill>
            <a:prstDash val="solid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algn="ctr" defTabSz="1219014">
              <a:spcAft>
                <a:spcPts val="600"/>
              </a:spcAft>
              <a:defRPr sz="1400" b="1">
                <a:solidFill>
                  <a:schemeClr val="tx2">
                    <a:lumMod val="75000"/>
                  </a:schemeClr>
                </a:solidFill>
                <a:latin typeface="Segoe Print" panose="02000600000000000000" pitchFamily="2" charset="0"/>
              </a:defRPr>
            </a:lvl1pPr>
            <a:lvl2pPr marL="609507" defTabSz="1219014">
              <a:defRPr sz="2400"/>
            </a:lvl2pPr>
            <a:lvl3pPr marL="1219014" defTabSz="1219014">
              <a:defRPr sz="2400"/>
            </a:lvl3pPr>
            <a:lvl4pPr marL="1828520" defTabSz="1219014">
              <a:defRPr sz="2400"/>
            </a:lvl4pPr>
            <a:lvl5pPr marL="2438027" defTabSz="1219014">
              <a:defRPr sz="2400"/>
            </a:lvl5pPr>
            <a:lvl6pPr marL="3047534" defTabSz="1219014">
              <a:defRPr sz="2400"/>
            </a:lvl6pPr>
            <a:lvl7pPr marL="3657041" defTabSz="1219014">
              <a:defRPr sz="2400"/>
            </a:lvl7pPr>
            <a:lvl8pPr marL="4266547" defTabSz="1219014">
              <a:defRPr sz="2400"/>
            </a:lvl8pPr>
            <a:lvl9pPr marL="4876053" defTabSz="1219014">
              <a:defRPr sz="2400"/>
            </a:lvl9pPr>
          </a:lstStyle>
          <a:p>
            <a:r>
              <a:rPr lang="es-ES_tradnl" sz="1600" dirty="0">
                <a:solidFill>
                  <a:srgbClr val="1F497D">
                    <a:lumMod val="75000"/>
                  </a:srgbClr>
                </a:solidFill>
              </a:rPr>
              <a:t>Melilla, Canarias, Cataluña y Asturias son las comunidades que muestran mayor porcentaje de enfermeras desbordadas por el volumen de trabajo</a:t>
            </a:r>
            <a:endParaRPr lang="es-ES_tradnl" sz="1600" b="0" dirty="0">
              <a:solidFill>
                <a:srgbClr val="1F497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9815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34566" y="188640"/>
            <a:ext cx="9738348" cy="477054"/>
          </a:xfrm>
        </p:spPr>
        <p:txBody>
          <a:bodyPr/>
          <a:lstStyle/>
          <a:p>
            <a:r>
              <a:rPr lang="es-ES" dirty="0"/>
              <a:t>Influencia de la ola </a:t>
            </a:r>
            <a:r>
              <a:rPr lang="es-ES" dirty="0" err="1"/>
              <a:t>Ómicron</a:t>
            </a:r>
            <a:r>
              <a:rPr lang="es-ES" dirty="0"/>
              <a:t> en la carga de trabajo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white"/>
                </a:solidFill>
              </a:rPr>
              <a:pPr/>
              <a:t>21</a:t>
            </a:fld>
            <a:endParaRPr lang="es-ES">
              <a:solidFill>
                <a:prstClr val="white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34566" y="6351762"/>
            <a:ext cx="9721080" cy="371075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r>
              <a:rPr lang="es-ES" sz="900" dirty="0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rPr>
              <a:t>Base: Total muestra</a:t>
            </a:r>
          </a:p>
          <a:p>
            <a:r>
              <a:rPr lang="es-ES" sz="1000" b="1" dirty="0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rPr>
              <a:t>P11. A tu juicio, la ola </a:t>
            </a:r>
            <a:r>
              <a:rPr lang="es-ES" sz="1000" b="1" dirty="0" err="1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rPr>
              <a:t>Ómicron</a:t>
            </a:r>
            <a:r>
              <a:rPr lang="es-ES" sz="1000" b="1" dirty="0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rPr>
              <a:t>, a efectos de trabajo: </a:t>
            </a:r>
          </a:p>
        </p:txBody>
      </p:sp>
      <p:graphicFrame>
        <p:nvGraphicFramePr>
          <p:cNvPr id="7" name="6 Gráfico"/>
          <p:cNvGraphicFramePr/>
          <p:nvPr>
            <p:extLst>
              <p:ext uri="{D42A27DB-BD31-4B8C-83A1-F6EECF244321}">
                <p14:modId xmlns:p14="http://schemas.microsoft.com/office/powerpoint/2010/main" val="352414599"/>
              </p:ext>
            </p:extLst>
          </p:nvPr>
        </p:nvGraphicFramePr>
        <p:xfrm>
          <a:off x="3101188" y="2780928"/>
          <a:ext cx="3005924" cy="32603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214345"/>
              </p:ext>
            </p:extLst>
          </p:nvPr>
        </p:nvGraphicFramePr>
        <p:xfrm>
          <a:off x="766614" y="2995655"/>
          <a:ext cx="2222888" cy="2787018"/>
        </p:xfrm>
        <a:graphic>
          <a:graphicData uri="http://schemas.openxmlformats.org/drawingml/2006/table">
            <a:tbl>
              <a:tblPr/>
              <a:tblGrid>
                <a:gridCol w="2222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29006"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  <a:ea typeface="Symbol"/>
                          <a:cs typeface="Symbol"/>
                        </a:rPr>
                        <a:t>Se ha comportado igual que otras olas de </a:t>
                      </a:r>
                      <a:r>
                        <a:rPr lang="es-ES" sz="1400" b="0" i="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  <a:ea typeface="Symbol"/>
                          <a:cs typeface="Symbol"/>
                        </a:rPr>
                        <a:t>Covid</a:t>
                      </a:r>
                      <a:endParaRPr lang="es-ES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Symbol"/>
                      </a:endParaRPr>
                    </a:p>
                  </a:txBody>
                  <a:tcPr marL="54000" marR="108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9006"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  <a:ea typeface="Symbol"/>
                          <a:cs typeface="Symbol"/>
                        </a:rPr>
                        <a:t>Ha dado menos trabajo que otras olas</a:t>
                      </a:r>
                      <a:endParaRPr lang="es-ES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Symbol"/>
                      </a:endParaRPr>
                    </a:p>
                  </a:txBody>
                  <a:tcPr marL="54000" marR="108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9006"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  <a:ea typeface="Symbol"/>
                          <a:cs typeface="Symbol"/>
                        </a:rPr>
                        <a:t>Ha supuesto un incremento importante respecto a otras olas de </a:t>
                      </a:r>
                      <a:r>
                        <a:rPr lang="es-ES" sz="1400" b="0" i="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  <a:ea typeface="Symbol"/>
                          <a:cs typeface="Symbol"/>
                        </a:rPr>
                        <a:t>Covid</a:t>
                      </a:r>
                      <a:endParaRPr lang="es-ES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Symbol"/>
                      </a:endParaRPr>
                    </a:p>
                  </a:txBody>
                  <a:tcPr marL="54000" marR="108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15 CuadroTexto"/>
          <p:cNvSpPr txBox="1"/>
          <p:nvPr/>
        </p:nvSpPr>
        <p:spPr>
          <a:xfrm>
            <a:off x="2350790" y="1059194"/>
            <a:ext cx="8136904" cy="958765"/>
          </a:xfrm>
          <a:prstGeom prst="rect">
            <a:avLst/>
          </a:prstGeom>
          <a:solidFill>
            <a:schemeClr val="bg1"/>
          </a:solidFill>
          <a:ln w="3175">
            <a:solidFill>
              <a:srgbClr val="CCCDCF"/>
            </a:solidFill>
            <a:prstDash val="solid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algn="ctr" defTabSz="1219014">
              <a:spcAft>
                <a:spcPts val="600"/>
              </a:spcAft>
              <a:defRPr sz="1400" b="1">
                <a:solidFill>
                  <a:schemeClr val="tx2">
                    <a:lumMod val="75000"/>
                  </a:schemeClr>
                </a:solidFill>
                <a:latin typeface="Segoe Print" panose="02000600000000000000" pitchFamily="2" charset="0"/>
              </a:defRPr>
            </a:lvl1pPr>
            <a:lvl2pPr marL="609507" defTabSz="1219014">
              <a:defRPr sz="2400"/>
            </a:lvl2pPr>
            <a:lvl3pPr marL="1219014" defTabSz="1219014">
              <a:defRPr sz="2400"/>
            </a:lvl3pPr>
            <a:lvl4pPr marL="1828520" defTabSz="1219014">
              <a:defRPr sz="2400"/>
            </a:lvl4pPr>
            <a:lvl5pPr marL="2438027" defTabSz="1219014">
              <a:defRPr sz="2400"/>
            </a:lvl5pPr>
            <a:lvl6pPr marL="3047534" defTabSz="1219014">
              <a:defRPr sz="2400"/>
            </a:lvl6pPr>
            <a:lvl7pPr marL="3657041" defTabSz="1219014">
              <a:defRPr sz="2400"/>
            </a:lvl7pPr>
            <a:lvl8pPr marL="4266547" defTabSz="1219014">
              <a:defRPr sz="2400"/>
            </a:lvl8pPr>
            <a:lvl9pPr marL="4876053" defTabSz="1219014">
              <a:defRPr sz="2400"/>
            </a:lvl9pPr>
          </a:lstStyle>
          <a:p>
            <a:r>
              <a:rPr lang="es-ES_tradnl" sz="1600" dirty="0">
                <a:solidFill>
                  <a:srgbClr val="1F497D">
                    <a:lumMod val="75000"/>
                  </a:srgbClr>
                </a:solidFill>
              </a:rPr>
              <a:t>No hay duda de que la ola </a:t>
            </a:r>
            <a:r>
              <a:rPr lang="es-ES_tradnl" sz="1600" dirty="0" err="1">
                <a:solidFill>
                  <a:srgbClr val="1F497D">
                    <a:lumMod val="75000"/>
                  </a:srgbClr>
                </a:solidFill>
              </a:rPr>
              <a:t>Ómicron</a:t>
            </a:r>
            <a:r>
              <a:rPr lang="es-ES_tradnl" sz="1600" dirty="0">
                <a:solidFill>
                  <a:srgbClr val="1F497D">
                    <a:lumMod val="75000"/>
                  </a:srgbClr>
                </a:solidFill>
              </a:rPr>
              <a:t> ha incrementado de forma importante el trabajo de cuidados de enfermería respecto a otras olas de </a:t>
            </a:r>
            <a:r>
              <a:rPr lang="es-ES_tradnl" sz="1600" dirty="0" err="1">
                <a:solidFill>
                  <a:srgbClr val="1F497D">
                    <a:lumMod val="75000"/>
                  </a:srgbClr>
                </a:solidFill>
              </a:rPr>
              <a:t>Covid</a:t>
            </a:r>
            <a:endParaRPr lang="es-ES_tradnl" sz="1600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11" name="Freeform 7"/>
          <p:cNvSpPr>
            <a:spLocks/>
          </p:cNvSpPr>
          <p:nvPr/>
        </p:nvSpPr>
        <p:spPr bwMode="auto">
          <a:xfrm>
            <a:off x="4567089" y="5105153"/>
            <a:ext cx="985043" cy="509868"/>
          </a:xfrm>
          <a:custGeom>
            <a:avLst/>
            <a:gdLst>
              <a:gd name="T0" fmla="*/ 131 w 361"/>
              <a:gd name="T1" fmla="*/ 38 h 226"/>
              <a:gd name="T2" fmla="*/ 23 w 361"/>
              <a:gd name="T3" fmla="*/ 105 h 226"/>
              <a:gd name="T4" fmla="*/ 34 w 361"/>
              <a:gd name="T5" fmla="*/ 201 h 226"/>
              <a:gd name="T6" fmla="*/ 150 w 361"/>
              <a:gd name="T7" fmla="*/ 224 h 226"/>
              <a:gd name="T8" fmla="*/ 267 w 361"/>
              <a:gd name="T9" fmla="*/ 200 h 226"/>
              <a:gd name="T10" fmla="*/ 351 w 361"/>
              <a:gd name="T11" fmla="*/ 136 h 226"/>
              <a:gd name="T12" fmla="*/ 341 w 361"/>
              <a:gd name="T13" fmla="*/ 68 h 226"/>
              <a:gd name="T14" fmla="*/ 168 w 361"/>
              <a:gd name="T15" fmla="*/ 12 h 226"/>
              <a:gd name="T16" fmla="*/ 69 w 361"/>
              <a:gd name="T17" fmla="*/ 77 h 226"/>
              <a:gd name="T18" fmla="*/ 74 w 361"/>
              <a:gd name="T19" fmla="*/ 80 h 226"/>
              <a:gd name="T20" fmla="*/ 276 w 361"/>
              <a:gd name="T21" fmla="*/ 29 h 226"/>
              <a:gd name="T22" fmla="*/ 344 w 361"/>
              <a:gd name="T23" fmla="*/ 86 h 226"/>
              <a:gd name="T24" fmla="*/ 325 w 361"/>
              <a:gd name="T25" fmla="*/ 160 h 226"/>
              <a:gd name="T26" fmla="*/ 209 w 361"/>
              <a:gd name="T27" fmla="*/ 210 h 226"/>
              <a:gd name="T28" fmla="*/ 78 w 361"/>
              <a:gd name="T29" fmla="*/ 213 h 226"/>
              <a:gd name="T30" fmla="*/ 27 w 361"/>
              <a:gd name="T31" fmla="*/ 187 h 226"/>
              <a:gd name="T32" fmla="*/ 18 w 361"/>
              <a:gd name="T33" fmla="*/ 124 h 226"/>
              <a:gd name="T34" fmla="*/ 131 w 361"/>
              <a:gd name="T35" fmla="*/ 45 h 226"/>
              <a:gd name="T36" fmla="*/ 133 w 361"/>
              <a:gd name="T37" fmla="*/ 44 h 226"/>
              <a:gd name="T38" fmla="*/ 131 w 361"/>
              <a:gd name="T39" fmla="*/ 38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61" h="226">
                <a:moveTo>
                  <a:pt x="131" y="38"/>
                </a:moveTo>
                <a:cubicBezTo>
                  <a:pt x="92" y="48"/>
                  <a:pt x="48" y="71"/>
                  <a:pt x="23" y="105"/>
                </a:cubicBezTo>
                <a:cubicBezTo>
                  <a:pt x="0" y="137"/>
                  <a:pt x="1" y="177"/>
                  <a:pt x="34" y="201"/>
                </a:cubicBezTo>
                <a:cubicBezTo>
                  <a:pt x="66" y="225"/>
                  <a:pt x="112" y="226"/>
                  <a:pt x="150" y="224"/>
                </a:cubicBezTo>
                <a:cubicBezTo>
                  <a:pt x="189" y="221"/>
                  <a:pt x="230" y="215"/>
                  <a:pt x="267" y="200"/>
                </a:cubicBezTo>
                <a:cubicBezTo>
                  <a:pt x="299" y="188"/>
                  <a:pt x="336" y="169"/>
                  <a:pt x="351" y="136"/>
                </a:cubicBezTo>
                <a:cubicBezTo>
                  <a:pt x="361" y="113"/>
                  <a:pt x="355" y="88"/>
                  <a:pt x="341" y="68"/>
                </a:cubicBezTo>
                <a:cubicBezTo>
                  <a:pt x="303" y="18"/>
                  <a:pt x="227" y="0"/>
                  <a:pt x="168" y="12"/>
                </a:cubicBezTo>
                <a:cubicBezTo>
                  <a:pt x="127" y="19"/>
                  <a:pt x="92" y="43"/>
                  <a:pt x="69" y="77"/>
                </a:cubicBezTo>
                <a:cubicBezTo>
                  <a:pt x="67" y="80"/>
                  <a:pt x="72" y="83"/>
                  <a:pt x="74" y="80"/>
                </a:cubicBezTo>
                <a:cubicBezTo>
                  <a:pt x="120" y="14"/>
                  <a:pt x="205" y="0"/>
                  <a:pt x="276" y="29"/>
                </a:cubicBezTo>
                <a:cubicBezTo>
                  <a:pt x="304" y="40"/>
                  <a:pt x="331" y="59"/>
                  <a:pt x="344" y="86"/>
                </a:cubicBezTo>
                <a:cubicBezTo>
                  <a:pt x="358" y="113"/>
                  <a:pt x="346" y="141"/>
                  <a:pt x="325" y="160"/>
                </a:cubicBezTo>
                <a:cubicBezTo>
                  <a:pt x="293" y="189"/>
                  <a:pt x="249" y="202"/>
                  <a:pt x="209" y="210"/>
                </a:cubicBezTo>
                <a:cubicBezTo>
                  <a:pt x="166" y="218"/>
                  <a:pt x="121" y="222"/>
                  <a:pt x="78" y="213"/>
                </a:cubicBezTo>
                <a:cubicBezTo>
                  <a:pt x="59" y="209"/>
                  <a:pt x="40" y="202"/>
                  <a:pt x="27" y="187"/>
                </a:cubicBezTo>
                <a:cubicBezTo>
                  <a:pt x="10" y="170"/>
                  <a:pt x="9" y="145"/>
                  <a:pt x="18" y="124"/>
                </a:cubicBezTo>
                <a:cubicBezTo>
                  <a:pt x="37" y="82"/>
                  <a:pt x="89" y="55"/>
                  <a:pt x="131" y="45"/>
                </a:cubicBezTo>
                <a:cubicBezTo>
                  <a:pt x="132" y="44"/>
                  <a:pt x="132" y="44"/>
                  <a:pt x="133" y="44"/>
                </a:cubicBezTo>
                <a:cubicBezTo>
                  <a:pt x="137" y="43"/>
                  <a:pt x="135" y="37"/>
                  <a:pt x="131" y="38"/>
                </a:cubicBezTo>
                <a:close/>
              </a:path>
            </a:pathLst>
          </a:custGeom>
          <a:solidFill>
            <a:schemeClr val="accent6"/>
          </a:solidFill>
          <a:ln w="9525">
            <a:solidFill>
              <a:schemeClr val="accent6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3" name="12 Rectángulo"/>
          <p:cNvSpPr/>
          <p:nvPr/>
        </p:nvSpPr>
        <p:spPr>
          <a:xfrm>
            <a:off x="341655" y="2396207"/>
            <a:ext cx="489654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i="1" dirty="0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rPr>
              <a:t>A tu juicio, la ola </a:t>
            </a:r>
            <a:r>
              <a:rPr lang="es-ES" sz="1600" i="1" dirty="0" err="1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rPr>
              <a:t>Ómicron</a:t>
            </a:r>
            <a:r>
              <a:rPr lang="es-ES" sz="1600" i="1" dirty="0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rPr>
              <a:t>, a efectos de trabajo: </a:t>
            </a:r>
          </a:p>
        </p:txBody>
      </p:sp>
      <p:sp>
        <p:nvSpPr>
          <p:cNvPr id="14" name="Rectangle 26"/>
          <p:cNvSpPr txBox="1">
            <a:spLocks noChangeArrowheads="1"/>
          </p:cNvSpPr>
          <p:nvPr/>
        </p:nvSpPr>
        <p:spPr bwMode="auto">
          <a:xfrm>
            <a:off x="2977683" y="2780928"/>
            <a:ext cx="1829972" cy="33855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MX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Total nacional</a:t>
            </a:r>
            <a:endParaRPr lang="es-ES" sz="1600" b="1" dirty="0">
              <a:solidFill>
                <a:schemeClr val="tx1">
                  <a:lumMod val="50000"/>
                  <a:lumOff val="50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5" name="Rectangle 26"/>
          <p:cNvSpPr txBox="1">
            <a:spLocks noChangeArrowheads="1"/>
          </p:cNvSpPr>
          <p:nvPr/>
        </p:nvSpPr>
        <p:spPr bwMode="auto">
          <a:xfrm>
            <a:off x="8396695" y="2780928"/>
            <a:ext cx="2499978" cy="33855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MX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Castilla y León</a:t>
            </a:r>
            <a:endParaRPr lang="es-ES" sz="1600" b="1" dirty="0">
              <a:solidFill>
                <a:schemeClr val="tx1">
                  <a:lumMod val="50000"/>
                  <a:lumOff val="50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aphicFrame>
        <p:nvGraphicFramePr>
          <p:cNvPr id="16" name="15 Gráfico"/>
          <p:cNvGraphicFramePr/>
          <p:nvPr>
            <p:extLst>
              <p:ext uri="{D42A27DB-BD31-4B8C-83A1-F6EECF244321}">
                <p14:modId xmlns:p14="http://schemas.microsoft.com/office/powerpoint/2010/main" val="1986388479"/>
              </p:ext>
            </p:extLst>
          </p:nvPr>
        </p:nvGraphicFramePr>
        <p:xfrm>
          <a:off x="8561890" y="2781647"/>
          <a:ext cx="3005924" cy="32603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1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9379826"/>
              </p:ext>
            </p:extLst>
          </p:nvPr>
        </p:nvGraphicFramePr>
        <p:xfrm>
          <a:off x="6227316" y="2996374"/>
          <a:ext cx="2222888" cy="2787018"/>
        </p:xfrm>
        <a:graphic>
          <a:graphicData uri="http://schemas.openxmlformats.org/drawingml/2006/table">
            <a:tbl>
              <a:tblPr/>
              <a:tblGrid>
                <a:gridCol w="2222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29006"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  <a:ea typeface="Symbol"/>
                          <a:cs typeface="Symbol"/>
                        </a:rPr>
                        <a:t>Se ha comportado igual que otras olas de </a:t>
                      </a:r>
                      <a:r>
                        <a:rPr lang="es-ES" sz="1400" b="0" i="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  <a:ea typeface="Symbol"/>
                          <a:cs typeface="Symbol"/>
                        </a:rPr>
                        <a:t>Covid</a:t>
                      </a:r>
                      <a:endParaRPr lang="es-ES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Symbol"/>
                      </a:endParaRPr>
                    </a:p>
                  </a:txBody>
                  <a:tcPr marL="54000" marR="108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9006"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  <a:ea typeface="Symbol"/>
                          <a:cs typeface="Symbol"/>
                        </a:rPr>
                        <a:t>Ha dado menos trabajo que otras olas</a:t>
                      </a:r>
                      <a:endParaRPr lang="es-ES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Symbol"/>
                      </a:endParaRPr>
                    </a:p>
                  </a:txBody>
                  <a:tcPr marL="54000" marR="108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9006"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  <a:ea typeface="Symbol"/>
                          <a:cs typeface="Symbol"/>
                        </a:rPr>
                        <a:t>Ha supuesto un incremento importante respecto a otras olas de </a:t>
                      </a:r>
                      <a:r>
                        <a:rPr lang="es-ES" sz="1400" b="0" i="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  <a:ea typeface="Symbol"/>
                          <a:cs typeface="Symbol"/>
                        </a:rPr>
                        <a:t>Covid</a:t>
                      </a:r>
                      <a:endParaRPr lang="es-ES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Symbol"/>
                      </a:endParaRPr>
                    </a:p>
                  </a:txBody>
                  <a:tcPr marL="54000" marR="108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8" name="Freeform 7"/>
          <p:cNvSpPr>
            <a:spLocks/>
          </p:cNvSpPr>
          <p:nvPr/>
        </p:nvSpPr>
        <p:spPr bwMode="auto">
          <a:xfrm>
            <a:off x="9911630" y="5128726"/>
            <a:ext cx="985043" cy="509868"/>
          </a:xfrm>
          <a:custGeom>
            <a:avLst/>
            <a:gdLst>
              <a:gd name="T0" fmla="*/ 131 w 361"/>
              <a:gd name="T1" fmla="*/ 38 h 226"/>
              <a:gd name="T2" fmla="*/ 23 w 361"/>
              <a:gd name="T3" fmla="*/ 105 h 226"/>
              <a:gd name="T4" fmla="*/ 34 w 361"/>
              <a:gd name="T5" fmla="*/ 201 h 226"/>
              <a:gd name="T6" fmla="*/ 150 w 361"/>
              <a:gd name="T7" fmla="*/ 224 h 226"/>
              <a:gd name="T8" fmla="*/ 267 w 361"/>
              <a:gd name="T9" fmla="*/ 200 h 226"/>
              <a:gd name="T10" fmla="*/ 351 w 361"/>
              <a:gd name="T11" fmla="*/ 136 h 226"/>
              <a:gd name="T12" fmla="*/ 341 w 361"/>
              <a:gd name="T13" fmla="*/ 68 h 226"/>
              <a:gd name="T14" fmla="*/ 168 w 361"/>
              <a:gd name="T15" fmla="*/ 12 h 226"/>
              <a:gd name="T16" fmla="*/ 69 w 361"/>
              <a:gd name="T17" fmla="*/ 77 h 226"/>
              <a:gd name="T18" fmla="*/ 74 w 361"/>
              <a:gd name="T19" fmla="*/ 80 h 226"/>
              <a:gd name="T20" fmla="*/ 276 w 361"/>
              <a:gd name="T21" fmla="*/ 29 h 226"/>
              <a:gd name="T22" fmla="*/ 344 w 361"/>
              <a:gd name="T23" fmla="*/ 86 h 226"/>
              <a:gd name="T24" fmla="*/ 325 w 361"/>
              <a:gd name="T25" fmla="*/ 160 h 226"/>
              <a:gd name="T26" fmla="*/ 209 w 361"/>
              <a:gd name="T27" fmla="*/ 210 h 226"/>
              <a:gd name="T28" fmla="*/ 78 w 361"/>
              <a:gd name="T29" fmla="*/ 213 h 226"/>
              <a:gd name="T30" fmla="*/ 27 w 361"/>
              <a:gd name="T31" fmla="*/ 187 h 226"/>
              <a:gd name="T32" fmla="*/ 18 w 361"/>
              <a:gd name="T33" fmla="*/ 124 h 226"/>
              <a:gd name="T34" fmla="*/ 131 w 361"/>
              <a:gd name="T35" fmla="*/ 45 h 226"/>
              <a:gd name="T36" fmla="*/ 133 w 361"/>
              <a:gd name="T37" fmla="*/ 44 h 226"/>
              <a:gd name="T38" fmla="*/ 131 w 361"/>
              <a:gd name="T39" fmla="*/ 38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61" h="226">
                <a:moveTo>
                  <a:pt x="131" y="38"/>
                </a:moveTo>
                <a:cubicBezTo>
                  <a:pt x="92" y="48"/>
                  <a:pt x="48" y="71"/>
                  <a:pt x="23" y="105"/>
                </a:cubicBezTo>
                <a:cubicBezTo>
                  <a:pt x="0" y="137"/>
                  <a:pt x="1" y="177"/>
                  <a:pt x="34" y="201"/>
                </a:cubicBezTo>
                <a:cubicBezTo>
                  <a:pt x="66" y="225"/>
                  <a:pt x="112" y="226"/>
                  <a:pt x="150" y="224"/>
                </a:cubicBezTo>
                <a:cubicBezTo>
                  <a:pt x="189" y="221"/>
                  <a:pt x="230" y="215"/>
                  <a:pt x="267" y="200"/>
                </a:cubicBezTo>
                <a:cubicBezTo>
                  <a:pt x="299" y="188"/>
                  <a:pt x="336" y="169"/>
                  <a:pt x="351" y="136"/>
                </a:cubicBezTo>
                <a:cubicBezTo>
                  <a:pt x="361" y="113"/>
                  <a:pt x="355" y="88"/>
                  <a:pt x="341" y="68"/>
                </a:cubicBezTo>
                <a:cubicBezTo>
                  <a:pt x="303" y="18"/>
                  <a:pt x="227" y="0"/>
                  <a:pt x="168" y="12"/>
                </a:cubicBezTo>
                <a:cubicBezTo>
                  <a:pt x="127" y="19"/>
                  <a:pt x="92" y="43"/>
                  <a:pt x="69" y="77"/>
                </a:cubicBezTo>
                <a:cubicBezTo>
                  <a:pt x="67" y="80"/>
                  <a:pt x="72" y="83"/>
                  <a:pt x="74" y="80"/>
                </a:cubicBezTo>
                <a:cubicBezTo>
                  <a:pt x="120" y="14"/>
                  <a:pt x="205" y="0"/>
                  <a:pt x="276" y="29"/>
                </a:cubicBezTo>
                <a:cubicBezTo>
                  <a:pt x="304" y="40"/>
                  <a:pt x="331" y="59"/>
                  <a:pt x="344" y="86"/>
                </a:cubicBezTo>
                <a:cubicBezTo>
                  <a:pt x="358" y="113"/>
                  <a:pt x="346" y="141"/>
                  <a:pt x="325" y="160"/>
                </a:cubicBezTo>
                <a:cubicBezTo>
                  <a:pt x="293" y="189"/>
                  <a:pt x="249" y="202"/>
                  <a:pt x="209" y="210"/>
                </a:cubicBezTo>
                <a:cubicBezTo>
                  <a:pt x="166" y="218"/>
                  <a:pt x="121" y="222"/>
                  <a:pt x="78" y="213"/>
                </a:cubicBezTo>
                <a:cubicBezTo>
                  <a:pt x="59" y="209"/>
                  <a:pt x="40" y="202"/>
                  <a:pt x="27" y="187"/>
                </a:cubicBezTo>
                <a:cubicBezTo>
                  <a:pt x="10" y="170"/>
                  <a:pt x="9" y="145"/>
                  <a:pt x="18" y="124"/>
                </a:cubicBezTo>
                <a:cubicBezTo>
                  <a:pt x="37" y="82"/>
                  <a:pt x="89" y="55"/>
                  <a:pt x="131" y="45"/>
                </a:cubicBezTo>
                <a:cubicBezTo>
                  <a:pt x="132" y="44"/>
                  <a:pt x="132" y="44"/>
                  <a:pt x="133" y="44"/>
                </a:cubicBezTo>
                <a:cubicBezTo>
                  <a:pt x="137" y="43"/>
                  <a:pt x="135" y="37"/>
                  <a:pt x="131" y="38"/>
                </a:cubicBezTo>
                <a:close/>
              </a:path>
            </a:pathLst>
          </a:custGeom>
          <a:solidFill>
            <a:schemeClr val="accent6"/>
          </a:solidFill>
          <a:ln w="9525">
            <a:solidFill>
              <a:schemeClr val="accent6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48818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34566" y="188640"/>
            <a:ext cx="9738348" cy="754053"/>
          </a:xfrm>
        </p:spPr>
        <p:txBody>
          <a:bodyPr/>
          <a:lstStyle/>
          <a:p>
            <a:r>
              <a:rPr lang="es-ES" dirty="0"/>
              <a:t>Influencia de la ola </a:t>
            </a:r>
            <a:r>
              <a:rPr lang="es-ES" dirty="0" err="1"/>
              <a:t>Ómicron</a:t>
            </a:r>
            <a:r>
              <a:rPr lang="es-ES" dirty="0"/>
              <a:t> en la carga de trabajo</a:t>
            </a:r>
            <a:br>
              <a:rPr lang="es-ES" dirty="0"/>
            </a:br>
            <a:r>
              <a:rPr lang="es-ES" sz="1800" b="0" i="1" dirty="0"/>
              <a:t>Según CCAA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white"/>
                </a:solidFill>
              </a:rPr>
              <a:pPr/>
              <a:t>22</a:t>
            </a:fld>
            <a:endParaRPr lang="es-ES">
              <a:solidFill>
                <a:prstClr val="white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34566" y="6351762"/>
            <a:ext cx="9721080" cy="371075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r>
              <a:rPr lang="es-ES" sz="900" dirty="0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rPr>
              <a:t>Base: Total muestra</a:t>
            </a:r>
          </a:p>
          <a:p>
            <a:r>
              <a:rPr lang="es-ES" sz="1000" b="1" dirty="0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rPr>
              <a:t>P11. A tu juicio, la ola </a:t>
            </a:r>
            <a:r>
              <a:rPr lang="es-ES" sz="1000" b="1" dirty="0" err="1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rPr>
              <a:t>Ómicron</a:t>
            </a:r>
            <a:r>
              <a:rPr lang="es-ES" sz="1000" b="1" dirty="0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rPr>
              <a:t>, a efectos de trabajo: </a:t>
            </a:r>
          </a:p>
        </p:txBody>
      </p:sp>
      <p:sp>
        <p:nvSpPr>
          <p:cNvPr id="6" name="5 Rectángulo"/>
          <p:cNvSpPr/>
          <p:nvPr/>
        </p:nvSpPr>
        <p:spPr>
          <a:xfrm>
            <a:off x="622598" y="1332057"/>
            <a:ext cx="30963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i="1" dirty="0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rPr>
              <a:t>A tu juicio, la ola </a:t>
            </a:r>
            <a:r>
              <a:rPr lang="es-ES" sz="1600" i="1" dirty="0" err="1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rPr>
              <a:t>Ómicron</a:t>
            </a:r>
            <a:r>
              <a:rPr lang="es-ES" sz="1600" i="1" dirty="0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rPr>
              <a:t>, </a:t>
            </a:r>
            <a:br>
              <a:rPr lang="es-ES" sz="1600" i="1" dirty="0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rPr>
            </a:br>
            <a:r>
              <a:rPr lang="es-ES" sz="1600" i="1" dirty="0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rPr>
              <a:t>a efectos de trabajo: </a:t>
            </a:r>
          </a:p>
        </p:txBody>
      </p:sp>
      <p:graphicFrame>
        <p:nvGraphicFramePr>
          <p:cNvPr id="21" name="2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1439719"/>
              </p:ext>
            </p:extLst>
          </p:nvPr>
        </p:nvGraphicFramePr>
        <p:xfrm>
          <a:off x="3630395" y="1207625"/>
          <a:ext cx="4248000" cy="5147520"/>
        </p:xfrm>
        <a:graphic>
          <a:graphicData uri="http://schemas.openxmlformats.org/drawingml/2006/table">
            <a:tbl>
              <a:tblPr/>
              <a:tblGrid>
                <a:gridCol w="12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5600"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/>
                        </a:rPr>
                        <a:t>Canarias</a:t>
                      </a:r>
                    </a:p>
                  </a:txBody>
                  <a:tcPr marL="9525" marR="857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200" b="1" i="0" u="none" strike="noStrike" kern="1200" dirty="0">
                        <a:solidFill>
                          <a:srgbClr val="49AADD"/>
                        </a:solidFill>
                        <a:effectLst/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200" b="0" i="0" u="none" strike="noStrike">
                          <a:solidFill>
                            <a:srgbClr val="404040"/>
                          </a:solidFill>
                          <a:effectLst/>
                          <a:latin typeface="Calibri"/>
                        </a:rPr>
                        <a:t>Navarra</a:t>
                      </a:r>
                    </a:p>
                  </a:txBody>
                  <a:tcPr marL="9525" marR="857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200" b="0" i="0" u="none" strike="noStrike">
                          <a:solidFill>
                            <a:srgbClr val="404040"/>
                          </a:solidFill>
                          <a:effectLst/>
                          <a:latin typeface="Calibri"/>
                        </a:rPr>
                        <a:t>Cantabria</a:t>
                      </a:r>
                    </a:p>
                  </a:txBody>
                  <a:tcPr marL="9525" marR="857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200" b="0" i="0" u="none" strike="noStrike">
                          <a:solidFill>
                            <a:srgbClr val="404040"/>
                          </a:solidFill>
                          <a:effectLst/>
                          <a:latin typeface="Calibri"/>
                        </a:rPr>
                        <a:t>Melilla</a:t>
                      </a:r>
                    </a:p>
                  </a:txBody>
                  <a:tcPr marL="9525" marR="857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200" b="0" i="0" u="none" strike="noStrike">
                          <a:solidFill>
                            <a:srgbClr val="404040"/>
                          </a:solidFill>
                          <a:effectLst/>
                          <a:latin typeface="Calibri"/>
                        </a:rPr>
                        <a:t>Ceuta</a:t>
                      </a:r>
                    </a:p>
                  </a:txBody>
                  <a:tcPr marL="9525" marR="857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/>
                        </a:rPr>
                        <a:t>Murcia</a:t>
                      </a:r>
                    </a:p>
                  </a:txBody>
                  <a:tcPr marL="9525" marR="857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200" b="0" i="0" u="none" strike="noStrike">
                          <a:solidFill>
                            <a:srgbClr val="404040"/>
                          </a:solidFill>
                          <a:effectLst/>
                          <a:latin typeface="Calibri"/>
                        </a:rPr>
                        <a:t>País Vasco</a:t>
                      </a:r>
                    </a:p>
                  </a:txBody>
                  <a:tcPr marL="9525" marR="857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200" b="0" i="0" u="none" strike="noStrike">
                          <a:solidFill>
                            <a:srgbClr val="404040"/>
                          </a:solidFill>
                          <a:effectLst/>
                          <a:latin typeface="Calibri"/>
                        </a:rPr>
                        <a:t>Aragón</a:t>
                      </a:r>
                    </a:p>
                  </a:txBody>
                  <a:tcPr marL="9525" marR="857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200" b="0" i="0" u="none" strike="noStrike">
                          <a:solidFill>
                            <a:srgbClr val="404040"/>
                          </a:solidFill>
                          <a:effectLst/>
                          <a:latin typeface="Calibri"/>
                        </a:rPr>
                        <a:t>Andalucía</a:t>
                      </a:r>
                    </a:p>
                  </a:txBody>
                  <a:tcPr marL="9525" marR="857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200" b="0" i="0" u="none" strike="noStrike">
                          <a:solidFill>
                            <a:srgbClr val="404040"/>
                          </a:solidFill>
                          <a:effectLst/>
                          <a:latin typeface="Calibri"/>
                        </a:rPr>
                        <a:t>Balears, Illes</a:t>
                      </a:r>
                    </a:p>
                  </a:txBody>
                  <a:tcPr marL="9525" marR="857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200" b="0" i="0" u="none" strike="noStrike">
                          <a:solidFill>
                            <a:srgbClr val="404040"/>
                          </a:solidFill>
                          <a:effectLst/>
                          <a:latin typeface="Calibri"/>
                        </a:rPr>
                        <a:t>Cataluña</a:t>
                      </a:r>
                    </a:p>
                  </a:txBody>
                  <a:tcPr marL="9525" marR="857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4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/>
                        </a:rPr>
                        <a:t>Total muestra</a:t>
                      </a:r>
                    </a:p>
                  </a:txBody>
                  <a:tcPr marL="9525" marR="857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200" b="0" i="0" u="none" strike="noStrike">
                          <a:solidFill>
                            <a:srgbClr val="404040"/>
                          </a:solidFill>
                          <a:effectLst/>
                          <a:latin typeface="Calibri"/>
                        </a:rPr>
                        <a:t>C. La Mancha</a:t>
                      </a:r>
                    </a:p>
                  </a:txBody>
                  <a:tcPr marL="9525" marR="857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/>
                        </a:rPr>
                        <a:t>Madrid </a:t>
                      </a:r>
                    </a:p>
                  </a:txBody>
                  <a:tcPr marL="9525" marR="857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200" b="0" i="0" u="none" strike="noStrike">
                          <a:solidFill>
                            <a:srgbClr val="404040"/>
                          </a:solidFill>
                          <a:effectLst/>
                          <a:latin typeface="Calibri"/>
                        </a:rPr>
                        <a:t>Extremadura</a:t>
                      </a:r>
                    </a:p>
                  </a:txBody>
                  <a:tcPr marL="9525" marR="857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200" b="0" i="0" u="none" strike="noStrike">
                          <a:solidFill>
                            <a:srgbClr val="404040"/>
                          </a:solidFill>
                          <a:effectLst/>
                          <a:latin typeface="Calibri"/>
                        </a:rPr>
                        <a:t>Castilla y León</a:t>
                      </a:r>
                    </a:p>
                  </a:txBody>
                  <a:tcPr marL="9525" marR="857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200" b="0" i="0" u="none" strike="noStrike">
                          <a:solidFill>
                            <a:srgbClr val="404040"/>
                          </a:solidFill>
                          <a:effectLst/>
                          <a:latin typeface="Calibri"/>
                        </a:rPr>
                        <a:t>Galicia</a:t>
                      </a:r>
                    </a:p>
                  </a:txBody>
                  <a:tcPr marL="9525" marR="857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200" b="0" i="0" u="none" strike="noStrike">
                          <a:solidFill>
                            <a:srgbClr val="404040"/>
                          </a:solidFill>
                          <a:effectLst/>
                          <a:latin typeface="Calibri"/>
                        </a:rPr>
                        <a:t>C. Valenciana</a:t>
                      </a:r>
                    </a:p>
                  </a:txBody>
                  <a:tcPr marL="9525" marR="857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200" b="0" i="0" u="none" strike="noStrike">
                          <a:solidFill>
                            <a:srgbClr val="404040"/>
                          </a:solidFill>
                          <a:effectLst/>
                          <a:latin typeface="Calibri"/>
                        </a:rPr>
                        <a:t>Asturias </a:t>
                      </a:r>
                    </a:p>
                  </a:txBody>
                  <a:tcPr marL="9525" marR="857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/>
                        </a:rPr>
                        <a:t>Rioja, La</a:t>
                      </a:r>
                    </a:p>
                  </a:txBody>
                  <a:tcPr marL="9525" marR="857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graphicFrame>
        <p:nvGraphicFramePr>
          <p:cNvPr id="23" name="8 Gráfico"/>
          <p:cNvGraphicFramePr/>
          <p:nvPr>
            <p:extLst>
              <p:ext uri="{D42A27DB-BD31-4B8C-83A1-F6EECF244321}">
                <p14:modId xmlns:p14="http://schemas.microsoft.com/office/powerpoint/2010/main" val="2167358285"/>
              </p:ext>
            </p:extLst>
          </p:nvPr>
        </p:nvGraphicFramePr>
        <p:xfrm>
          <a:off x="4956016" y="1162341"/>
          <a:ext cx="3299430" cy="5321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5" name="24 Rectángulo"/>
          <p:cNvSpPr/>
          <p:nvPr/>
        </p:nvSpPr>
        <p:spPr>
          <a:xfrm>
            <a:off x="982638" y="2423487"/>
            <a:ext cx="22097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b="1" i="1" dirty="0"/>
              <a:t>% Ha supuesto un incremento importante respecto a otras olas de </a:t>
            </a:r>
            <a:r>
              <a:rPr lang="es-ES" sz="1600" b="1" i="1" dirty="0" err="1"/>
              <a:t>Covid</a:t>
            </a:r>
            <a:endParaRPr lang="es-ES" sz="1600" b="1" i="1" dirty="0"/>
          </a:p>
        </p:txBody>
      </p:sp>
      <p:sp>
        <p:nvSpPr>
          <p:cNvPr id="30" name="Freeform 9"/>
          <p:cNvSpPr>
            <a:spLocks/>
          </p:cNvSpPr>
          <p:nvPr/>
        </p:nvSpPr>
        <p:spPr bwMode="auto">
          <a:xfrm>
            <a:off x="652681" y="2218512"/>
            <a:ext cx="2907250" cy="1348704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1" name="Freeform 49"/>
          <p:cNvSpPr>
            <a:spLocks noEditPoints="1"/>
          </p:cNvSpPr>
          <p:nvPr/>
        </p:nvSpPr>
        <p:spPr bwMode="auto">
          <a:xfrm rot="7634199">
            <a:off x="2598036" y="1979892"/>
            <a:ext cx="572206" cy="469556"/>
          </a:xfrm>
          <a:custGeom>
            <a:avLst/>
            <a:gdLst>
              <a:gd name="T0" fmla="*/ 20 w 624"/>
              <a:gd name="T1" fmla="*/ 223 h 462"/>
              <a:gd name="T2" fmla="*/ 74 w 624"/>
              <a:gd name="T3" fmla="*/ 191 h 462"/>
              <a:gd name="T4" fmla="*/ 174 w 624"/>
              <a:gd name="T5" fmla="*/ 310 h 462"/>
              <a:gd name="T6" fmla="*/ 272 w 624"/>
              <a:gd name="T7" fmla="*/ 372 h 462"/>
              <a:gd name="T8" fmla="*/ 575 w 624"/>
              <a:gd name="T9" fmla="*/ 225 h 462"/>
              <a:gd name="T10" fmla="*/ 561 w 624"/>
              <a:gd name="T11" fmla="*/ 217 h 462"/>
              <a:gd name="T12" fmla="*/ 214 w 624"/>
              <a:gd name="T13" fmla="*/ 110 h 462"/>
              <a:gd name="T14" fmla="*/ 20 w 624"/>
              <a:gd name="T15" fmla="*/ 205 h 462"/>
              <a:gd name="T16" fmla="*/ 605 w 624"/>
              <a:gd name="T17" fmla="*/ 420 h 462"/>
              <a:gd name="T18" fmla="*/ 605 w 624"/>
              <a:gd name="T19" fmla="*/ 420 h 462"/>
              <a:gd name="T20" fmla="*/ 569 w 624"/>
              <a:gd name="T21" fmla="*/ 425 h 462"/>
              <a:gd name="T22" fmla="*/ 550 w 624"/>
              <a:gd name="T23" fmla="*/ 381 h 462"/>
              <a:gd name="T24" fmla="*/ 548 w 624"/>
              <a:gd name="T25" fmla="*/ 396 h 462"/>
              <a:gd name="T26" fmla="*/ 541 w 624"/>
              <a:gd name="T27" fmla="*/ 395 h 462"/>
              <a:gd name="T28" fmla="*/ 528 w 624"/>
              <a:gd name="T29" fmla="*/ 367 h 462"/>
              <a:gd name="T30" fmla="*/ 539 w 624"/>
              <a:gd name="T31" fmla="*/ 239 h 462"/>
              <a:gd name="T32" fmla="*/ 537 w 624"/>
              <a:gd name="T33" fmla="*/ 269 h 462"/>
              <a:gd name="T34" fmla="*/ 512 w 624"/>
              <a:gd name="T35" fmla="*/ 248 h 462"/>
              <a:gd name="T36" fmla="*/ 493 w 624"/>
              <a:gd name="T37" fmla="*/ 254 h 462"/>
              <a:gd name="T38" fmla="*/ 489 w 624"/>
              <a:gd name="T39" fmla="*/ 255 h 462"/>
              <a:gd name="T40" fmla="*/ 474 w 624"/>
              <a:gd name="T41" fmla="*/ 257 h 462"/>
              <a:gd name="T42" fmla="*/ 499 w 624"/>
              <a:gd name="T43" fmla="*/ 339 h 462"/>
              <a:gd name="T44" fmla="*/ 511 w 624"/>
              <a:gd name="T45" fmla="*/ 426 h 462"/>
              <a:gd name="T46" fmla="*/ 506 w 624"/>
              <a:gd name="T47" fmla="*/ 426 h 462"/>
              <a:gd name="T48" fmla="*/ 426 w 624"/>
              <a:gd name="T49" fmla="*/ 263 h 462"/>
              <a:gd name="T50" fmla="*/ 406 w 624"/>
              <a:gd name="T51" fmla="*/ 263 h 462"/>
              <a:gd name="T52" fmla="*/ 451 w 624"/>
              <a:gd name="T53" fmla="*/ 420 h 462"/>
              <a:gd name="T54" fmla="*/ 399 w 624"/>
              <a:gd name="T55" fmla="*/ 263 h 462"/>
              <a:gd name="T56" fmla="*/ 416 w 624"/>
              <a:gd name="T57" fmla="*/ 412 h 462"/>
              <a:gd name="T58" fmla="*/ 343 w 624"/>
              <a:gd name="T59" fmla="*/ 260 h 462"/>
              <a:gd name="T60" fmla="*/ 383 w 624"/>
              <a:gd name="T61" fmla="*/ 403 h 462"/>
              <a:gd name="T62" fmla="*/ 378 w 624"/>
              <a:gd name="T63" fmla="*/ 402 h 462"/>
              <a:gd name="T64" fmla="*/ 300 w 624"/>
              <a:gd name="T65" fmla="*/ 253 h 462"/>
              <a:gd name="T66" fmla="*/ 300 w 624"/>
              <a:gd name="T67" fmla="*/ 253 h 462"/>
              <a:gd name="T68" fmla="*/ 263 w 624"/>
              <a:gd name="T69" fmla="*/ 242 h 462"/>
              <a:gd name="T70" fmla="*/ 285 w 624"/>
              <a:gd name="T71" fmla="*/ 363 h 462"/>
              <a:gd name="T72" fmla="*/ 252 w 624"/>
              <a:gd name="T73" fmla="*/ 237 h 462"/>
              <a:gd name="T74" fmla="*/ 243 w 624"/>
              <a:gd name="T75" fmla="*/ 339 h 462"/>
              <a:gd name="T76" fmla="*/ 201 w 624"/>
              <a:gd name="T77" fmla="*/ 210 h 462"/>
              <a:gd name="T78" fmla="*/ 177 w 624"/>
              <a:gd name="T79" fmla="*/ 191 h 462"/>
              <a:gd name="T80" fmla="*/ 178 w 624"/>
              <a:gd name="T81" fmla="*/ 294 h 462"/>
              <a:gd name="T82" fmla="*/ 181 w 624"/>
              <a:gd name="T83" fmla="*/ 122 h 462"/>
              <a:gd name="T84" fmla="*/ 175 w 624"/>
              <a:gd name="T85" fmla="*/ 109 h 462"/>
              <a:gd name="T86" fmla="*/ 171 w 624"/>
              <a:gd name="T87" fmla="*/ 97 h 462"/>
              <a:gd name="T88" fmla="*/ 134 w 624"/>
              <a:gd name="T89" fmla="*/ 78 h 462"/>
              <a:gd name="T90" fmla="*/ 105 w 624"/>
              <a:gd name="T91" fmla="*/ 61 h 462"/>
              <a:gd name="T92" fmla="*/ 124 w 624"/>
              <a:gd name="T93" fmla="*/ 247 h 462"/>
              <a:gd name="T94" fmla="*/ 96 w 624"/>
              <a:gd name="T95" fmla="*/ 56 h 462"/>
              <a:gd name="T96" fmla="*/ 104 w 624"/>
              <a:gd name="T97" fmla="*/ 142 h 462"/>
              <a:gd name="T98" fmla="*/ 76 w 624"/>
              <a:gd name="T99" fmla="*/ 45 h 462"/>
              <a:gd name="T100" fmla="*/ 86 w 624"/>
              <a:gd name="T101" fmla="*/ 183 h 462"/>
              <a:gd name="T102" fmla="*/ 39 w 624"/>
              <a:gd name="T103" fmla="*/ 25 h 462"/>
              <a:gd name="T104" fmla="*/ 39 w 624"/>
              <a:gd name="T105" fmla="*/ 193 h 462"/>
              <a:gd name="T106" fmla="*/ 20 w 624"/>
              <a:gd name="T107" fmla="*/ 78 h 462"/>
              <a:gd name="T108" fmla="*/ 38 w 624"/>
              <a:gd name="T109" fmla="*/ 119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624" h="462">
                <a:moveTo>
                  <a:pt x="2" y="108"/>
                </a:moveTo>
                <a:cubicBezTo>
                  <a:pt x="0" y="142"/>
                  <a:pt x="0" y="178"/>
                  <a:pt x="5" y="211"/>
                </a:cubicBezTo>
                <a:cubicBezTo>
                  <a:pt x="6" y="214"/>
                  <a:pt x="7" y="216"/>
                  <a:pt x="9" y="217"/>
                </a:cubicBezTo>
                <a:cubicBezTo>
                  <a:pt x="8" y="221"/>
                  <a:pt x="14" y="226"/>
                  <a:pt x="20" y="223"/>
                </a:cubicBezTo>
                <a:cubicBezTo>
                  <a:pt x="37" y="212"/>
                  <a:pt x="54" y="202"/>
                  <a:pt x="72" y="193"/>
                </a:cubicBezTo>
                <a:cubicBezTo>
                  <a:pt x="72" y="193"/>
                  <a:pt x="72" y="194"/>
                  <a:pt x="72" y="195"/>
                </a:cubicBezTo>
                <a:cubicBezTo>
                  <a:pt x="73" y="196"/>
                  <a:pt x="75" y="196"/>
                  <a:pt x="75" y="194"/>
                </a:cubicBezTo>
                <a:cubicBezTo>
                  <a:pt x="75" y="193"/>
                  <a:pt x="74" y="192"/>
                  <a:pt x="74" y="191"/>
                </a:cubicBezTo>
                <a:cubicBezTo>
                  <a:pt x="74" y="191"/>
                  <a:pt x="75" y="191"/>
                  <a:pt x="75" y="191"/>
                </a:cubicBezTo>
                <a:cubicBezTo>
                  <a:pt x="86" y="231"/>
                  <a:pt x="117" y="262"/>
                  <a:pt x="148" y="288"/>
                </a:cubicBezTo>
                <a:cubicBezTo>
                  <a:pt x="156" y="296"/>
                  <a:pt x="165" y="303"/>
                  <a:pt x="174" y="310"/>
                </a:cubicBezTo>
                <a:cubicBezTo>
                  <a:pt x="174" y="310"/>
                  <a:pt x="174" y="310"/>
                  <a:pt x="174" y="310"/>
                </a:cubicBezTo>
                <a:cubicBezTo>
                  <a:pt x="175" y="312"/>
                  <a:pt x="176" y="312"/>
                  <a:pt x="177" y="312"/>
                </a:cubicBezTo>
                <a:cubicBezTo>
                  <a:pt x="197" y="327"/>
                  <a:pt x="219" y="341"/>
                  <a:pt x="241" y="354"/>
                </a:cubicBezTo>
                <a:cubicBezTo>
                  <a:pt x="241" y="355"/>
                  <a:pt x="242" y="355"/>
                  <a:pt x="243" y="355"/>
                </a:cubicBezTo>
                <a:cubicBezTo>
                  <a:pt x="252" y="361"/>
                  <a:pt x="262" y="367"/>
                  <a:pt x="272" y="372"/>
                </a:cubicBezTo>
                <a:cubicBezTo>
                  <a:pt x="375" y="428"/>
                  <a:pt x="504" y="462"/>
                  <a:pt x="619" y="427"/>
                </a:cubicBezTo>
                <a:cubicBezTo>
                  <a:pt x="624" y="426"/>
                  <a:pt x="622" y="418"/>
                  <a:pt x="618" y="418"/>
                </a:cubicBezTo>
                <a:cubicBezTo>
                  <a:pt x="588" y="386"/>
                  <a:pt x="550" y="366"/>
                  <a:pt x="515" y="341"/>
                </a:cubicBezTo>
                <a:cubicBezTo>
                  <a:pt x="538" y="304"/>
                  <a:pt x="559" y="266"/>
                  <a:pt x="575" y="225"/>
                </a:cubicBezTo>
                <a:cubicBezTo>
                  <a:pt x="576" y="223"/>
                  <a:pt x="576" y="221"/>
                  <a:pt x="576" y="220"/>
                </a:cubicBezTo>
                <a:cubicBezTo>
                  <a:pt x="577" y="217"/>
                  <a:pt x="575" y="213"/>
                  <a:pt x="570" y="214"/>
                </a:cubicBezTo>
                <a:cubicBezTo>
                  <a:pt x="570" y="214"/>
                  <a:pt x="570" y="214"/>
                  <a:pt x="570" y="214"/>
                </a:cubicBezTo>
                <a:cubicBezTo>
                  <a:pt x="567" y="213"/>
                  <a:pt x="563" y="214"/>
                  <a:pt x="561" y="217"/>
                </a:cubicBezTo>
                <a:cubicBezTo>
                  <a:pt x="432" y="260"/>
                  <a:pt x="252" y="272"/>
                  <a:pt x="161" y="152"/>
                </a:cubicBezTo>
                <a:cubicBezTo>
                  <a:pt x="177" y="143"/>
                  <a:pt x="194" y="133"/>
                  <a:pt x="209" y="122"/>
                </a:cubicBezTo>
                <a:cubicBezTo>
                  <a:pt x="210" y="121"/>
                  <a:pt x="211" y="120"/>
                  <a:pt x="211" y="119"/>
                </a:cubicBezTo>
                <a:cubicBezTo>
                  <a:pt x="215" y="120"/>
                  <a:pt x="219" y="113"/>
                  <a:pt x="214" y="110"/>
                </a:cubicBezTo>
                <a:cubicBezTo>
                  <a:pt x="157" y="69"/>
                  <a:pt x="94" y="36"/>
                  <a:pt x="32" y="3"/>
                </a:cubicBezTo>
                <a:cubicBezTo>
                  <a:pt x="28" y="0"/>
                  <a:pt x="24" y="4"/>
                  <a:pt x="22" y="7"/>
                </a:cubicBezTo>
                <a:cubicBezTo>
                  <a:pt x="7" y="38"/>
                  <a:pt x="4" y="74"/>
                  <a:pt x="2" y="108"/>
                </a:cubicBezTo>
                <a:close/>
                <a:moveTo>
                  <a:pt x="20" y="205"/>
                </a:moveTo>
                <a:cubicBezTo>
                  <a:pt x="18" y="184"/>
                  <a:pt x="17" y="164"/>
                  <a:pt x="17" y="143"/>
                </a:cubicBezTo>
                <a:cubicBezTo>
                  <a:pt x="22" y="161"/>
                  <a:pt x="29" y="178"/>
                  <a:pt x="35" y="196"/>
                </a:cubicBezTo>
                <a:cubicBezTo>
                  <a:pt x="30" y="198"/>
                  <a:pt x="24" y="202"/>
                  <a:pt x="20" y="205"/>
                </a:cubicBezTo>
                <a:close/>
                <a:moveTo>
                  <a:pt x="605" y="420"/>
                </a:moveTo>
                <a:cubicBezTo>
                  <a:pt x="599" y="421"/>
                  <a:pt x="593" y="422"/>
                  <a:pt x="588" y="423"/>
                </a:cubicBezTo>
                <a:cubicBezTo>
                  <a:pt x="587" y="418"/>
                  <a:pt x="585" y="413"/>
                  <a:pt x="583" y="408"/>
                </a:cubicBezTo>
                <a:cubicBezTo>
                  <a:pt x="583" y="406"/>
                  <a:pt x="582" y="403"/>
                  <a:pt x="580" y="400"/>
                </a:cubicBezTo>
                <a:cubicBezTo>
                  <a:pt x="589" y="406"/>
                  <a:pt x="597" y="413"/>
                  <a:pt x="605" y="420"/>
                </a:cubicBezTo>
                <a:close/>
                <a:moveTo>
                  <a:pt x="572" y="394"/>
                </a:moveTo>
                <a:cubicBezTo>
                  <a:pt x="574" y="400"/>
                  <a:pt x="578" y="405"/>
                  <a:pt x="580" y="410"/>
                </a:cubicBezTo>
                <a:cubicBezTo>
                  <a:pt x="582" y="414"/>
                  <a:pt x="584" y="418"/>
                  <a:pt x="586" y="423"/>
                </a:cubicBezTo>
                <a:cubicBezTo>
                  <a:pt x="581" y="423"/>
                  <a:pt x="575" y="424"/>
                  <a:pt x="569" y="425"/>
                </a:cubicBezTo>
                <a:cubicBezTo>
                  <a:pt x="569" y="417"/>
                  <a:pt x="567" y="409"/>
                  <a:pt x="564" y="401"/>
                </a:cubicBezTo>
                <a:cubicBezTo>
                  <a:pt x="563" y="397"/>
                  <a:pt x="562" y="392"/>
                  <a:pt x="560" y="387"/>
                </a:cubicBezTo>
                <a:cubicBezTo>
                  <a:pt x="564" y="389"/>
                  <a:pt x="568" y="392"/>
                  <a:pt x="572" y="394"/>
                </a:cubicBezTo>
                <a:close/>
                <a:moveTo>
                  <a:pt x="550" y="381"/>
                </a:moveTo>
                <a:cubicBezTo>
                  <a:pt x="552" y="386"/>
                  <a:pt x="555" y="392"/>
                  <a:pt x="557" y="397"/>
                </a:cubicBezTo>
                <a:cubicBezTo>
                  <a:pt x="561" y="406"/>
                  <a:pt x="564" y="415"/>
                  <a:pt x="566" y="425"/>
                </a:cubicBezTo>
                <a:cubicBezTo>
                  <a:pt x="562" y="425"/>
                  <a:pt x="559" y="425"/>
                  <a:pt x="555" y="426"/>
                </a:cubicBezTo>
                <a:cubicBezTo>
                  <a:pt x="554" y="416"/>
                  <a:pt x="551" y="406"/>
                  <a:pt x="548" y="396"/>
                </a:cubicBezTo>
                <a:cubicBezTo>
                  <a:pt x="546" y="390"/>
                  <a:pt x="544" y="382"/>
                  <a:pt x="541" y="375"/>
                </a:cubicBezTo>
                <a:cubicBezTo>
                  <a:pt x="544" y="377"/>
                  <a:pt x="547" y="379"/>
                  <a:pt x="550" y="381"/>
                </a:cubicBezTo>
                <a:close/>
                <a:moveTo>
                  <a:pt x="528" y="367"/>
                </a:moveTo>
                <a:cubicBezTo>
                  <a:pt x="531" y="377"/>
                  <a:pt x="537" y="386"/>
                  <a:pt x="541" y="395"/>
                </a:cubicBezTo>
                <a:cubicBezTo>
                  <a:pt x="545" y="405"/>
                  <a:pt x="549" y="415"/>
                  <a:pt x="551" y="426"/>
                </a:cubicBezTo>
                <a:cubicBezTo>
                  <a:pt x="546" y="426"/>
                  <a:pt x="540" y="426"/>
                  <a:pt x="535" y="426"/>
                </a:cubicBezTo>
                <a:cubicBezTo>
                  <a:pt x="531" y="405"/>
                  <a:pt x="525" y="383"/>
                  <a:pt x="518" y="361"/>
                </a:cubicBezTo>
                <a:cubicBezTo>
                  <a:pt x="521" y="363"/>
                  <a:pt x="525" y="365"/>
                  <a:pt x="528" y="367"/>
                </a:cubicBezTo>
                <a:close/>
                <a:moveTo>
                  <a:pt x="554" y="232"/>
                </a:moveTo>
                <a:cubicBezTo>
                  <a:pt x="550" y="241"/>
                  <a:pt x="546" y="250"/>
                  <a:pt x="542" y="260"/>
                </a:cubicBezTo>
                <a:cubicBezTo>
                  <a:pt x="542" y="257"/>
                  <a:pt x="541" y="255"/>
                  <a:pt x="541" y="252"/>
                </a:cubicBezTo>
                <a:cubicBezTo>
                  <a:pt x="541" y="248"/>
                  <a:pt x="540" y="243"/>
                  <a:pt x="539" y="239"/>
                </a:cubicBezTo>
                <a:cubicBezTo>
                  <a:pt x="544" y="236"/>
                  <a:pt x="549" y="234"/>
                  <a:pt x="554" y="232"/>
                </a:cubicBezTo>
                <a:close/>
                <a:moveTo>
                  <a:pt x="533" y="241"/>
                </a:moveTo>
                <a:cubicBezTo>
                  <a:pt x="534" y="244"/>
                  <a:pt x="535" y="247"/>
                  <a:pt x="536" y="250"/>
                </a:cubicBezTo>
                <a:cubicBezTo>
                  <a:pt x="537" y="256"/>
                  <a:pt x="537" y="263"/>
                  <a:pt x="537" y="269"/>
                </a:cubicBezTo>
                <a:cubicBezTo>
                  <a:pt x="534" y="275"/>
                  <a:pt x="531" y="282"/>
                  <a:pt x="527" y="288"/>
                </a:cubicBezTo>
                <a:cubicBezTo>
                  <a:pt x="527" y="274"/>
                  <a:pt x="523" y="259"/>
                  <a:pt x="519" y="246"/>
                </a:cubicBezTo>
                <a:cubicBezTo>
                  <a:pt x="524" y="244"/>
                  <a:pt x="528" y="242"/>
                  <a:pt x="533" y="241"/>
                </a:cubicBezTo>
                <a:close/>
                <a:moveTo>
                  <a:pt x="512" y="248"/>
                </a:moveTo>
                <a:cubicBezTo>
                  <a:pt x="516" y="264"/>
                  <a:pt x="523" y="279"/>
                  <a:pt x="523" y="295"/>
                </a:cubicBezTo>
                <a:cubicBezTo>
                  <a:pt x="520" y="302"/>
                  <a:pt x="516" y="309"/>
                  <a:pt x="512" y="315"/>
                </a:cubicBezTo>
                <a:cubicBezTo>
                  <a:pt x="511" y="306"/>
                  <a:pt x="509" y="296"/>
                  <a:pt x="506" y="287"/>
                </a:cubicBezTo>
                <a:cubicBezTo>
                  <a:pt x="503" y="276"/>
                  <a:pt x="500" y="262"/>
                  <a:pt x="493" y="254"/>
                </a:cubicBezTo>
                <a:cubicBezTo>
                  <a:pt x="493" y="253"/>
                  <a:pt x="492" y="253"/>
                  <a:pt x="492" y="253"/>
                </a:cubicBezTo>
                <a:cubicBezTo>
                  <a:pt x="499" y="251"/>
                  <a:pt x="506" y="250"/>
                  <a:pt x="512" y="248"/>
                </a:cubicBezTo>
                <a:close/>
                <a:moveTo>
                  <a:pt x="490" y="253"/>
                </a:moveTo>
                <a:cubicBezTo>
                  <a:pt x="490" y="254"/>
                  <a:pt x="489" y="254"/>
                  <a:pt x="489" y="255"/>
                </a:cubicBezTo>
                <a:cubicBezTo>
                  <a:pt x="490" y="265"/>
                  <a:pt x="496" y="275"/>
                  <a:pt x="500" y="285"/>
                </a:cubicBezTo>
                <a:cubicBezTo>
                  <a:pt x="504" y="296"/>
                  <a:pt x="507" y="308"/>
                  <a:pt x="509" y="320"/>
                </a:cubicBezTo>
                <a:cubicBezTo>
                  <a:pt x="508" y="322"/>
                  <a:pt x="507" y="325"/>
                  <a:pt x="506" y="327"/>
                </a:cubicBezTo>
                <a:cubicBezTo>
                  <a:pt x="496" y="302"/>
                  <a:pt x="485" y="279"/>
                  <a:pt x="474" y="257"/>
                </a:cubicBezTo>
                <a:cubicBezTo>
                  <a:pt x="479" y="256"/>
                  <a:pt x="485" y="255"/>
                  <a:pt x="490" y="253"/>
                </a:cubicBezTo>
                <a:close/>
                <a:moveTo>
                  <a:pt x="467" y="258"/>
                </a:moveTo>
                <a:cubicBezTo>
                  <a:pt x="478" y="285"/>
                  <a:pt x="488" y="312"/>
                  <a:pt x="499" y="338"/>
                </a:cubicBezTo>
                <a:cubicBezTo>
                  <a:pt x="499" y="338"/>
                  <a:pt x="499" y="339"/>
                  <a:pt x="499" y="339"/>
                </a:cubicBezTo>
                <a:cubicBezTo>
                  <a:pt x="496" y="342"/>
                  <a:pt x="496" y="347"/>
                  <a:pt x="500" y="350"/>
                </a:cubicBezTo>
                <a:cubicBezTo>
                  <a:pt x="501" y="350"/>
                  <a:pt x="503" y="351"/>
                  <a:pt x="504" y="352"/>
                </a:cubicBezTo>
                <a:cubicBezTo>
                  <a:pt x="513" y="377"/>
                  <a:pt x="522" y="401"/>
                  <a:pt x="529" y="426"/>
                </a:cubicBezTo>
                <a:cubicBezTo>
                  <a:pt x="523" y="426"/>
                  <a:pt x="517" y="426"/>
                  <a:pt x="511" y="426"/>
                </a:cubicBezTo>
                <a:cubicBezTo>
                  <a:pt x="496" y="370"/>
                  <a:pt x="475" y="314"/>
                  <a:pt x="455" y="260"/>
                </a:cubicBezTo>
                <a:cubicBezTo>
                  <a:pt x="459" y="259"/>
                  <a:pt x="463" y="259"/>
                  <a:pt x="467" y="258"/>
                </a:cubicBezTo>
                <a:close/>
                <a:moveTo>
                  <a:pt x="447" y="261"/>
                </a:moveTo>
                <a:cubicBezTo>
                  <a:pt x="463" y="317"/>
                  <a:pt x="487" y="371"/>
                  <a:pt x="506" y="426"/>
                </a:cubicBezTo>
                <a:cubicBezTo>
                  <a:pt x="498" y="425"/>
                  <a:pt x="489" y="425"/>
                  <a:pt x="481" y="424"/>
                </a:cubicBezTo>
                <a:cubicBezTo>
                  <a:pt x="471" y="369"/>
                  <a:pt x="454" y="314"/>
                  <a:pt x="432" y="262"/>
                </a:cubicBezTo>
                <a:cubicBezTo>
                  <a:pt x="437" y="262"/>
                  <a:pt x="442" y="261"/>
                  <a:pt x="447" y="261"/>
                </a:cubicBezTo>
                <a:close/>
                <a:moveTo>
                  <a:pt x="426" y="263"/>
                </a:moveTo>
                <a:cubicBezTo>
                  <a:pt x="444" y="316"/>
                  <a:pt x="463" y="369"/>
                  <a:pt x="477" y="423"/>
                </a:cubicBezTo>
                <a:cubicBezTo>
                  <a:pt x="470" y="422"/>
                  <a:pt x="462" y="421"/>
                  <a:pt x="455" y="420"/>
                </a:cubicBezTo>
                <a:cubicBezTo>
                  <a:pt x="455" y="397"/>
                  <a:pt x="447" y="373"/>
                  <a:pt x="439" y="351"/>
                </a:cubicBezTo>
                <a:cubicBezTo>
                  <a:pt x="429" y="322"/>
                  <a:pt x="419" y="291"/>
                  <a:pt x="406" y="263"/>
                </a:cubicBezTo>
                <a:cubicBezTo>
                  <a:pt x="413" y="263"/>
                  <a:pt x="419" y="263"/>
                  <a:pt x="426" y="263"/>
                </a:cubicBezTo>
                <a:close/>
                <a:moveTo>
                  <a:pt x="399" y="263"/>
                </a:moveTo>
                <a:cubicBezTo>
                  <a:pt x="403" y="289"/>
                  <a:pt x="418" y="315"/>
                  <a:pt x="427" y="338"/>
                </a:cubicBezTo>
                <a:cubicBezTo>
                  <a:pt x="437" y="363"/>
                  <a:pt x="449" y="392"/>
                  <a:pt x="451" y="420"/>
                </a:cubicBezTo>
                <a:cubicBezTo>
                  <a:pt x="445" y="418"/>
                  <a:pt x="439" y="417"/>
                  <a:pt x="433" y="416"/>
                </a:cubicBezTo>
                <a:cubicBezTo>
                  <a:pt x="430" y="391"/>
                  <a:pt x="424" y="366"/>
                  <a:pt x="417" y="342"/>
                </a:cubicBezTo>
                <a:cubicBezTo>
                  <a:pt x="410" y="316"/>
                  <a:pt x="403" y="289"/>
                  <a:pt x="393" y="263"/>
                </a:cubicBezTo>
                <a:cubicBezTo>
                  <a:pt x="395" y="263"/>
                  <a:pt x="397" y="263"/>
                  <a:pt x="399" y="263"/>
                </a:cubicBezTo>
                <a:close/>
                <a:moveTo>
                  <a:pt x="386" y="263"/>
                </a:moveTo>
                <a:cubicBezTo>
                  <a:pt x="391" y="286"/>
                  <a:pt x="400" y="309"/>
                  <a:pt x="407" y="331"/>
                </a:cubicBezTo>
                <a:cubicBezTo>
                  <a:pt x="416" y="359"/>
                  <a:pt x="425" y="387"/>
                  <a:pt x="428" y="415"/>
                </a:cubicBezTo>
                <a:cubicBezTo>
                  <a:pt x="424" y="414"/>
                  <a:pt x="420" y="413"/>
                  <a:pt x="416" y="412"/>
                </a:cubicBezTo>
                <a:cubicBezTo>
                  <a:pt x="407" y="386"/>
                  <a:pt x="399" y="359"/>
                  <a:pt x="391" y="332"/>
                </a:cubicBezTo>
                <a:cubicBezTo>
                  <a:pt x="384" y="310"/>
                  <a:pt x="378" y="283"/>
                  <a:pt x="365" y="262"/>
                </a:cubicBezTo>
                <a:cubicBezTo>
                  <a:pt x="372" y="263"/>
                  <a:pt x="379" y="263"/>
                  <a:pt x="386" y="263"/>
                </a:cubicBezTo>
                <a:close/>
                <a:moveTo>
                  <a:pt x="343" y="260"/>
                </a:moveTo>
                <a:cubicBezTo>
                  <a:pt x="348" y="261"/>
                  <a:pt x="353" y="261"/>
                  <a:pt x="358" y="262"/>
                </a:cubicBezTo>
                <a:cubicBezTo>
                  <a:pt x="365" y="287"/>
                  <a:pt x="376" y="311"/>
                  <a:pt x="385" y="335"/>
                </a:cubicBezTo>
                <a:cubicBezTo>
                  <a:pt x="393" y="361"/>
                  <a:pt x="401" y="386"/>
                  <a:pt x="411" y="411"/>
                </a:cubicBezTo>
                <a:cubicBezTo>
                  <a:pt x="402" y="409"/>
                  <a:pt x="392" y="406"/>
                  <a:pt x="383" y="403"/>
                </a:cubicBezTo>
                <a:cubicBezTo>
                  <a:pt x="374" y="354"/>
                  <a:pt x="355" y="303"/>
                  <a:pt x="333" y="259"/>
                </a:cubicBezTo>
                <a:cubicBezTo>
                  <a:pt x="336" y="259"/>
                  <a:pt x="340" y="260"/>
                  <a:pt x="343" y="260"/>
                </a:cubicBezTo>
                <a:close/>
                <a:moveTo>
                  <a:pt x="325" y="258"/>
                </a:moveTo>
                <a:cubicBezTo>
                  <a:pt x="343" y="306"/>
                  <a:pt x="365" y="352"/>
                  <a:pt x="378" y="402"/>
                </a:cubicBezTo>
                <a:cubicBezTo>
                  <a:pt x="370" y="399"/>
                  <a:pt x="362" y="396"/>
                  <a:pt x="353" y="393"/>
                </a:cubicBezTo>
                <a:cubicBezTo>
                  <a:pt x="342" y="346"/>
                  <a:pt x="327" y="299"/>
                  <a:pt x="308" y="254"/>
                </a:cubicBezTo>
                <a:cubicBezTo>
                  <a:pt x="313" y="256"/>
                  <a:pt x="319" y="257"/>
                  <a:pt x="325" y="258"/>
                </a:cubicBezTo>
                <a:close/>
                <a:moveTo>
                  <a:pt x="300" y="253"/>
                </a:moveTo>
                <a:cubicBezTo>
                  <a:pt x="316" y="299"/>
                  <a:pt x="334" y="345"/>
                  <a:pt x="349" y="391"/>
                </a:cubicBezTo>
                <a:cubicBezTo>
                  <a:pt x="341" y="388"/>
                  <a:pt x="333" y="385"/>
                  <a:pt x="325" y="382"/>
                </a:cubicBezTo>
                <a:cubicBezTo>
                  <a:pt x="316" y="336"/>
                  <a:pt x="301" y="291"/>
                  <a:pt x="283" y="248"/>
                </a:cubicBezTo>
                <a:cubicBezTo>
                  <a:pt x="289" y="250"/>
                  <a:pt x="294" y="251"/>
                  <a:pt x="300" y="253"/>
                </a:cubicBezTo>
                <a:close/>
                <a:moveTo>
                  <a:pt x="274" y="246"/>
                </a:moveTo>
                <a:cubicBezTo>
                  <a:pt x="290" y="291"/>
                  <a:pt x="311" y="334"/>
                  <a:pt x="322" y="380"/>
                </a:cubicBezTo>
                <a:cubicBezTo>
                  <a:pt x="315" y="377"/>
                  <a:pt x="308" y="374"/>
                  <a:pt x="300" y="370"/>
                </a:cubicBezTo>
                <a:cubicBezTo>
                  <a:pt x="297" y="328"/>
                  <a:pt x="282" y="281"/>
                  <a:pt x="263" y="242"/>
                </a:cubicBezTo>
                <a:cubicBezTo>
                  <a:pt x="267" y="243"/>
                  <a:pt x="271" y="244"/>
                  <a:pt x="274" y="246"/>
                </a:cubicBezTo>
                <a:close/>
                <a:moveTo>
                  <a:pt x="252" y="237"/>
                </a:moveTo>
                <a:cubicBezTo>
                  <a:pt x="270" y="281"/>
                  <a:pt x="287" y="323"/>
                  <a:pt x="297" y="369"/>
                </a:cubicBezTo>
                <a:cubicBezTo>
                  <a:pt x="293" y="367"/>
                  <a:pt x="289" y="365"/>
                  <a:pt x="285" y="363"/>
                </a:cubicBezTo>
                <a:cubicBezTo>
                  <a:pt x="281" y="361"/>
                  <a:pt x="278" y="359"/>
                  <a:pt x="275" y="358"/>
                </a:cubicBezTo>
                <a:cubicBezTo>
                  <a:pt x="267" y="338"/>
                  <a:pt x="258" y="317"/>
                  <a:pt x="251" y="297"/>
                </a:cubicBezTo>
                <a:cubicBezTo>
                  <a:pt x="244" y="275"/>
                  <a:pt x="241" y="253"/>
                  <a:pt x="238" y="231"/>
                </a:cubicBezTo>
                <a:cubicBezTo>
                  <a:pt x="242" y="233"/>
                  <a:pt x="247" y="236"/>
                  <a:pt x="252" y="237"/>
                </a:cubicBezTo>
                <a:close/>
                <a:moveTo>
                  <a:pt x="230" y="228"/>
                </a:moveTo>
                <a:cubicBezTo>
                  <a:pt x="230" y="247"/>
                  <a:pt x="236" y="268"/>
                  <a:pt x="241" y="287"/>
                </a:cubicBezTo>
                <a:cubicBezTo>
                  <a:pt x="249" y="310"/>
                  <a:pt x="258" y="333"/>
                  <a:pt x="269" y="355"/>
                </a:cubicBezTo>
                <a:cubicBezTo>
                  <a:pt x="260" y="350"/>
                  <a:pt x="252" y="345"/>
                  <a:pt x="243" y="339"/>
                </a:cubicBezTo>
                <a:cubicBezTo>
                  <a:pt x="241" y="320"/>
                  <a:pt x="236" y="302"/>
                  <a:pt x="231" y="283"/>
                </a:cubicBezTo>
                <a:cubicBezTo>
                  <a:pt x="224" y="261"/>
                  <a:pt x="218" y="238"/>
                  <a:pt x="210" y="216"/>
                </a:cubicBezTo>
                <a:cubicBezTo>
                  <a:pt x="216" y="220"/>
                  <a:pt x="223" y="224"/>
                  <a:pt x="230" y="228"/>
                </a:cubicBezTo>
                <a:close/>
                <a:moveTo>
                  <a:pt x="201" y="210"/>
                </a:moveTo>
                <a:cubicBezTo>
                  <a:pt x="203" y="232"/>
                  <a:pt x="213" y="253"/>
                  <a:pt x="220" y="273"/>
                </a:cubicBezTo>
                <a:cubicBezTo>
                  <a:pt x="227" y="294"/>
                  <a:pt x="234" y="315"/>
                  <a:pt x="238" y="336"/>
                </a:cubicBezTo>
                <a:cubicBezTo>
                  <a:pt x="228" y="330"/>
                  <a:pt x="219" y="324"/>
                  <a:pt x="210" y="318"/>
                </a:cubicBezTo>
                <a:cubicBezTo>
                  <a:pt x="201" y="275"/>
                  <a:pt x="188" y="234"/>
                  <a:pt x="177" y="191"/>
                </a:cubicBezTo>
                <a:cubicBezTo>
                  <a:pt x="185" y="198"/>
                  <a:pt x="193" y="204"/>
                  <a:pt x="201" y="210"/>
                </a:cubicBezTo>
                <a:close/>
                <a:moveTo>
                  <a:pt x="168" y="182"/>
                </a:moveTo>
                <a:cubicBezTo>
                  <a:pt x="177" y="227"/>
                  <a:pt x="193" y="270"/>
                  <a:pt x="204" y="314"/>
                </a:cubicBezTo>
                <a:cubicBezTo>
                  <a:pt x="195" y="307"/>
                  <a:pt x="186" y="301"/>
                  <a:pt x="178" y="294"/>
                </a:cubicBezTo>
                <a:cubicBezTo>
                  <a:pt x="174" y="254"/>
                  <a:pt x="167" y="212"/>
                  <a:pt x="159" y="172"/>
                </a:cubicBezTo>
                <a:cubicBezTo>
                  <a:pt x="161" y="175"/>
                  <a:pt x="165" y="179"/>
                  <a:pt x="168" y="182"/>
                </a:cubicBezTo>
                <a:close/>
                <a:moveTo>
                  <a:pt x="200" y="113"/>
                </a:moveTo>
                <a:cubicBezTo>
                  <a:pt x="194" y="116"/>
                  <a:pt x="187" y="119"/>
                  <a:pt x="181" y="122"/>
                </a:cubicBezTo>
                <a:cubicBezTo>
                  <a:pt x="181" y="116"/>
                  <a:pt x="181" y="109"/>
                  <a:pt x="179" y="102"/>
                </a:cubicBezTo>
                <a:cubicBezTo>
                  <a:pt x="186" y="106"/>
                  <a:pt x="193" y="110"/>
                  <a:pt x="200" y="113"/>
                </a:cubicBezTo>
                <a:close/>
                <a:moveTo>
                  <a:pt x="171" y="97"/>
                </a:moveTo>
                <a:cubicBezTo>
                  <a:pt x="173" y="101"/>
                  <a:pt x="174" y="105"/>
                  <a:pt x="175" y="109"/>
                </a:cubicBezTo>
                <a:cubicBezTo>
                  <a:pt x="176" y="114"/>
                  <a:pt x="177" y="119"/>
                  <a:pt x="177" y="124"/>
                </a:cubicBezTo>
                <a:cubicBezTo>
                  <a:pt x="172" y="127"/>
                  <a:pt x="168" y="130"/>
                  <a:pt x="163" y="132"/>
                </a:cubicBezTo>
                <a:cubicBezTo>
                  <a:pt x="163" y="118"/>
                  <a:pt x="161" y="103"/>
                  <a:pt x="157" y="90"/>
                </a:cubicBezTo>
                <a:cubicBezTo>
                  <a:pt x="162" y="92"/>
                  <a:pt x="167" y="95"/>
                  <a:pt x="171" y="97"/>
                </a:cubicBezTo>
                <a:close/>
                <a:moveTo>
                  <a:pt x="150" y="85"/>
                </a:moveTo>
                <a:cubicBezTo>
                  <a:pt x="154" y="102"/>
                  <a:pt x="158" y="117"/>
                  <a:pt x="160" y="134"/>
                </a:cubicBezTo>
                <a:cubicBezTo>
                  <a:pt x="157" y="136"/>
                  <a:pt x="154" y="138"/>
                  <a:pt x="151" y="140"/>
                </a:cubicBezTo>
                <a:cubicBezTo>
                  <a:pt x="146" y="119"/>
                  <a:pt x="140" y="98"/>
                  <a:pt x="134" y="78"/>
                </a:cubicBezTo>
                <a:cubicBezTo>
                  <a:pt x="133" y="75"/>
                  <a:pt x="127" y="76"/>
                  <a:pt x="128" y="80"/>
                </a:cubicBezTo>
                <a:cubicBezTo>
                  <a:pt x="139" y="150"/>
                  <a:pt x="159" y="219"/>
                  <a:pt x="171" y="289"/>
                </a:cubicBezTo>
                <a:cubicBezTo>
                  <a:pt x="164" y="284"/>
                  <a:pt x="157" y="278"/>
                  <a:pt x="150" y="272"/>
                </a:cubicBezTo>
                <a:cubicBezTo>
                  <a:pt x="141" y="201"/>
                  <a:pt x="128" y="129"/>
                  <a:pt x="105" y="61"/>
                </a:cubicBezTo>
                <a:cubicBezTo>
                  <a:pt x="120" y="69"/>
                  <a:pt x="135" y="77"/>
                  <a:pt x="150" y="85"/>
                </a:cubicBezTo>
                <a:close/>
                <a:moveTo>
                  <a:pt x="96" y="56"/>
                </a:moveTo>
                <a:cubicBezTo>
                  <a:pt x="118" y="125"/>
                  <a:pt x="132" y="196"/>
                  <a:pt x="145" y="268"/>
                </a:cubicBezTo>
                <a:cubicBezTo>
                  <a:pt x="138" y="261"/>
                  <a:pt x="131" y="254"/>
                  <a:pt x="124" y="247"/>
                </a:cubicBezTo>
                <a:cubicBezTo>
                  <a:pt x="124" y="210"/>
                  <a:pt x="117" y="172"/>
                  <a:pt x="111" y="136"/>
                </a:cubicBezTo>
                <a:cubicBezTo>
                  <a:pt x="107" y="115"/>
                  <a:pt x="102" y="93"/>
                  <a:pt x="96" y="72"/>
                </a:cubicBezTo>
                <a:cubicBezTo>
                  <a:pt x="95" y="67"/>
                  <a:pt x="93" y="59"/>
                  <a:pt x="89" y="52"/>
                </a:cubicBezTo>
                <a:cubicBezTo>
                  <a:pt x="92" y="53"/>
                  <a:pt x="94" y="55"/>
                  <a:pt x="96" y="56"/>
                </a:cubicBezTo>
                <a:close/>
                <a:moveTo>
                  <a:pt x="76" y="45"/>
                </a:moveTo>
                <a:cubicBezTo>
                  <a:pt x="76" y="45"/>
                  <a:pt x="76" y="45"/>
                  <a:pt x="77" y="46"/>
                </a:cubicBezTo>
                <a:cubicBezTo>
                  <a:pt x="85" y="54"/>
                  <a:pt x="88" y="70"/>
                  <a:pt x="90" y="81"/>
                </a:cubicBezTo>
                <a:cubicBezTo>
                  <a:pt x="96" y="101"/>
                  <a:pt x="100" y="121"/>
                  <a:pt x="104" y="142"/>
                </a:cubicBezTo>
                <a:cubicBezTo>
                  <a:pt x="110" y="174"/>
                  <a:pt x="117" y="208"/>
                  <a:pt x="119" y="242"/>
                </a:cubicBezTo>
                <a:cubicBezTo>
                  <a:pt x="112" y="234"/>
                  <a:pt x="106" y="226"/>
                  <a:pt x="101" y="217"/>
                </a:cubicBezTo>
                <a:cubicBezTo>
                  <a:pt x="86" y="160"/>
                  <a:pt x="89" y="95"/>
                  <a:pt x="66" y="39"/>
                </a:cubicBezTo>
                <a:cubicBezTo>
                  <a:pt x="69" y="41"/>
                  <a:pt x="73" y="43"/>
                  <a:pt x="76" y="45"/>
                </a:cubicBezTo>
                <a:close/>
                <a:moveTo>
                  <a:pt x="56" y="34"/>
                </a:moveTo>
                <a:cubicBezTo>
                  <a:pt x="72" y="87"/>
                  <a:pt x="77" y="144"/>
                  <a:pt x="91" y="198"/>
                </a:cubicBezTo>
                <a:cubicBezTo>
                  <a:pt x="89" y="193"/>
                  <a:pt x="88" y="189"/>
                  <a:pt x="86" y="184"/>
                </a:cubicBezTo>
                <a:cubicBezTo>
                  <a:pt x="86" y="184"/>
                  <a:pt x="86" y="183"/>
                  <a:pt x="86" y="183"/>
                </a:cubicBezTo>
                <a:cubicBezTo>
                  <a:pt x="86" y="180"/>
                  <a:pt x="83" y="177"/>
                  <a:pt x="80" y="178"/>
                </a:cubicBezTo>
                <a:cubicBezTo>
                  <a:pt x="77" y="179"/>
                  <a:pt x="75" y="179"/>
                  <a:pt x="72" y="180"/>
                </a:cubicBezTo>
                <a:cubicBezTo>
                  <a:pt x="66" y="154"/>
                  <a:pt x="60" y="127"/>
                  <a:pt x="55" y="101"/>
                </a:cubicBezTo>
                <a:cubicBezTo>
                  <a:pt x="50" y="76"/>
                  <a:pt x="47" y="49"/>
                  <a:pt x="39" y="25"/>
                </a:cubicBezTo>
                <a:cubicBezTo>
                  <a:pt x="45" y="28"/>
                  <a:pt x="50" y="31"/>
                  <a:pt x="56" y="34"/>
                </a:cubicBezTo>
                <a:close/>
                <a:moveTo>
                  <a:pt x="49" y="109"/>
                </a:moveTo>
                <a:cubicBezTo>
                  <a:pt x="54" y="134"/>
                  <a:pt x="61" y="158"/>
                  <a:pt x="68" y="182"/>
                </a:cubicBezTo>
                <a:cubicBezTo>
                  <a:pt x="58" y="185"/>
                  <a:pt x="48" y="189"/>
                  <a:pt x="39" y="193"/>
                </a:cubicBezTo>
                <a:cubicBezTo>
                  <a:pt x="34" y="169"/>
                  <a:pt x="27" y="144"/>
                  <a:pt x="19" y="121"/>
                </a:cubicBezTo>
                <a:cubicBezTo>
                  <a:pt x="18" y="120"/>
                  <a:pt x="18" y="120"/>
                  <a:pt x="17" y="120"/>
                </a:cubicBezTo>
                <a:cubicBezTo>
                  <a:pt x="17" y="116"/>
                  <a:pt x="17" y="113"/>
                  <a:pt x="18" y="110"/>
                </a:cubicBezTo>
                <a:cubicBezTo>
                  <a:pt x="18" y="99"/>
                  <a:pt x="19" y="88"/>
                  <a:pt x="20" y="78"/>
                </a:cubicBezTo>
                <a:cubicBezTo>
                  <a:pt x="24" y="92"/>
                  <a:pt x="29" y="106"/>
                  <a:pt x="33" y="119"/>
                </a:cubicBezTo>
                <a:cubicBezTo>
                  <a:pt x="39" y="142"/>
                  <a:pt x="44" y="164"/>
                  <a:pt x="46" y="187"/>
                </a:cubicBezTo>
                <a:cubicBezTo>
                  <a:pt x="46" y="189"/>
                  <a:pt x="49" y="189"/>
                  <a:pt x="49" y="187"/>
                </a:cubicBezTo>
                <a:cubicBezTo>
                  <a:pt x="48" y="163"/>
                  <a:pt x="43" y="141"/>
                  <a:pt x="38" y="119"/>
                </a:cubicBezTo>
                <a:cubicBezTo>
                  <a:pt x="33" y="98"/>
                  <a:pt x="30" y="77"/>
                  <a:pt x="23" y="57"/>
                </a:cubicBezTo>
                <a:cubicBezTo>
                  <a:pt x="25" y="46"/>
                  <a:pt x="28" y="35"/>
                  <a:pt x="32" y="25"/>
                </a:cubicBezTo>
                <a:cubicBezTo>
                  <a:pt x="35" y="53"/>
                  <a:pt x="43" y="82"/>
                  <a:pt x="49" y="10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cxnSp>
        <p:nvCxnSpPr>
          <p:cNvPr id="32" name="31 Conector recto"/>
          <p:cNvCxnSpPr/>
          <p:nvPr/>
        </p:nvCxnSpPr>
        <p:spPr>
          <a:xfrm>
            <a:off x="6287839" y="1220280"/>
            <a:ext cx="0" cy="5204959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5 CuadroTexto"/>
          <p:cNvSpPr txBox="1"/>
          <p:nvPr/>
        </p:nvSpPr>
        <p:spPr>
          <a:xfrm>
            <a:off x="7954322" y="2402047"/>
            <a:ext cx="3469476" cy="2735469"/>
          </a:xfrm>
          <a:prstGeom prst="rect">
            <a:avLst/>
          </a:prstGeom>
          <a:solidFill>
            <a:schemeClr val="bg1"/>
          </a:solidFill>
          <a:ln w="3175">
            <a:solidFill>
              <a:srgbClr val="CCCDCF"/>
            </a:solidFill>
            <a:prstDash val="solid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algn="ctr" defTabSz="1219014">
              <a:spcAft>
                <a:spcPts val="600"/>
              </a:spcAft>
              <a:defRPr sz="1400" b="1">
                <a:solidFill>
                  <a:schemeClr val="tx2">
                    <a:lumMod val="75000"/>
                  </a:schemeClr>
                </a:solidFill>
                <a:latin typeface="Segoe Print" panose="02000600000000000000" pitchFamily="2" charset="0"/>
              </a:defRPr>
            </a:lvl1pPr>
            <a:lvl2pPr marL="609507" defTabSz="1219014">
              <a:defRPr sz="2400"/>
            </a:lvl2pPr>
            <a:lvl3pPr marL="1219014" defTabSz="1219014">
              <a:defRPr sz="2400"/>
            </a:lvl3pPr>
            <a:lvl4pPr marL="1828520" defTabSz="1219014">
              <a:defRPr sz="2400"/>
            </a:lvl4pPr>
            <a:lvl5pPr marL="2438027" defTabSz="1219014">
              <a:defRPr sz="2400"/>
            </a:lvl5pPr>
            <a:lvl6pPr marL="3047534" defTabSz="1219014">
              <a:defRPr sz="2400"/>
            </a:lvl6pPr>
            <a:lvl7pPr marL="3657041" defTabSz="1219014">
              <a:defRPr sz="2400"/>
            </a:lvl7pPr>
            <a:lvl8pPr marL="4266547" defTabSz="1219014">
              <a:defRPr sz="2400"/>
            </a:lvl8pPr>
            <a:lvl9pPr marL="4876053" defTabSz="1219014">
              <a:defRPr sz="2400"/>
            </a:lvl9pPr>
          </a:lstStyle>
          <a:p>
            <a:r>
              <a:rPr lang="es-ES_tradnl" sz="1600" dirty="0">
                <a:solidFill>
                  <a:srgbClr val="1F497D">
                    <a:lumMod val="75000"/>
                  </a:srgbClr>
                </a:solidFill>
              </a:rPr>
              <a:t>La ola </a:t>
            </a:r>
            <a:r>
              <a:rPr lang="es-ES_tradnl" sz="1600" dirty="0" err="1">
                <a:solidFill>
                  <a:srgbClr val="1F497D">
                    <a:lumMod val="75000"/>
                  </a:srgbClr>
                </a:solidFill>
              </a:rPr>
              <a:t>Ómicrom</a:t>
            </a:r>
            <a:r>
              <a:rPr lang="es-ES_tradnl" sz="1600" dirty="0">
                <a:solidFill>
                  <a:srgbClr val="1F497D">
                    <a:lumMod val="75000"/>
                  </a:srgbClr>
                </a:solidFill>
              </a:rPr>
              <a:t> ha supuesto un incremento de trabajo muy desigual en las comunidades: </a:t>
            </a:r>
            <a:r>
              <a:rPr lang="es-ES_tradnl" sz="1600" b="0" dirty="0">
                <a:solidFill>
                  <a:srgbClr val="1F497D">
                    <a:lumMod val="75000"/>
                  </a:srgbClr>
                </a:solidFill>
              </a:rPr>
              <a:t>desde Canarias, donde el 86,6% declaran que la ola ha supuesto un incremento importante respecto a otras olas, hasta La Rioja, donde esta afirmación la comparten el 39,3% de las consultadas</a:t>
            </a:r>
          </a:p>
        </p:txBody>
      </p:sp>
    </p:spTree>
    <p:extLst>
      <p:ext uri="{BB962C8B-B14F-4D97-AF65-F5344CB8AC3E}">
        <p14:creationId xmlns:p14="http://schemas.microsoft.com/office/powerpoint/2010/main" val="39371275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/>
              <a:t>Adecuación del número de enfermeras al servicio</a:t>
            </a:r>
            <a:endParaRPr lang="es-ES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23</a:t>
            </a:fld>
            <a:endParaRPr lang="es-ES"/>
          </a:p>
        </p:txBody>
      </p:sp>
      <p:sp>
        <p:nvSpPr>
          <p:cNvPr id="4" name="3 CuadroTexto"/>
          <p:cNvSpPr txBox="1"/>
          <p:nvPr/>
        </p:nvSpPr>
        <p:spPr>
          <a:xfrm>
            <a:off x="334566" y="6186570"/>
            <a:ext cx="9361040" cy="540352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r>
              <a:rPr lang="es-ES" sz="900" dirty="0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rPr>
              <a:t>Base: Total muestra</a:t>
            </a:r>
          </a:p>
          <a:p>
            <a:r>
              <a:rPr lang="es-ES" sz="1000" b="1" dirty="0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rPr>
              <a:t>P 12. Considerando un área similar en la que tú trabajas, y suponiendo que hubiera tres enfermeras trabajando en la actualidad ¿Cuántas enfermeras más hay que contratar para cubrir adecuadamente las necesidades de un buen servicio?</a:t>
            </a:r>
          </a:p>
        </p:txBody>
      </p:sp>
      <p:graphicFrame>
        <p:nvGraphicFramePr>
          <p:cNvPr id="9" name="8 Gráfico"/>
          <p:cNvGraphicFramePr/>
          <p:nvPr>
            <p:extLst>
              <p:ext uri="{D42A27DB-BD31-4B8C-83A1-F6EECF244321}">
                <p14:modId xmlns:p14="http://schemas.microsoft.com/office/powerpoint/2010/main" val="3736926101"/>
              </p:ext>
            </p:extLst>
          </p:nvPr>
        </p:nvGraphicFramePr>
        <p:xfrm>
          <a:off x="3449322" y="2400919"/>
          <a:ext cx="3005924" cy="38363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1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2808387"/>
              </p:ext>
            </p:extLst>
          </p:nvPr>
        </p:nvGraphicFramePr>
        <p:xfrm>
          <a:off x="17058" y="2686168"/>
          <a:ext cx="3303008" cy="3330222"/>
        </p:xfrm>
        <a:graphic>
          <a:graphicData uri="http://schemas.openxmlformats.org/drawingml/2006/table">
            <a:tbl>
              <a:tblPr/>
              <a:tblGrid>
                <a:gridCol w="33030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5746"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</a:rPr>
                        <a:t>Ninguna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5746"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</a:rPr>
                        <a:t>1 enfermera más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5746"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</a:rPr>
                        <a:t>2 enfermeras más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5746"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</a:rPr>
                        <a:t>3 enfermeras más (doblar las que hay)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5746"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</a:rPr>
                        <a:t>4 enfermeras más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5746"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</a:rPr>
                        <a:t>5 enfermeras más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5746"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</a:rPr>
                        <a:t>Más de 5 enfermeras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2" name="15 CuadroTexto"/>
          <p:cNvSpPr txBox="1"/>
          <p:nvPr/>
        </p:nvSpPr>
        <p:spPr>
          <a:xfrm>
            <a:off x="7513764" y="2729749"/>
            <a:ext cx="4198066" cy="2499451"/>
          </a:xfrm>
          <a:prstGeom prst="rect">
            <a:avLst/>
          </a:prstGeom>
          <a:solidFill>
            <a:schemeClr val="bg1"/>
          </a:solidFill>
          <a:ln w="3175">
            <a:solidFill>
              <a:srgbClr val="CCCDCF"/>
            </a:solidFill>
            <a:prstDash val="solid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algn="ctr" defTabSz="1219014">
              <a:spcAft>
                <a:spcPts val="600"/>
              </a:spcAft>
              <a:defRPr sz="1400" b="1">
                <a:solidFill>
                  <a:schemeClr val="tx2">
                    <a:lumMod val="75000"/>
                  </a:schemeClr>
                </a:solidFill>
                <a:latin typeface="Segoe Print" panose="02000600000000000000" pitchFamily="2" charset="0"/>
              </a:defRPr>
            </a:lvl1pPr>
            <a:lvl2pPr marL="609507" defTabSz="1219014">
              <a:defRPr sz="2400"/>
            </a:lvl2pPr>
            <a:lvl3pPr marL="1219014" defTabSz="1219014">
              <a:defRPr sz="2400"/>
            </a:lvl3pPr>
            <a:lvl4pPr marL="1828520" defTabSz="1219014">
              <a:defRPr sz="2400"/>
            </a:lvl4pPr>
            <a:lvl5pPr marL="2438027" defTabSz="1219014">
              <a:defRPr sz="2400"/>
            </a:lvl5pPr>
            <a:lvl6pPr marL="3047534" defTabSz="1219014">
              <a:defRPr sz="2400"/>
            </a:lvl6pPr>
            <a:lvl7pPr marL="3657041" defTabSz="1219014">
              <a:defRPr sz="2400"/>
            </a:lvl7pPr>
            <a:lvl8pPr marL="4266547" defTabSz="1219014">
              <a:defRPr sz="2400"/>
            </a:lvl8pPr>
            <a:lvl9pPr marL="4876053" defTabSz="1219014">
              <a:defRPr sz="2400"/>
            </a:lvl9pPr>
          </a:lstStyle>
          <a:p>
            <a:r>
              <a:rPr lang="es-ES_tradnl" sz="1600" dirty="0">
                <a:solidFill>
                  <a:srgbClr val="1F497D">
                    <a:lumMod val="75000"/>
                  </a:srgbClr>
                </a:solidFill>
              </a:rPr>
              <a:t>El 93,6% de las enfermeras consideran que hay que incrementar las plantillas en la situación actual </a:t>
            </a:r>
            <a:br>
              <a:rPr lang="es-ES_tradnl" sz="1600" dirty="0">
                <a:solidFill>
                  <a:srgbClr val="1F497D">
                    <a:lumMod val="75000"/>
                  </a:srgbClr>
                </a:solidFill>
              </a:rPr>
            </a:br>
            <a:r>
              <a:rPr lang="es-ES_tradnl" sz="1600" b="0" dirty="0">
                <a:solidFill>
                  <a:srgbClr val="1F497D">
                    <a:lumMod val="75000"/>
                  </a:srgbClr>
                </a:solidFill>
              </a:rPr>
              <a:t>(el 94,1% en Castilla y León)</a:t>
            </a:r>
          </a:p>
          <a:p>
            <a:r>
              <a:rPr lang="es-ES_tradnl" sz="1600" dirty="0">
                <a:solidFill>
                  <a:srgbClr val="1F497D">
                    <a:lumMod val="75000"/>
                  </a:srgbClr>
                </a:solidFill>
              </a:rPr>
              <a:t>Mayoritariamente piensan que se necesitaría aumentar entre el 33% y el 100% de la plantilla. </a:t>
            </a:r>
          </a:p>
          <a:p>
            <a:r>
              <a:rPr lang="es-ES_tradnl" sz="1600" b="0" dirty="0">
                <a:solidFill>
                  <a:srgbClr val="1F497D">
                    <a:lumMod val="75000"/>
                  </a:srgbClr>
                </a:solidFill>
              </a:rPr>
              <a:t>De media, donde hay 3 enfermeras, debería haber entre 4 y 6</a:t>
            </a:r>
          </a:p>
        </p:txBody>
      </p:sp>
      <p:sp>
        <p:nvSpPr>
          <p:cNvPr id="5" name="4 Rectángulo"/>
          <p:cNvSpPr/>
          <p:nvPr/>
        </p:nvSpPr>
        <p:spPr>
          <a:xfrm>
            <a:off x="1702718" y="1271662"/>
            <a:ext cx="609282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i="1" dirty="0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rPr>
              <a:t>Considerando un área similar en la que tú trabajas, y suponiendo que hubiera tres enfermeras trabajando en la actualidad ¿Cuántas enfermeras más hay que contratar para cubrir adecuadamente las necesidades de un buen servicio?</a:t>
            </a:r>
          </a:p>
        </p:txBody>
      </p:sp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2309339"/>
              </p:ext>
            </p:extLst>
          </p:nvPr>
        </p:nvGraphicFramePr>
        <p:xfrm>
          <a:off x="5951190" y="2238772"/>
          <a:ext cx="980389" cy="3814166"/>
        </p:xfrm>
        <a:graphic>
          <a:graphicData uri="http://schemas.openxmlformats.org/drawingml/2006/table">
            <a:tbl>
              <a:tblPr/>
              <a:tblGrid>
                <a:gridCol w="9803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3944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5746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</a:rPr>
                        <a:t>3+0= 3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5746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</a:rPr>
                        <a:t>3+1=4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5746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</a:rPr>
                        <a:t>3+2=5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5746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</a:rPr>
                        <a:t>3+3=6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5746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</a:rPr>
                        <a:t>3+4=7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5746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</a:rPr>
                        <a:t>3+5=8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5746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</a:rPr>
                        <a:t>Más</a:t>
                      </a:r>
                      <a:r>
                        <a:rPr lang="es-ES" sz="1400" b="0" i="0" u="none" strike="noStrike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</a:rPr>
                        <a:t> de 8 </a:t>
                      </a:r>
                      <a:endParaRPr lang="es-ES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13" name="20 Grupo"/>
          <p:cNvGrpSpPr/>
          <p:nvPr/>
        </p:nvGrpSpPr>
        <p:grpSpPr>
          <a:xfrm>
            <a:off x="4126012" y="6072464"/>
            <a:ext cx="3529014" cy="276965"/>
            <a:chOff x="4711875" y="5584731"/>
            <a:chExt cx="3529014" cy="276965"/>
          </a:xfrm>
        </p:grpSpPr>
        <p:sp>
          <p:nvSpPr>
            <p:cNvPr id="14" name="1 Rectángulo"/>
            <p:cNvSpPr/>
            <p:nvPr/>
          </p:nvSpPr>
          <p:spPr>
            <a:xfrm>
              <a:off x="4711875" y="5646108"/>
              <a:ext cx="155959" cy="154210"/>
            </a:xfrm>
            <a:prstGeom prst="rect">
              <a:avLst/>
            </a:prstGeom>
            <a:solidFill>
              <a:srgbClr val="2159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1219014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09507" algn="l" defTabSz="1219014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19014" algn="l" defTabSz="1219014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828520" algn="l" defTabSz="1219014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438027" algn="l" defTabSz="1219014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047534" algn="l" defTabSz="1219014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657041" algn="l" defTabSz="1219014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4266547" algn="l" defTabSz="1219014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876053" algn="l" defTabSz="1219014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15" name="22 Rectángulo"/>
            <p:cNvSpPr/>
            <p:nvPr/>
          </p:nvSpPr>
          <p:spPr>
            <a:xfrm>
              <a:off x="5919252" y="5646108"/>
              <a:ext cx="155959" cy="154210"/>
            </a:xfrm>
            <a:prstGeom prst="rect">
              <a:avLst/>
            </a:prstGeom>
            <a:solidFill>
              <a:srgbClr val="49AA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1219014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09507" algn="l" defTabSz="1219014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19014" algn="l" defTabSz="1219014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828520" algn="l" defTabSz="1219014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438027" algn="l" defTabSz="1219014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047534" algn="l" defTabSz="1219014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657041" algn="l" defTabSz="1219014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4266547" algn="l" defTabSz="1219014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876053" algn="l" defTabSz="1219014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16" name="24 CuadroTexto"/>
            <p:cNvSpPr txBox="1"/>
            <p:nvPr/>
          </p:nvSpPr>
          <p:spPr>
            <a:xfrm>
              <a:off x="4845256" y="5584731"/>
              <a:ext cx="1052624" cy="276965"/>
            </a:xfrm>
            <a:prstGeom prst="rect">
              <a:avLst/>
            </a:prstGeom>
            <a:noFill/>
          </p:spPr>
          <p:txBody>
            <a:bodyPr wrap="square" lIns="91406" tIns="45703" rIns="91406" bIns="45703" rtlCol="0" anchor="b">
              <a:spAutoFit/>
            </a:bodyPr>
            <a:lstStyle>
              <a:defPPr>
                <a:defRPr lang="es-ES"/>
              </a:defPPr>
              <a:lvl1pPr marL="0" algn="l" defTabSz="121901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07" algn="l" defTabSz="121901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014" algn="l" defTabSz="121901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520" algn="l" defTabSz="121901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027" algn="l" defTabSz="121901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534" algn="l" defTabSz="121901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041" algn="l" defTabSz="121901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547" algn="l" defTabSz="121901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053" algn="l" defTabSz="121901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_tradnl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Total nacional</a:t>
              </a:r>
            </a:p>
          </p:txBody>
        </p:sp>
        <p:sp>
          <p:nvSpPr>
            <p:cNvPr id="17" name="25 CuadroTexto"/>
            <p:cNvSpPr txBox="1"/>
            <p:nvPr/>
          </p:nvSpPr>
          <p:spPr>
            <a:xfrm>
              <a:off x="6075211" y="5584731"/>
              <a:ext cx="2165678" cy="276965"/>
            </a:xfrm>
            <a:prstGeom prst="rect">
              <a:avLst/>
            </a:prstGeom>
            <a:noFill/>
          </p:spPr>
          <p:txBody>
            <a:bodyPr wrap="square" lIns="91406" tIns="45703" rIns="91406" bIns="45703" rtlCol="0" anchor="b">
              <a:spAutoFit/>
            </a:bodyPr>
            <a:lstStyle>
              <a:defPPr>
                <a:defRPr lang="es-ES"/>
              </a:defPPr>
              <a:lvl1pPr marL="0" algn="l" defTabSz="121901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07" algn="l" defTabSz="121901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014" algn="l" defTabSz="121901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520" algn="l" defTabSz="121901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027" algn="l" defTabSz="121901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534" algn="l" defTabSz="121901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041" algn="l" defTabSz="121901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547" algn="l" defTabSz="121901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053" algn="l" defTabSz="121901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_tradnl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Castilla y León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743328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21 Gráfico"/>
          <p:cNvGraphicFramePr/>
          <p:nvPr>
            <p:extLst>
              <p:ext uri="{D42A27DB-BD31-4B8C-83A1-F6EECF244321}">
                <p14:modId xmlns:p14="http://schemas.microsoft.com/office/powerpoint/2010/main" val="469105663"/>
              </p:ext>
            </p:extLst>
          </p:nvPr>
        </p:nvGraphicFramePr>
        <p:xfrm>
          <a:off x="1269169" y="2522644"/>
          <a:ext cx="2643088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1" name="2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0765939"/>
              </p:ext>
            </p:extLst>
          </p:nvPr>
        </p:nvGraphicFramePr>
        <p:xfrm>
          <a:off x="74911" y="2348880"/>
          <a:ext cx="11952000" cy="3635270"/>
        </p:xfrm>
        <a:graphic>
          <a:graphicData uri="http://schemas.openxmlformats.org/drawingml/2006/table">
            <a:tbl>
              <a:tblPr/>
              <a:tblGrid>
                <a:gridCol w="115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</a:tblGrid>
              <a:tr h="498934">
                <a:tc>
                  <a:txBody>
                    <a:bodyPr/>
                    <a:lstStyle/>
                    <a:p>
                      <a:pPr algn="r" fontAlgn="b"/>
                      <a:endParaRPr lang="es-MX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200" b="0" i="0" u="none" strike="noStrike" dirty="0">
                          <a:solidFill>
                            <a:srgbClr val="006EB3"/>
                          </a:solidFill>
                          <a:effectLst/>
                          <a:latin typeface="+mn-lt"/>
                        </a:rPr>
                        <a:t>TOTAL </a:t>
                      </a:r>
                      <a:br>
                        <a:rPr lang="es-ES" sz="1200" b="0" i="0" u="none" strike="noStrike" dirty="0">
                          <a:solidFill>
                            <a:srgbClr val="006EB3"/>
                          </a:solidFill>
                          <a:effectLst/>
                          <a:latin typeface="+mn-lt"/>
                        </a:rPr>
                      </a:br>
                      <a:r>
                        <a:rPr lang="es-ES" sz="1200" b="0" i="0" u="none" strike="noStrike" dirty="0">
                          <a:solidFill>
                            <a:srgbClr val="006EB3"/>
                          </a:solidFill>
                          <a:effectLst/>
                          <a:latin typeface="+mn-lt"/>
                        </a:rPr>
                        <a:t>MUESTRA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kern="1200" dirty="0">
                          <a:solidFill>
                            <a:srgbClr val="006EB3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Andalucía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kern="1200" dirty="0">
                          <a:solidFill>
                            <a:srgbClr val="006EB3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Aragón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kern="1200" dirty="0">
                          <a:solidFill>
                            <a:srgbClr val="006EB3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Asturias 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kern="1200" dirty="0">
                          <a:solidFill>
                            <a:srgbClr val="006EB3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Balears, Illes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kern="1200" dirty="0">
                          <a:solidFill>
                            <a:srgbClr val="006EB3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Canarias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kern="1200" dirty="0">
                          <a:solidFill>
                            <a:srgbClr val="006EB3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Cantabria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kern="1200" dirty="0">
                          <a:solidFill>
                            <a:srgbClr val="006EB3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C. La Mancha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kern="1200" dirty="0">
                          <a:solidFill>
                            <a:srgbClr val="006EB3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Castilla </a:t>
                      </a:r>
                      <a:br>
                        <a:rPr lang="es-ES" sz="1000" b="0" i="0" u="none" strike="noStrike" kern="1200" dirty="0">
                          <a:solidFill>
                            <a:srgbClr val="006EB3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</a:br>
                      <a:r>
                        <a:rPr lang="es-ES" sz="1000" b="0" i="0" u="none" strike="noStrike" kern="1200" dirty="0">
                          <a:solidFill>
                            <a:srgbClr val="006EB3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y León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kern="1200" dirty="0">
                          <a:solidFill>
                            <a:srgbClr val="006EB3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Cataluña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kern="1200" dirty="0">
                          <a:solidFill>
                            <a:srgbClr val="006EB3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Ceuta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kern="1200" dirty="0">
                          <a:solidFill>
                            <a:srgbClr val="006EB3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C. Valenciana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kern="1200" dirty="0">
                          <a:solidFill>
                            <a:srgbClr val="006EB3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Extremadura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kern="1200" dirty="0">
                          <a:solidFill>
                            <a:srgbClr val="006EB3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Galicia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kern="1200" dirty="0">
                          <a:solidFill>
                            <a:srgbClr val="006EB3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Madrid 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kern="1200" dirty="0">
                          <a:solidFill>
                            <a:srgbClr val="006EB3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Melilla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kern="1200" dirty="0">
                          <a:solidFill>
                            <a:srgbClr val="006EB3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Murcia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kern="1200" dirty="0">
                          <a:solidFill>
                            <a:srgbClr val="006EB3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Navarra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kern="1200" dirty="0">
                          <a:solidFill>
                            <a:srgbClr val="006EB3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País Vasco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kern="1200" dirty="0">
                          <a:solidFill>
                            <a:srgbClr val="006EB3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Rioja, La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6918"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</a:rPr>
                        <a:t>Ninguna</a:t>
                      </a: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MX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4903"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</a:rPr>
                        <a:t>1 enfermera más</a:t>
                      </a: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MX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4903"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</a:rPr>
                        <a:t>2 enfermeras más</a:t>
                      </a: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MX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4903"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</a:rPr>
                        <a:t>3 enfermeras más </a:t>
                      </a:r>
                      <a:r>
                        <a:rPr lang="es-ES" sz="105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</a:rPr>
                        <a:t>(doblar las que hay)</a:t>
                      </a:r>
                      <a:endParaRPr lang="es-ES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MX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4903"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</a:rPr>
                        <a:t>4 enfermeras más</a:t>
                      </a: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MX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4903"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</a:rPr>
                        <a:t>5 enfermeras más</a:t>
                      </a: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4903"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</a:rPr>
                        <a:t>Más de 5 enfermeras</a:t>
                      </a: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282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34566" y="188640"/>
            <a:ext cx="9738348" cy="754053"/>
          </a:xfrm>
        </p:spPr>
        <p:txBody>
          <a:bodyPr/>
          <a:lstStyle/>
          <a:p>
            <a:r>
              <a:rPr lang="es-ES" dirty="0"/>
              <a:t>Adecuación del número de enfermeras al servicio</a:t>
            </a:r>
            <a:br>
              <a:rPr lang="es-ES" dirty="0"/>
            </a:br>
            <a:r>
              <a:rPr lang="es-ES" sz="1800" b="0" i="1" dirty="0"/>
              <a:t>Según CCAA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white"/>
                </a:solidFill>
              </a:rPr>
              <a:pPr/>
              <a:t>24</a:t>
            </a:fld>
            <a:endParaRPr lang="es-ES">
              <a:solidFill>
                <a:prstClr val="white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34566" y="6186570"/>
            <a:ext cx="7932197" cy="540352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r>
              <a:rPr lang="es-ES" sz="900" dirty="0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rPr>
              <a:t>Base: Total muestra</a:t>
            </a:r>
          </a:p>
          <a:p>
            <a:r>
              <a:rPr lang="es-ES" sz="1000" b="1" dirty="0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rPr>
              <a:t>P 12. Considerando un área similar en la que tú trabajas, y suponiendo que hubiera tres enfermeras trabajando en la actualidad ¿Cuántas enfermeras más hay que contratar para cubrir adecuadamente las necesidades de un buen servicio?</a:t>
            </a:r>
          </a:p>
        </p:txBody>
      </p:sp>
      <p:sp>
        <p:nvSpPr>
          <p:cNvPr id="25" name="Freeform 7"/>
          <p:cNvSpPr>
            <a:spLocks/>
          </p:cNvSpPr>
          <p:nvPr/>
        </p:nvSpPr>
        <p:spPr bwMode="auto">
          <a:xfrm>
            <a:off x="6932475" y="2937799"/>
            <a:ext cx="505483" cy="261642"/>
          </a:xfrm>
          <a:custGeom>
            <a:avLst/>
            <a:gdLst>
              <a:gd name="T0" fmla="*/ 131 w 361"/>
              <a:gd name="T1" fmla="*/ 38 h 226"/>
              <a:gd name="T2" fmla="*/ 23 w 361"/>
              <a:gd name="T3" fmla="*/ 105 h 226"/>
              <a:gd name="T4" fmla="*/ 34 w 361"/>
              <a:gd name="T5" fmla="*/ 201 h 226"/>
              <a:gd name="T6" fmla="*/ 150 w 361"/>
              <a:gd name="T7" fmla="*/ 224 h 226"/>
              <a:gd name="T8" fmla="*/ 267 w 361"/>
              <a:gd name="T9" fmla="*/ 200 h 226"/>
              <a:gd name="T10" fmla="*/ 351 w 361"/>
              <a:gd name="T11" fmla="*/ 136 h 226"/>
              <a:gd name="T12" fmla="*/ 341 w 361"/>
              <a:gd name="T13" fmla="*/ 68 h 226"/>
              <a:gd name="T14" fmla="*/ 168 w 361"/>
              <a:gd name="T15" fmla="*/ 12 h 226"/>
              <a:gd name="T16" fmla="*/ 69 w 361"/>
              <a:gd name="T17" fmla="*/ 77 h 226"/>
              <a:gd name="T18" fmla="*/ 74 w 361"/>
              <a:gd name="T19" fmla="*/ 80 h 226"/>
              <a:gd name="T20" fmla="*/ 276 w 361"/>
              <a:gd name="T21" fmla="*/ 29 h 226"/>
              <a:gd name="T22" fmla="*/ 344 w 361"/>
              <a:gd name="T23" fmla="*/ 86 h 226"/>
              <a:gd name="T24" fmla="*/ 325 w 361"/>
              <a:gd name="T25" fmla="*/ 160 h 226"/>
              <a:gd name="T26" fmla="*/ 209 w 361"/>
              <a:gd name="T27" fmla="*/ 210 h 226"/>
              <a:gd name="T28" fmla="*/ 78 w 361"/>
              <a:gd name="T29" fmla="*/ 213 h 226"/>
              <a:gd name="T30" fmla="*/ 27 w 361"/>
              <a:gd name="T31" fmla="*/ 187 h 226"/>
              <a:gd name="T32" fmla="*/ 18 w 361"/>
              <a:gd name="T33" fmla="*/ 124 h 226"/>
              <a:gd name="T34" fmla="*/ 131 w 361"/>
              <a:gd name="T35" fmla="*/ 45 h 226"/>
              <a:gd name="T36" fmla="*/ 133 w 361"/>
              <a:gd name="T37" fmla="*/ 44 h 226"/>
              <a:gd name="T38" fmla="*/ 131 w 361"/>
              <a:gd name="T39" fmla="*/ 38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61" h="226">
                <a:moveTo>
                  <a:pt x="131" y="38"/>
                </a:moveTo>
                <a:cubicBezTo>
                  <a:pt x="92" y="48"/>
                  <a:pt x="48" y="71"/>
                  <a:pt x="23" y="105"/>
                </a:cubicBezTo>
                <a:cubicBezTo>
                  <a:pt x="0" y="137"/>
                  <a:pt x="1" y="177"/>
                  <a:pt x="34" y="201"/>
                </a:cubicBezTo>
                <a:cubicBezTo>
                  <a:pt x="66" y="225"/>
                  <a:pt x="112" y="226"/>
                  <a:pt x="150" y="224"/>
                </a:cubicBezTo>
                <a:cubicBezTo>
                  <a:pt x="189" y="221"/>
                  <a:pt x="230" y="215"/>
                  <a:pt x="267" y="200"/>
                </a:cubicBezTo>
                <a:cubicBezTo>
                  <a:pt x="299" y="188"/>
                  <a:pt x="336" y="169"/>
                  <a:pt x="351" y="136"/>
                </a:cubicBezTo>
                <a:cubicBezTo>
                  <a:pt x="361" y="113"/>
                  <a:pt x="355" y="88"/>
                  <a:pt x="341" y="68"/>
                </a:cubicBezTo>
                <a:cubicBezTo>
                  <a:pt x="303" y="18"/>
                  <a:pt x="227" y="0"/>
                  <a:pt x="168" y="12"/>
                </a:cubicBezTo>
                <a:cubicBezTo>
                  <a:pt x="127" y="19"/>
                  <a:pt x="92" y="43"/>
                  <a:pt x="69" y="77"/>
                </a:cubicBezTo>
                <a:cubicBezTo>
                  <a:pt x="67" y="80"/>
                  <a:pt x="72" y="83"/>
                  <a:pt x="74" y="80"/>
                </a:cubicBezTo>
                <a:cubicBezTo>
                  <a:pt x="120" y="14"/>
                  <a:pt x="205" y="0"/>
                  <a:pt x="276" y="29"/>
                </a:cubicBezTo>
                <a:cubicBezTo>
                  <a:pt x="304" y="40"/>
                  <a:pt x="331" y="59"/>
                  <a:pt x="344" y="86"/>
                </a:cubicBezTo>
                <a:cubicBezTo>
                  <a:pt x="358" y="113"/>
                  <a:pt x="346" y="141"/>
                  <a:pt x="325" y="160"/>
                </a:cubicBezTo>
                <a:cubicBezTo>
                  <a:pt x="293" y="189"/>
                  <a:pt x="249" y="202"/>
                  <a:pt x="209" y="210"/>
                </a:cubicBezTo>
                <a:cubicBezTo>
                  <a:pt x="166" y="218"/>
                  <a:pt x="121" y="222"/>
                  <a:pt x="78" y="213"/>
                </a:cubicBezTo>
                <a:cubicBezTo>
                  <a:pt x="59" y="209"/>
                  <a:pt x="40" y="202"/>
                  <a:pt x="27" y="187"/>
                </a:cubicBezTo>
                <a:cubicBezTo>
                  <a:pt x="10" y="170"/>
                  <a:pt x="9" y="145"/>
                  <a:pt x="18" y="124"/>
                </a:cubicBezTo>
                <a:cubicBezTo>
                  <a:pt x="37" y="82"/>
                  <a:pt x="89" y="55"/>
                  <a:pt x="131" y="45"/>
                </a:cubicBezTo>
                <a:cubicBezTo>
                  <a:pt x="132" y="44"/>
                  <a:pt x="132" y="44"/>
                  <a:pt x="133" y="44"/>
                </a:cubicBezTo>
                <a:cubicBezTo>
                  <a:pt x="137" y="43"/>
                  <a:pt x="135" y="37"/>
                  <a:pt x="131" y="38"/>
                </a:cubicBezTo>
                <a:close/>
              </a:path>
            </a:pathLst>
          </a:custGeom>
          <a:solidFill>
            <a:schemeClr val="accent6"/>
          </a:solidFill>
          <a:ln w="9525">
            <a:solidFill>
              <a:schemeClr val="accent6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26" name="Freeform 7"/>
          <p:cNvSpPr>
            <a:spLocks/>
          </p:cNvSpPr>
          <p:nvPr/>
        </p:nvSpPr>
        <p:spPr bwMode="auto">
          <a:xfrm>
            <a:off x="6395938" y="2937799"/>
            <a:ext cx="505483" cy="261642"/>
          </a:xfrm>
          <a:custGeom>
            <a:avLst/>
            <a:gdLst>
              <a:gd name="T0" fmla="*/ 131 w 361"/>
              <a:gd name="T1" fmla="*/ 38 h 226"/>
              <a:gd name="T2" fmla="*/ 23 w 361"/>
              <a:gd name="T3" fmla="*/ 105 h 226"/>
              <a:gd name="T4" fmla="*/ 34 w 361"/>
              <a:gd name="T5" fmla="*/ 201 h 226"/>
              <a:gd name="T6" fmla="*/ 150 w 361"/>
              <a:gd name="T7" fmla="*/ 224 h 226"/>
              <a:gd name="T8" fmla="*/ 267 w 361"/>
              <a:gd name="T9" fmla="*/ 200 h 226"/>
              <a:gd name="T10" fmla="*/ 351 w 361"/>
              <a:gd name="T11" fmla="*/ 136 h 226"/>
              <a:gd name="T12" fmla="*/ 341 w 361"/>
              <a:gd name="T13" fmla="*/ 68 h 226"/>
              <a:gd name="T14" fmla="*/ 168 w 361"/>
              <a:gd name="T15" fmla="*/ 12 h 226"/>
              <a:gd name="T16" fmla="*/ 69 w 361"/>
              <a:gd name="T17" fmla="*/ 77 h 226"/>
              <a:gd name="T18" fmla="*/ 74 w 361"/>
              <a:gd name="T19" fmla="*/ 80 h 226"/>
              <a:gd name="T20" fmla="*/ 276 w 361"/>
              <a:gd name="T21" fmla="*/ 29 h 226"/>
              <a:gd name="T22" fmla="*/ 344 w 361"/>
              <a:gd name="T23" fmla="*/ 86 h 226"/>
              <a:gd name="T24" fmla="*/ 325 w 361"/>
              <a:gd name="T25" fmla="*/ 160 h 226"/>
              <a:gd name="T26" fmla="*/ 209 w 361"/>
              <a:gd name="T27" fmla="*/ 210 h 226"/>
              <a:gd name="T28" fmla="*/ 78 w 361"/>
              <a:gd name="T29" fmla="*/ 213 h 226"/>
              <a:gd name="T30" fmla="*/ 27 w 361"/>
              <a:gd name="T31" fmla="*/ 187 h 226"/>
              <a:gd name="T32" fmla="*/ 18 w 361"/>
              <a:gd name="T33" fmla="*/ 124 h 226"/>
              <a:gd name="T34" fmla="*/ 131 w 361"/>
              <a:gd name="T35" fmla="*/ 45 h 226"/>
              <a:gd name="T36" fmla="*/ 133 w 361"/>
              <a:gd name="T37" fmla="*/ 44 h 226"/>
              <a:gd name="T38" fmla="*/ 131 w 361"/>
              <a:gd name="T39" fmla="*/ 38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61" h="226">
                <a:moveTo>
                  <a:pt x="131" y="38"/>
                </a:moveTo>
                <a:cubicBezTo>
                  <a:pt x="92" y="48"/>
                  <a:pt x="48" y="71"/>
                  <a:pt x="23" y="105"/>
                </a:cubicBezTo>
                <a:cubicBezTo>
                  <a:pt x="0" y="137"/>
                  <a:pt x="1" y="177"/>
                  <a:pt x="34" y="201"/>
                </a:cubicBezTo>
                <a:cubicBezTo>
                  <a:pt x="66" y="225"/>
                  <a:pt x="112" y="226"/>
                  <a:pt x="150" y="224"/>
                </a:cubicBezTo>
                <a:cubicBezTo>
                  <a:pt x="189" y="221"/>
                  <a:pt x="230" y="215"/>
                  <a:pt x="267" y="200"/>
                </a:cubicBezTo>
                <a:cubicBezTo>
                  <a:pt x="299" y="188"/>
                  <a:pt x="336" y="169"/>
                  <a:pt x="351" y="136"/>
                </a:cubicBezTo>
                <a:cubicBezTo>
                  <a:pt x="361" y="113"/>
                  <a:pt x="355" y="88"/>
                  <a:pt x="341" y="68"/>
                </a:cubicBezTo>
                <a:cubicBezTo>
                  <a:pt x="303" y="18"/>
                  <a:pt x="227" y="0"/>
                  <a:pt x="168" y="12"/>
                </a:cubicBezTo>
                <a:cubicBezTo>
                  <a:pt x="127" y="19"/>
                  <a:pt x="92" y="43"/>
                  <a:pt x="69" y="77"/>
                </a:cubicBezTo>
                <a:cubicBezTo>
                  <a:pt x="67" y="80"/>
                  <a:pt x="72" y="83"/>
                  <a:pt x="74" y="80"/>
                </a:cubicBezTo>
                <a:cubicBezTo>
                  <a:pt x="120" y="14"/>
                  <a:pt x="205" y="0"/>
                  <a:pt x="276" y="29"/>
                </a:cubicBezTo>
                <a:cubicBezTo>
                  <a:pt x="304" y="40"/>
                  <a:pt x="331" y="59"/>
                  <a:pt x="344" y="86"/>
                </a:cubicBezTo>
                <a:cubicBezTo>
                  <a:pt x="358" y="113"/>
                  <a:pt x="346" y="141"/>
                  <a:pt x="325" y="160"/>
                </a:cubicBezTo>
                <a:cubicBezTo>
                  <a:pt x="293" y="189"/>
                  <a:pt x="249" y="202"/>
                  <a:pt x="209" y="210"/>
                </a:cubicBezTo>
                <a:cubicBezTo>
                  <a:pt x="166" y="218"/>
                  <a:pt x="121" y="222"/>
                  <a:pt x="78" y="213"/>
                </a:cubicBezTo>
                <a:cubicBezTo>
                  <a:pt x="59" y="209"/>
                  <a:pt x="40" y="202"/>
                  <a:pt x="27" y="187"/>
                </a:cubicBezTo>
                <a:cubicBezTo>
                  <a:pt x="10" y="170"/>
                  <a:pt x="9" y="145"/>
                  <a:pt x="18" y="124"/>
                </a:cubicBezTo>
                <a:cubicBezTo>
                  <a:pt x="37" y="82"/>
                  <a:pt x="89" y="55"/>
                  <a:pt x="131" y="45"/>
                </a:cubicBezTo>
                <a:cubicBezTo>
                  <a:pt x="132" y="44"/>
                  <a:pt x="132" y="44"/>
                  <a:pt x="133" y="44"/>
                </a:cubicBezTo>
                <a:cubicBezTo>
                  <a:pt x="137" y="43"/>
                  <a:pt x="135" y="37"/>
                  <a:pt x="131" y="38"/>
                </a:cubicBezTo>
                <a:close/>
              </a:path>
            </a:pathLst>
          </a:custGeom>
          <a:solidFill>
            <a:schemeClr val="accent6"/>
          </a:solidFill>
          <a:ln w="9525">
            <a:solidFill>
              <a:schemeClr val="accent6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27" name="Freeform 7"/>
          <p:cNvSpPr>
            <a:spLocks/>
          </p:cNvSpPr>
          <p:nvPr/>
        </p:nvSpPr>
        <p:spPr bwMode="auto">
          <a:xfrm>
            <a:off x="9503555" y="2937799"/>
            <a:ext cx="505483" cy="261642"/>
          </a:xfrm>
          <a:custGeom>
            <a:avLst/>
            <a:gdLst>
              <a:gd name="T0" fmla="*/ 131 w 361"/>
              <a:gd name="T1" fmla="*/ 38 h 226"/>
              <a:gd name="T2" fmla="*/ 23 w 361"/>
              <a:gd name="T3" fmla="*/ 105 h 226"/>
              <a:gd name="T4" fmla="*/ 34 w 361"/>
              <a:gd name="T5" fmla="*/ 201 h 226"/>
              <a:gd name="T6" fmla="*/ 150 w 361"/>
              <a:gd name="T7" fmla="*/ 224 h 226"/>
              <a:gd name="T8" fmla="*/ 267 w 361"/>
              <a:gd name="T9" fmla="*/ 200 h 226"/>
              <a:gd name="T10" fmla="*/ 351 w 361"/>
              <a:gd name="T11" fmla="*/ 136 h 226"/>
              <a:gd name="T12" fmla="*/ 341 w 361"/>
              <a:gd name="T13" fmla="*/ 68 h 226"/>
              <a:gd name="T14" fmla="*/ 168 w 361"/>
              <a:gd name="T15" fmla="*/ 12 h 226"/>
              <a:gd name="T16" fmla="*/ 69 w 361"/>
              <a:gd name="T17" fmla="*/ 77 h 226"/>
              <a:gd name="T18" fmla="*/ 74 w 361"/>
              <a:gd name="T19" fmla="*/ 80 h 226"/>
              <a:gd name="T20" fmla="*/ 276 w 361"/>
              <a:gd name="T21" fmla="*/ 29 h 226"/>
              <a:gd name="T22" fmla="*/ 344 w 361"/>
              <a:gd name="T23" fmla="*/ 86 h 226"/>
              <a:gd name="T24" fmla="*/ 325 w 361"/>
              <a:gd name="T25" fmla="*/ 160 h 226"/>
              <a:gd name="T26" fmla="*/ 209 w 361"/>
              <a:gd name="T27" fmla="*/ 210 h 226"/>
              <a:gd name="T28" fmla="*/ 78 w 361"/>
              <a:gd name="T29" fmla="*/ 213 h 226"/>
              <a:gd name="T30" fmla="*/ 27 w 361"/>
              <a:gd name="T31" fmla="*/ 187 h 226"/>
              <a:gd name="T32" fmla="*/ 18 w 361"/>
              <a:gd name="T33" fmla="*/ 124 h 226"/>
              <a:gd name="T34" fmla="*/ 131 w 361"/>
              <a:gd name="T35" fmla="*/ 45 h 226"/>
              <a:gd name="T36" fmla="*/ 133 w 361"/>
              <a:gd name="T37" fmla="*/ 44 h 226"/>
              <a:gd name="T38" fmla="*/ 131 w 361"/>
              <a:gd name="T39" fmla="*/ 38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61" h="226">
                <a:moveTo>
                  <a:pt x="131" y="38"/>
                </a:moveTo>
                <a:cubicBezTo>
                  <a:pt x="92" y="48"/>
                  <a:pt x="48" y="71"/>
                  <a:pt x="23" y="105"/>
                </a:cubicBezTo>
                <a:cubicBezTo>
                  <a:pt x="0" y="137"/>
                  <a:pt x="1" y="177"/>
                  <a:pt x="34" y="201"/>
                </a:cubicBezTo>
                <a:cubicBezTo>
                  <a:pt x="66" y="225"/>
                  <a:pt x="112" y="226"/>
                  <a:pt x="150" y="224"/>
                </a:cubicBezTo>
                <a:cubicBezTo>
                  <a:pt x="189" y="221"/>
                  <a:pt x="230" y="215"/>
                  <a:pt x="267" y="200"/>
                </a:cubicBezTo>
                <a:cubicBezTo>
                  <a:pt x="299" y="188"/>
                  <a:pt x="336" y="169"/>
                  <a:pt x="351" y="136"/>
                </a:cubicBezTo>
                <a:cubicBezTo>
                  <a:pt x="361" y="113"/>
                  <a:pt x="355" y="88"/>
                  <a:pt x="341" y="68"/>
                </a:cubicBezTo>
                <a:cubicBezTo>
                  <a:pt x="303" y="18"/>
                  <a:pt x="227" y="0"/>
                  <a:pt x="168" y="12"/>
                </a:cubicBezTo>
                <a:cubicBezTo>
                  <a:pt x="127" y="19"/>
                  <a:pt x="92" y="43"/>
                  <a:pt x="69" y="77"/>
                </a:cubicBezTo>
                <a:cubicBezTo>
                  <a:pt x="67" y="80"/>
                  <a:pt x="72" y="83"/>
                  <a:pt x="74" y="80"/>
                </a:cubicBezTo>
                <a:cubicBezTo>
                  <a:pt x="120" y="14"/>
                  <a:pt x="205" y="0"/>
                  <a:pt x="276" y="29"/>
                </a:cubicBezTo>
                <a:cubicBezTo>
                  <a:pt x="304" y="40"/>
                  <a:pt x="331" y="59"/>
                  <a:pt x="344" y="86"/>
                </a:cubicBezTo>
                <a:cubicBezTo>
                  <a:pt x="358" y="113"/>
                  <a:pt x="346" y="141"/>
                  <a:pt x="325" y="160"/>
                </a:cubicBezTo>
                <a:cubicBezTo>
                  <a:pt x="293" y="189"/>
                  <a:pt x="249" y="202"/>
                  <a:pt x="209" y="210"/>
                </a:cubicBezTo>
                <a:cubicBezTo>
                  <a:pt x="166" y="218"/>
                  <a:pt x="121" y="222"/>
                  <a:pt x="78" y="213"/>
                </a:cubicBezTo>
                <a:cubicBezTo>
                  <a:pt x="59" y="209"/>
                  <a:pt x="40" y="202"/>
                  <a:pt x="27" y="187"/>
                </a:cubicBezTo>
                <a:cubicBezTo>
                  <a:pt x="10" y="170"/>
                  <a:pt x="9" y="145"/>
                  <a:pt x="18" y="124"/>
                </a:cubicBezTo>
                <a:cubicBezTo>
                  <a:pt x="37" y="82"/>
                  <a:pt x="89" y="55"/>
                  <a:pt x="131" y="45"/>
                </a:cubicBezTo>
                <a:cubicBezTo>
                  <a:pt x="132" y="44"/>
                  <a:pt x="132" y="44"/>
                  <a:pt x="133" y="44"/>
                </a:cubicBezTo>
                <a:cubicBezTo>
                  <a:pt x="137" y="43"/>
                  <a:pt x="135" y="37"/>
                  <a:pt x="131" y="38"/>
                </a:cubicBezTo>
                <a:close/>
              </a:path>
            </a:pathLst>
          </a:custGeom>
          <a:solidFill>
            <a:schemeClr val="accent6"/>
          </a:solidFill>
          <a:ln w="9525">
            <a:solidFill>
              <a:schemeClr val="accent6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28" name="Freeform 7"/>
          <p:cNvSpPr>
            <a:spLocks/>
          </p:cNvSpPr>
          <p:nvPr/>
        </p:nvSpPr>
        <p:spPr bwMode="auto">
          <a:xfrm>
            <a:off x="10030246" y="2937799"/>
            <a:ext cx="505483" cy="261642"/>
          </a:xfrm>
          <a:custGeom>
            <a:avLst/>
            <a:gdLst>
              <a:gd name="T0" fmla="*/ 131 w 361"/>
              <a:gd name="T1" fmla="*/ 38 h 226"/>
              <a:gd name="T2" fmla="*/ 23 w 361"/>
              <a:gd name="T3" fmla="*/ 105 h 226"/>
              <a:gd name="T4" fmla="*/ 34 w 361"/>
              <a:gd name="T5" fmla="*/ 201 h 226"/>
              <a:gd name="T6" fmla="*/ 150 w 361"/>
              <a:gd name="T7" fmla="*/ 224 h 226"/>
              <a:gd name="T8" fmla="*/ 267 w 361"/>
              <a:gd name="T9" fmla="*/ 200 h 226"/>
              <a:gd name="T10" fmla="*/ 351 w 361"/>
              <a:gd name="T11" fmla="*/ 136 h 226"/>
              <a:gd name="T12" fmla="*/ 341 w 361"/>
              <a:gd name="T13" fmla="*/ 68 h 226"/>
              <a:gd name="T14" fmla="*/ 168 w 361"/>
              <a:gd name="T15" fmla="*/ 12 h 226"/>
              <a:gd name="T16" fmla="*/ 69 w 361"/>
              <a:gd name="T17" fmla="*/ 77 h 226"/>
              <a:gd name="T18" fmla="*/ 74 w 361"/>
              <a:gd name="T19" fmla="*/ 80 h 226"/>
              <a:gd name="T20" fmla="*/ 276 w 361"/>
              <a:gd name="T21" fmla="*/ 29 h 226"/>
              <a:gd name="T22" fmla="*/ 344 w 361"/>
              <a:gd name="T23" fmla="*/ 86 h 226"/>
              <a:gd name="T24" fmla="*/ 325 w 361"/>
              <a:gd name="T25" fmla="*/ 160 h 226"/>
              <a:gd name="T26" fmla="*/ 209 w 361"/>
              <a:gd name="T27" fmla="*/ 210 h 226"/>
              <a:gd name="T28" fmla="*/ 78 w 361"/>
              <a:gd name="T29" fmla="*/ 213 h 226"/>
              <a:gd name="T30" fmla="*/ 27 w 361"/>
              <a:gd name="T31" fmla="*/ 187 h 226"/>
              <a:gd name="T32" fmla="*/ 18 w 361"/>
              <a:gd name="T33" fmla="*/ 124 h 226"/>
              <a:gd name="T34" fmla="*/ 131 w 361"/>
              <a:gd name="T35" fmla="*/ 45 h 226"/>
              <a:gd name="T36" fmla="*/ 133 w 361"/>
              <a:gd name="T37" fmla="*/ 44 h 226"/>
              <a:gd name="T38" fmla="*/ 131 w 361"/>
              <a:gd name="T39" fmla="*/ 38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61" h="226">
                <a:moveTo>
                  <a:pt x="131" y="38"/>
                </a:moveTo>
                <a:cubicBezTo>
                  <a:pt x="92" y="48"/>
                  <a:pt x="48" y="71"/>
                  <a:pt x="23" y="105"/>
                </a:cubicBezTo>
                <a:cubicBezTo>
                  <a:pt x="0" y="137"/>
                  <a:pt x="1" y="177"/>
                  <a:pt x="34" y="201"/>
                </a:cubicBezTo>
                <a:cubicBezTo>
                  <a:pt x="66" y="225"/>
                  <a:pt x="112" y="226"/>
                  <a:pt x="150" y="224"/>
                </a:cubicBezTo>
                <a:cubicBezTo>
                  <a:pt x="189" y="221"/>
                  <a:pt x="230" y="215"/>
                  <a:pt x="267" y="200"/>
                </a:cubicBezTo>
                <a:cubicBezTo>
                  <a:pt x="299" y="188"/>
                  <a:pt x="336" y="169"/>
                  <a:pt x="351" y="136"/>
                </a:cubicBezTo>
                <a:cubicBezTo>
                  <a:pt x="361" y="113"/>
                  <a:pt x="355" y="88"/>
                  <a:pt x="341" y="68"/>
                </a:cubicBezTo>
                <a:cubicBezTo>
                  <a:pt x="303" y="18"/>
                  <a:pt x="227" y="0"/>
                  <a:pt x="168" y="12"/>
                </a:cubicBezTo>
                <a:cubicBezTo>
                  <a:pt x="127" y="19"/>
                  <a:pt x="92" y="43"/>
                  <a:pt x="69" y="77"/>
                </a:cubicBezTo>
                <a:cubicBezTo>
                  <a:pt x="67" y="80"/>
                  <a:pt x="72" y="83"/>
                  <a:pt x="74" y="80"/>
                </a:cubicBezTo>
                <a:cubicBezTo>
                  <a:pt x="120" y="14"/>
                  <a:pt x="205" y="0"/>
                  <a:pt x="276" y="29"/>
                </a:cubicBezTo>
                <a:cubicBezTo>
                  <a:pt x="304" y="40"/>
                  <a:pt x="331" y="59"/>
                  <a:pt x="344" y="86"/>
                </a:cubicBezTo>
                <a:cubicBezTo>
                  <a:pt x="358" y="113"/>
                  <a:pt x="346" y="141"/>
                  <a:pt x="325" y="160"/>
                </a:cubicBezTo>
                <a:cubicBezTo>
                  <a:pt x="293" y="189"/>
                  <a:pt x="249" y="202"/>
                  <a:pt x="209" y="210"/>
                </a:cubicBezTo>
                <a:cubicBezTo>
                  <a:pt x="166" y="218"/>
                  <a:pt x="121" y="222"/>
                  <a:pt x="78" y="213"/>
                </a:cubicBezTo>
                <a:cubicBezTo>
                  <a:pt x="59" y="209"/>
                  <a:pt x="40" y="202"/>
                  <a:pt x="27" y="187"/>
                </a:cubicBezTo>
                <a:cubicBezTo>
                  <a:pt x="10" y="170"/>
                  <a:pt x="9" y="145"/>
                  <a:pt x="18" y="124"/>
                </a:cubicBezTo>
                <a:cubicBezTo>
                  <a:pt x="37" y="82"/>
                  <a:pt x="89" y="55"/>
                  <a:pt x="131" y="45"/>
                </a:cubicBezTo>
                <a:cubicBezTo>
                  <a:pt x="132" y="44"/>
                  <a:pt x="132" y="44"/>
                  <a:pt x="133" y="44"/>
                </a:cubicBezTo>
                <a:cubicBezTo>
                  <a:pt x="137" y="43"/>
                  <a:pt x="135" y="37"/>
                  <a:pt x="131" y="38"/>
                </a:cubicBezTo>
                <a:close/>
              </a:path>
            </a:pathLst>
          </a:custGeom>
          <a:solidFill>
            <a:schemeClr val="accent6"/>
          </a:solidFill>
          <a:ln w="9525">
            <a:solidFill>
              <a:schemeClr val="accent6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29" name="Freeform 7"/>
          <p:cNvSpPr>
            <a:spLocks/>
          </p:cNvSpPr>
          <p:nvPr/>
        </p:nvSpPr>
        <p:spPr bwMode="auto">
          <a:xfrm>
            <a:off x="7440723" y="2937799"/>
            <a:ext cx="505483" cy="261642"/>
          </a:xfrm>
          <a:custGeom>
            <a:avLst/>
            <a:gdLst>
              <a:gd name="T0" fmla="*/ 131 w 361"/>
              <a:gd name="T1" fmla="*/ 38 h 226"/>
              <a:gd name="T2" fmla="*/ 23 w 361"/>
              <a:gd name="T3" fmla="*/ 105 h 226"/>
              <a:gd name="T4" fmla="*/ 34 w 361"/>
              <a:gd name="T5" fmla="*/ 201 h 226"/>
              <a:gd name="T6" fmla="*/ 150 w 361"/>
              <a:gd name="T7" fmla="*/ 224 h 226"/>
              <a:gd name="T8" fmla="*/ 267 w 361"/>
              <a:gd name="T9" fmla="*/ 200 h 226"/>
              <a:gd name="T10" fmla="*/ 351 w 361"/>
              <a:gd name="T11" fmla="*/ 136 h 226"/>
              <a:gd name="T12" fmla="*/ 341 w 361"/>
              <a:gd name="T13" fmla="*/ 68 h 226"/>
              <a:gd name="T14" fmla="*/ 168 w 361"/>
              <a:gd name="T15" fmla="*/ 12 h 226"/>
              <a:gd name="T16" fmla="*/ 69 w 361"/>
              <a:gd name="T17" fmla="*/ 77 h 226"/>
              <a:gd name="T18" fmla="*/ 74 w 361"/>
              <a:gd name="T19" fmla="*/ 80 h 226"/>
              <a:gd name="T20" fmla="*/ 276 w 361"/>
              <a:gd name="T21" fmla="*/ 29 h 226"/>
              <a:gd name="T22" fmla="*/ 344 w 361"/>
              <a:gd name="T23" fmla="*/ 86 h 226"/>
              <a:gd name="T24" fmla="*/ 325 w 361"/>
              <a:gd name="T25" fmla="*/ 160 h 226"/>
              <a:gd name="T26" fmla="*/ 209 w 361"/>
              <a:gd name="T27" fmla="*/ 210 h 226"/>
              <a:gd name="T28" fmla="*/ 78 w 361"/>
              <a:gd name="T29" fmla="*/ 213 h 226"/>
              <a:gd name="T30" fmla="*/ 27 w 361"/>
              <a:gd name="T31" fmla="*/ 187 h 226"/>
              <a:gd name="T32" fmla="*/ 18 w 361"/>
              <a:gd name="T33" fmla="*/ 124 h 226"/>
              <a:gd name="T34" fmla="*/ 131 w 361"/>
              <a:gd name="T35" fmla="*/ 45 h 226"/>
              <a:gd name="T36" fmla="*/ 133 w 361"/>
              <a:gd name="T37" fmla="*/ 44 h 226"/>
              <a:gd name="T38" fmla="*/ 131 w 361"/>
              <a:gd name="T39" fmla="*/ 38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61" h="226">
                <a:moveTo>
                  <a:pt x="131" y="38"/>
                </a:moveTo>
                <a:cubicBezTo>
                  <a:pt x="92" y="48"/>
                  <a:pt x="48" y="71"/>
                  <a:pt x="23" y="105"/>
                </a:cubicBezTo>
                <a:cubicBezTo>
                  <a:pt x="0" y="137"/>
                  <a:pt x="1" y="177"/>
                  <a:pt x="34" y="201"/>
                </a:cubicBezTo>
                <a:cubicBezTo>
                  <a:pt x="66" y="225"/>
                  <a:pt x="112" y="226"/>
                  <a:pt x="150" y="224"/>
                </a:cubicBezTo>
                <a:cubicBezTo>
                  <a:pt x="189" y="221"/>
                  <a:pt x="230" y="215"/>
                  <a:pt x="267" y="200"/>
                </a:cubicBezTo>
                <a:cubicBezTo>
                  <a:pt x="299" y="188"/>
                  <a:pt x="336" y="169"/>
                  <a:pt x="351" y="136"/>
                </a:cubicBezTo>
                <a:cubicBezTo>
                  <a:pt x="361" y="113"/>
                  <a:pt x="355" y="88"/>
                  <a:pt x="341" y="68"/>
                </a:cubicBezTo>
                <a:cubicBezTo>
                  <a:pt x="303" y="18"/>
                  <a:pt x="227" y="0"/>
                  <a:pt x="168" y="12"/>
                </a:cubicBezTo>
                <a:cubicBezTo>
                  <a:pt x="127" y="19"/>
                  <a:pt x="92" y="43"/>
                  <a:pt x="69" y="77"/>
                </a:cubicBezTo>
                <a:cubicBezTo>
                  <a:pt x="67" y="80"/>
                  <a:pt x="72" y="83"/>
                  <a:pt x="74" y="80"/>
                </a:cubicBezTo>
                <a:cubicBezTo>
                  <a:pt x="120" y="14"/>
                  <a:pt x="205" y="0"/>
                  <a:pt x="276" y="29"/>
                </a:cubicBezTo>
                <a:cubicBezTo>
                  <a:pt x="304" y="40"/>
                  <a:pt x="331" y="59"/>
                  <a:pt x="344" y="86"/>
                </a:cubicBezTo>
                <a:cubicBezTo>
                  <a:pt x="358" y="113"/>
                  <a:pt x="346" y="141"/>
                  <a:pt x="325" y="160"/>
                </a:cubicBezTo>
                <a:cubicBezTo>
                  <a:pt x="293" y="189"/>
                  <a:pt x="249" y="202"/>
                  <a:pt x="209" y="210"/>
                </a:cubicBezTo>
                <a:cubicBezTo>
                  <a:pt x="166" y="218"/>
                  <a:pt x="121" y="222"/>
                  <a:pt x="78" y="213"/>
                </a:cubicBezTo>
                <a:cubicBezTo>
                  <a:pt x="59" y="209"/>
                  <a:pt x="40" y="202"/>
                  <a:pt x="27" y="187"/>
                </a:cubicBezTo>
                <a:cubicBezTo>
                  <a:pt x="10" y="170"/>
                  <a:pt x="9" y="145"/>
                  <a:pt x="18" y="124"/>
                </a:cubicBezTo>
                <a:cubicBezTo>
                  <a:pt x="37" y="82"/>
                  <a:pt x="89" y="55"/>
                  <a:pt x="131" y="45"/>
                </a:cubicBezTo>
                <a:cubicBezTo>
                  <a:pt x="132" y="44"/>
                  <a:pt x="132" y="44"/>
                  <a:pt x="133" y="44"/>
                </a:cubicBezTo>
                <a:cubicBezTo>
                  <a:pt x="137" y="43"/>
                  <a:pt x="135" y="37"/>
                  <a:pt x="131" y="38"/>
                </a:cubicBezTo>
                <a:close/>
              </a:path>
            </a:pathLst>
          </a:custGeom>
          <a:solidFill>
            <a:schemeClr val="accent6"/>
          </a:solidFill>
          <a:ln w="9525">
            <a:solidFill>
              <a:schemeClr val="accent6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0" name="Freeform 7"/>
          <p:cNvSpPr>
            <a:spLocks/>
          </p:cNvSpPr>
          <p:nvPr/>
        </p:nvSpPr>
        <p:spPr bwMode="auto">
          <a:xfrm>
            <a:off x="8014022" y="2937799"/>
            <a:ext cx="505483" cy="261642"/>
          </a:xfrm>
          <a:custGeom>
            <a:avLst/>
            <a:gdLst>
              <a:gd name="T0" fmla="*/ 131 w 361"/>
              <a:gd name="T1" fmla="*/ 38 h 226"/>
              <a:gd name="T2" fmla="*/ 23 w 361"/>
              <a:gd name="T3" fmla="*/ 105 h 226"/>
              <a:gd name="T4" fmla="*/ 34 w 361"/>
              <a:gd name="T5" fmla="*/ 201 h 226"/>
              <a:gd name="T6" fmla="*/ 150 w 361"/>
              <a:gd name="T7" fmla="*/ 224 h 226"/>
              <a:gd name="T8" fmla="*/ 267 w 361"/>
              <a:gd name="T9" fmla="*/ 200 h 226"/>
              <a:gd name="T10" fmla="*/ 351 w 361"/>
              <a:gd name="T11" fmla="*/ 136 h 226"/>
              <a:gd name="T12" fmla="*/ 341 w 361"/>
              <a:gd name="T13" fmla="*/ 68 h 226"/>
              <a:gd name="T14" fmla="*/ 168 w 361"/>
              <a:gd name="T15" fmla="*/ 12 h 226"/>
              <a:gd name="T16" fmla="*/ 69 w 361"/>
              <a:gd name="T17" fmla="*/ 77 h 226"/>
              <a:gd name="T18" fmla="*/ 74 w 361"/>
              <a:gd name="T19" fmla="*/ 80 h 226"/>
              <a:gd name="T20" fmla="*/ 276 w 361"/>
              <a:gd name="T21" fmla="*/ 29 h 226"/>
              <a:gd name="T22" fmla="*/ 344 w 361"/>
              <a:gd name="T23" fmla="*/ 86 h 226"/>
              <a:gd name="T24" fmla="*/ 325 w 361"/>
              <a:gd name="T25" fmla="*/ 160 h 226"/>
              <a:gd name="T26" fmla="*/ 209 w 361"/>
              <a:gd name="T27" fmla="*/ 210 h 226"/>
              <a:gd name="T28" fmla="*/ 78 w 361"/>
              <a:gd name="T29" fmla="*/ 213 h 226"/>
              <a:gd name="T30" fmla="*/ 27 w 361"/>
              <a:gd name="T31" fmla="*/ 187 h 226"/>
              <a:gd name="T32" fmla="*/ 18 w 361"/>
              <a:gd name="T33" fmla="*/ 124 h 226"/>
              <a:gd name="T34" fmla="*/ 131 w 361"/>
              <a:gd name="T35" fmla="*/ 45 h 226"/>
              <a:gd name="T36" fmla="*/ 133 w 361"/>
              <a:gd name="T37" fmla="*/ 44 h 226"/>
              <a:gd name="T38" fmla="*/ 131 w 361"/>
              <a:gd name="T39" fmla="*/ 38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61" h="226">
                <a:moveTo>
                  <a:pt x="131" y="38"/>
                </a:moveTo>
                <a:cubicBezTo>
                  <a:pt x="92" y="48"/>
                  <a:pt x="48" y="71"/>
                  <a:pt x="23" y="105"/>
                </a:cubicBezTo>
                <a:cubicBezTo>
                  <a:pt x="0" y="137"/>
                  <a:pt x="1" y="177"/>
                  <a:pt x="34" y="201"/>
                </a:cubicBezTo>
                <a:cubicBezTo>
                  <a:pt x="66" y="225"/>
                  <a:pt x="112" y="226"/>
                  <a:pt x="150" y="224"/>
                </a:cubicBezTo>
                <a:cubicBezTo>
                  <a:pt x="189" y="221"/>
                  <a:pt x="230" y="215"/>
                  <a:pt x="267" y="200"/>
                </a:cubicBezTo>
                <a:cubicBezTo>
                  <a:pt x="299" y="188"/>
                  <a:pt x="336" y="169"/>
                  <a:pt x="351" y="136"/>
                </a:cubicBezTo>
                <a:cubicBezTo>
                  <a:pt x="361" y="113"/>
                  <a:pt x="355" y="88"/>
                  <a:pt x="341" y="68"/>
                </a:cubicBezTo>
                <a:cubicBezTo>
                  <a:pt x="303" y="18"/>
                  <a:pt x="227" y="0"/>
                  <a:pt x="168" y="12"/>
                </a:cubicBezTo>
                <a:cubicBezTo>
                  <a:pt x="127" y="19"/>
                  <a:pt x="92" y="43"/>
                  <a:pt x="69" y="77"/>
                </a:cubicBezTo>
                <a:cubicBezTo>
                  <a:pt x="67" y="80"/>
                  <a:pt x="72" y="83"/>
                  <a:pt x="74" y="80"/>
                </a:cubicBezTo>
                <a:cubicBezTo>
                  <a:pt x="120" y="14"/>
                  <a:pt x="205" y="0"/>
                  <a:pt x="276" y="29"/>
                </a:cubicBezTo>
                <a:cubicBezTo>
                  <a:pt x="304" y="40"/>
                  <a:pt x="331" y="59"/>
                  <a:pt x="344" y="86"/>
                </a:cubicBezTo>
                <a:cubicBezTo>
                  <a:pt x="358" y="113"/>
                  <a:pt x="346" y="141"/>
                  <a:pt x="325" y="160"/>
                </a:cubicBezTo>
                <a:cubicBezTo>
                  <a:pt x="293" y="189"/>
                  <a:pt x="249" y="202"/>
                  <a:pt x="209" y="210"/>
                </a:cubicBezTo>
                <a:cubicBezTo>
                  <a:pt x="166" y="218"/>
                  <a:pt x="121" y="222"/>
                  <a:pt x="78" y="213"/>
                </a:cubicBezTo>
                <a:cubicBezTo>
                  <a:pt x="59" y="209"/>
                  <a:pt x="40" y="202"/>
                  <a:pt x="27" y="187"/>
                </a:cubicBezTo>
                <a:cubicBezTo>
                  <a:pt x="10" y="170"/>
                  <a:pt x="9" y="145"/>
                  <a:pt x="18" y="124"/>
                </a:cubicBezTo>
                <a:cubicBezTo>
                  <a:pt x="37" y="82"/>
                  <a:pt x="89" y="55"/>
                  <a:pt x="131" y="45"/>
                </a:cubicBezTo>
                <a:cubicBezTo>
                  <a:pt x="132" y="44"/>
                  <a:pt x="132" y="44"/>
                  <a:pt x="133" y="44"/>
                </a:cubicBezTo>
                <a:cubicBezTo>
                  <a:pt x="137" y="43"/>
                  <a:pt x="135" y="37"/>
                  <a:pt x="131" y="38"/>
                </a:cubicBezTo>
                <a:close/>
              </a:path>
            </a:pathLst>
          </a:custGeom>
          <a:solidFill>
            <a:schemeClr val="accent6"/>
          </a:solidFill>
          <a:ln w="9525">
            <a:solidFill>
              <a:schemeClr val="accent6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1" name="Freeform 7"/>
          <p:cNvSpPr>
            <a:spLocks/>
          </p:cNvSpPr>
          <p:nvPr/>
        </p:nvSpPr>
        <p:spPr bwMode="auto">
          <a:xfrm>
            <a:off x="8974099" y="2937799"/>
            <a:ext cx="505483" cy="261642"/>
          </a:xfrm>
          <a:custGeom>
            <a:avLst/>
            <a:gdLst>
              <a:gd name="T0" fmla="*/ 131 w 361"/>
              <a:gd name="T1" fmla="*/ 38 h 226"/>
              <a:gd name="T2" fmla="*/ 23 w 361"/>
              <a:gd name="T3" fmla="*/ 105 h 226"/>
              <a:gd name="T4" fmla="*/ 34 w 361"/>
              <a:gd name="T5" fmla="*/ 201 h 226"/>
              <a:gd name="T6" fmla="*/ 150 w 361"/>
              <a:gd name="T7" fmla="*/ 224 h 226"/>
              <a:gd name="T8" fmla="*/ 267 w 361"/>
              <a:gd name="T9" fmla="*/ 200 h 226"/>
              <a:gd name="T10" fmla="*/ 351 w 361"/>
              <a:gd name="T11" fmla="*/ 136 h 226"/>
              <a:gd name="T12" fmla="*/ 341 w 361"/>
              <a:gd name="T13" fmla="*/ 68 h 226"/>
              <a:gd name="T14" fmla="*/ 168 w 361"/>
              <a:gd name="T15" fmla="*/ 12 h 226"/>
              <a:gd name="T16" fmla="*/ 69 w 361"/>
              <a:gd name="T17" fmla="*/ 77 h 226"/>
              <a:gd name="T18" fmla="*/ 74 w 361"/>
              <a:gd name="T19" fmla="*/ 80 h 226"/>
              <a:gd name="T20" fmla="*/ 276 w 361"/>
              <a:gd name="T21" fmla="*/ 29 h 226"/>
              <a:gd name="T22" fmla="*/ 344 w 361"/>
              <a:gd name="T23" fmla="*/ 86 h 226"/>
              <a:gd name="T24" fmla="*/ 325 w 361"/>
              <a:gd name="T25" fmla="*/ 160 h 226"/>
              <a:gd name="T26" fmla="*/ 209 w 361"/>
              <a:gd name="T27" fmla="*/ 210 h 226"/>
              <a:gd name="T28" fmla="*/ 78 w 361"/>
              <a:gd name="T29" fmla="*/ 213 h 226"/>
              <a:gd name="T30" fmla="*/ 27 w 361"/>
              <a:gd name="T31" fmla="*/ 187 h 226"/>
              <a:gd name="T32" fmla="*/ 18 w 361"/>
              <a:gd name="T33" fmla="*/ 124 h 226"/>
              <a:gd name="T34" fmla="*/ 131 w 361"/>
              <a:gd name="T35" fmla="*/ 45 h 226"/>
              <a:gd name="T36" fmla="*/ 133 w 361"/>
              <a:gd name="T37" fmla="*/ 44 h 226"/>
              <a:gd name="T38" fmla="*/ 131 w 361"/>
              <a:gd name="T39" fmla="*/ 38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61" h="226">
                <a:moveTo>
                  <a:pt x="131" y="38"/>
                </a:moveTo>
                <a:cubicBezTo>
                  <a:pt x="92" y="48"/>
                  <a:pt x="48" y="71"/>
                  <a:pt x="23" y="105"/>
                </a:cubicBezTo>
                <a:cubicBezTo>
                  <a:pt x="0" y="137"/>
                  <a:pt x="1" y="177"/>
                  <a:pt x="34" y="201"/>
                </a:cubicBezTo>
                <a:cubicBezTo>
                  <a:pt x="66" y="225"/>
                  <a:pt x="112" y="226"/>
                  <a:pt x="150" y="224"/>
                </a:cubicBezTo>
                <a:cubicBezTo>
                  <a:pt x="189" y="221"/>
                  <a:pt x="230" y="215"/>
                  <a:pt x="267" y="200"/>
                </a:cubicBezTo>
                <a:cubicBezTo>
                  <a:pt x="299" y="188"/>
                  <a:pt x="336" y="169"/>
                  <a:pt x="351" y="136"/>
                </a:cubicBezTo>
                <a:cubicBezTo>
                  <a:pt x="361" y="113"/>
                  <a:pt x="355" y="88"/>
                  <a:pt x="341" y="68"/>
                </a:cubicBezTo>
                <a:cubicBezTo>
                  <a:pt x="303" y="18"/>
                  <a:pt x="227" y="0"/>
                  <a:pt x="168" y="12"/>
                </a:cubicBezTo>
                <a:cubicBezTo>
                  <a:pt x="127" y="19"/>
                  <a:pt x="92" y="43"/>
                  <a:pt x="69" y="77"/>
                </a:cubicBezTo>
                <a:cubicBezTo>
                  <a:pt x="67" y="80"/>
                  <a:pt x="72" y="83"/>
                  <a:pt x="74" y="80"/>
                </a:cubicBezTo>
                <a:cubicBezTo>
                  <a:pt x="120" y="14"/>
                  <a:pt x="205" y="0"/>
                  <a:pt x="276" y="29"/>
                </a:cubicBezTo>
                <a:cubicBezTo>
                  <a:pt x="304" y="40"/>
                  <a:pt x="331" y="59"/>
                  <a:pt x="344" y="86"/>
                </a:cubicBezTo>
                <a:cubicBezTo>
                  <a:pt x="358" y="113"/>
                  <a:pt x="346" y="141"/>
                  <a:pt x="325" y="160"/>
                </a:cubicBezTo>
                <a:cubicBezTo>
                  <a:pt x="293" y="189"/>
                  <a:pt x="249" y="202"/>
                  <a:pt x="209" y="210"/>
                </a:cubicBezTo>
                <a:cubicBezTo>
                  <a:pt x="166" y="218"/>
                  <a:pt x="121" y="222"/>
                  <a:pt x="78" y="213"/>
                </a:cubicBezTo>
                <a:cubicBezTo>
                  <a:pt x="59" y="209"/>
                  <a:pt x="40" y="202"/>
                  <a:pt x="27" y="187"/>
                </a:cubicBezTo>
                <a:cubicBezTo>
                  <a:pt x="10" y="170"/>
                  <a:pt x="9" y="145"/>
                  <a:pt x="18" y="124"/>
                </a:cubicBezTo>
                <a:cubicBezTo>
                  <a:pt x="37" y="82"/>
                  <a:pt x="89" y="55"/>
                  <a:pt x="131" y="45"/>
                </a:cubicBezTo>
                <a:cubicBezTo>
                  <a:pt x="132" y="44"/>
                  <a:pt x="132" y="44"/>
                  <a:pt x="133" y="44"/>
                </a:cubicBezTo>
                <a:cubicBezTo>
                  <a:pt x="137" y="43"/>
                  <a:pt x="135" y="37"/>
                  <a:pt x="131" y="38"/>
                </a:cubicBezTo>
                <a:close/>
              </a:path>
            </a:pathLst>
          </a:custGeom>
          <a:solidFill>
            <a:schemeClr val="accent6"/>
          </a:solidFill>
          <a:ln w="9525">
            <a:solidFill>
              <a:schemeClr val="accent6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2" name="Freeform 7"/>
          <p:cNvSpPr>
            <a:spLocks/>
          </p:cNvSpPr>
          <p:nvPr/>
        </p:nvSpPr>
        <p:spPr bwMode="auto">
          <a:xfrm>
            <a:off x="4333106" y="4280551"/>
            <a:ext cx="505483" cy="261642"/>
          </a:xfrm>
          <a:custGeom>
            <a:avLst/>
            <a:gdLst>
              <a:gd name="T0" fmla="*/ 131 w 361"/>
              <a:gd name="T1" fmla="*/ 38 h 226"/>
              <a:gd name="T2" fmla="*/ 23 w 361"/>
              <a:gd name="T3" fmla="*/ 105 h 226"/>
              <a:gd name="T4" fmla="*/ 34 w 361"/>
              <a:gd name="T5" fmla="*/ 201 h 226"/>
              <a:gd name="T6" fmla="*/ 150 w 361"/>
              <a:gd name="T7" fmla="*/ 224 h 226"/>
              <a:gd name="T8" fmla="*/ 267 w 361"/>
              <a:gd name="T9" fmla="*/ 200 h 226"/>
              <a:gd name="T10" fmla="*/ 351 w 361"/>
              <a:gd name="T11" fmla="*/ 136 h 226"/>
              <a:gd name="T12" fmla="*/ 341 w 361"/>
              <a:gd name="T13" fmla="*/ 68 h 226"/>
              <a:gd name="T14" fmla="*/ 168 w 361"/>
              <a:gd name="T15" fmla="*/ 12 h 226"/>
              <a:gd name="T16" fmla="*/ 69 w 361"/>
              <a:gd name="T17" fmla="*/ 77 h 226"/>
              <a:gd name="T18" fmla="*/ 74 w 361"/>
              <a:gd name="T19" fmla="*/ 80 h 226"/>
              <a:gd name="T20" fmla="*/ 276 w 361"/>
              <a:gd name="T21" fmla="*/ 29 h 226"/>
              <a:gd name="T22" fmla="*/ 344 w 361"/>
              <a:gd name="T23" fmla="*/ 86 h 226"/>
              <a:gd name="T24" fmla="*/ 325 w 361"/>
              <a:gd name="T25" fmla="*/ 160 h 226"/>
              <a:gd name="T26" fmla="*/ 209 w 361"/>
              <a:gd name="T27" fmla="*/ 210 h 226"/>
              <a:gd name="T28" fmla="*/ 78 w 361"/>
              <a:gd name="T29" fmla="*/ 213 h 226"/>
              <a:gd name="T30" fmla="*/ 27 w 361"/>
              <a:gd name="T31" fmla="*/ 187 h 226"/>
              <a:gd name="T32" fmla="*/ 18 w 361"/>
              <a:gd name="T33" fmla="*/ 124 h 226"/>
              <a:gd name="T34" fmla="*/ 131 w 361"/>
              <a:gd name="T35" fmla="*/ 45 h 226"/>
              <a:gd name="T36" fmla="*/ 133 w 361"/>
              <a:gd name="T37" fmla="*/ 44 h 226"/>
              <a:gd name="T38" fmla="*/ 131 w 361"/>
              <a:gd name="T39" fmla="*/ 38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61" h="226">
                <a:moveTo>
                  <a:pt x="131" y="38"/>
                </a:moveTo>
                <a:cubicBezTo>
                  <a:pt x="92" y="48"/>
                  <a:pt x="48" y="71"/>
                  <a:pt x="23" y="105"/>
                </a:cubicBezTo>
                <a:cubicBezTo>
                  <a:pt x="0" y="137"/>
                  <a:pt x="1" y="177"/>
                  <a:pt x="34" y="201"/>
                </a:cubicBezTo>
                <a:cubicBezTo>
                  <a:pt x="66" y="225"/>
                  <a:pt x="112" y="226"/>
                  <a:pt x="150" y="224"/>
                </a:cubicBezTo>
                <a:cubicBezTo>
                  <a:pt x="189" y="221"/>
                  <a:pt x="230" y="215"/>
                  <a:pt x="267" y="200"/>
                </a:cubicBezTo>
                <a:cubicBezTo>
                  <a:pt x="299" y="188"/>
                  <a:pt x="336" y="169"/>
                  <a:pt x="351" y="136"/>
                </a:cubicBezTo>
                <a:cubicBezTo>
                  <a:pt x="361" y="113"/>
                  <a:pt x="355" y="88"/>
                  <a:pt x="341" y="68"/>
                </a:cubicBezTo>
                <a:cubicBezTo>
                  <a:pt x="303" y="18"/>
                  <a:pt x="227" y="0"/>
                  <a:pt x="168" y="12"/>
                </a:cubicBezTo>
                <a:cubicBezTo>
                  <a:pt x="127" y="19"/>
                  <a:pt x="92" y="43"/>
                  <a:pt x="69" y="77"/>
                </a:cubicBezTo>
                <a:cubicBezTo>
                  <a:pt x="67" y="80"/>
                  <a:pt x="72" y="83"/>
                  <a:pt x="74" y="80"/>
                </a:cubicBezTo>
                <a:cubicBezTo>
                  <a:pt x="120" y="14"/>
                  <a:pt x="205" y="0"/>
                  <a:pt x="276" y="29"/>
                </a:cubicBezTo>
                <a:cubicBezTo>
                  <a:pt x="304" y="40"/>
                  <a:pt x="331" y="59"/>
                  <a:pt x="344" y="86"/>
                </a:cubicBezTo>
                <a:cubicBezTo>
                  <a:pt x="358" y="113"/>
                  <a:pt x="346" y="141"/>
                  <a:pt x="325" y="160"/>
                </a:cubicBezTo>
                <a:cubicBezTo>
                  <a:pt x="293" y="189"/>
                  <a:pt x="249" y="202"/>
                  <a:pt x="209" y="210"/>
                </a:cubicBezTo>
                <a:cubicBezTo>
                  <a:pt x="166" y="218"/>
                  <a:pt x="121" y="222"/>
                  <a:pt x="78" y="213"/>
                </a:cubicBezTo>
                <a:cubicBezTo>
                  <a:pt x="59" y="209"/>
                  <a:pt x="40" y="202"/>
                  <a:pt x="27" y="187"/>
                </a:cubicBezTo>
                <a:cubicBezTo>
                  <a:pt x="10" y="170"/>
                  <a:pt x="9" y="145"/>
                  <a:pt x="18" y="124"/>
                </a:cubicBezTo>
                <a:cubicBezTo>
                  <a:pt x="37" y="82"/>
                  <a:pt x="89" y="55"/>
                  <a:pt x="131" y="45"/>
                </a:cubicBezTo>
                <a:cubicBezTo>
                  <a:pt x="132" y="44"/>
                  <a:pt x="132" y="44"/>
                  <a:pt x="133" y="44"/>
                </a:cubicBezTo>
                <a:cubicBezTo>
                  <a:pt x="137" y="43"/>
                  <a:pt x="135" y="37"/>
                  <a:pt x="131" y="38"/>
                </a:cubicBezTo>
                <a:close/>
              </a:path>
            </a:pathLst>
          </a:custGeom>
          <a:solidFill>
            <a:schemeClr val="accent6"/>
          </a:solidFill>
          <a:ln w="9525">
            <a:solidFill>
              <a:schemeClr val="accent6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3" name="Freeform 7"/>
          <p:cNvSpPr>
            <a:spLocks/>
          </p:cNvSpPr>
          <p:nvPr/>
        </p:nvSpPr>
        <p:spPr bwMode="auto">
          <a:xfrm>
            <a:off x="6381811" y="4293251"/>
            <a:ext cx="505483" cy="261642"/>
          </a:xfrm>
          <a:custGeom>
            <a:avLst/>
            <a:gdLst>
              <a:gd name="T0" fmla="*/ 131 w 361"/>
              <a:gd name="T1" fmla="*/ 38 h 226"/>
              <a:gd name="T2" fmla="*/ 23 w 361"/>
              <a:gd name="T3" fmla="*/ 105 h 226"/>
              <a:gd name="T4" fmla="*/ 34 w 361"/>
              <a:gd name="T5" fmla="*/ 201 h 226"/>
              <a:gd name="T6" fmla="*/ 150 w 361"/>
              <a:gd name="T7" fmla="*/ 224 h 226"/>
              <a:gd name="T8" fmla="*/ 267 w 361"/>
              <a:gd name="T9" fmla="*/ 200 h 226"/>
              <a:gd name="T10" fmla="*/ 351 w 361"/>
              <a:gd name="T11" fmla="*/ 136 h 226"/>
              <a:gd name="T12" fmla="*/ 341 w 361"/>
              <a:gd name="T13" fmla="*/ 68 h 226"/>
              <a:gd name="T14" fmla="*/ 168 w 361"/>
              <a:gd name="T15" fmla="*/ 12 h 226"/>
              <a:gd name="T16" fmla="*/ 69 w 361"/>
              <a:gd name="T17" fmla="*/ 77 h 226"/>
              <a:gd name="T18" fmla="*/ 74 w 361"/>
              <a:gd name="T19" fmla="*/ 80 h 226"/>
              <a:gd name="T20" fmla="*/ 276 w 361"/>
              <a:gd name="T21" fmla="*/ 29 h 226"/>
              <a:gd name="T22" fmla="*/ 344 w 361"/>
              <a:gd name="T23" fmla="*/ 86 h 226"/>
              <a:gd name="T24" fmla="*/ 325 w 361"/>
              <a:gd name="T25" fmla="*/ 160 h 226"/>
              <a:gd name="T26" fmla="*/ 209 w 361"/>
              <a:gd name="T27" fmla="*/ 210 h 226"/>
              <a:gd name="T28" fmla="*/ 78 w 361"/>
              <a:gd name="T29" fmla="*/ 213 h 226"/>
              <a:gd name="T30" fmla="*/ 27 w 361"/>
              <a:gd name="T31" fmla="*/ 187 h 226"/>
              <a:gd name="T32" fmla="*/ 18 w 361"/>
              <a:gd name="T33" fmla="*/ 124 h 226"/>
              <a:gd name="T34" fmla="*/ 131 w 361"/>
              <a:gd name="T35" fmla="*/ 45 h 226"/>
              <a:gd name="T36" fmla="*/ 133 w 361"/>
              <a:gd name="T37" fmla="*/ 44 h 226"/>
              <a:gd name="T38" fmla="*/ 131 w 361"/>
              <a:gd name="T39" fmla="*/ 38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61" h="226">
                <a:moveTo>
                  <a:pt x="131" y="38"/>
                </a:moveTo>
                <a:cubicBezTo>
                  <a:pt x="92" y="48"/>
                  <a:pt x="48" y="71"/>
                  <a:pt x="23" y="105"/>
                </a:cubicBezTo>
                <a:cubicBezTo>
                  <a:pt x="0" y="137"/>
                  <a:pt x="1" y="177"/>
                  <a:pt x="34" y="201"/>
                </a:cubicBezTo>
                <a:cubicBezTo>
                  <a:pt x="66" y="225"/>
                  <a:pt x="112" y="226"/>
                  <a:pt x="150" y="224"/>
                </a:cubicBezTo>
                <a:cubicBezTo>
                  <a:pt x="189" y="221"/>
                  <a:pt x="230" y="215"/>
                  <a:pt x="267" y="200"/>
                </a:cubicBezTo>
                <a:cubicBezTo>
                  <a:pt x="299" y="188"/>
                  <a:pt x="336" y="169"/>
                  <a:pt x="351" y="136"/>
                </a:cubicBezTo>
                <a:cubicBezTo>
                  <a:pt x="361" y="113"/>
                  <a:pt x="355" y="88"/>
                  <a:pt x="341" y="68"/>
                </a:cubicBezTo>
                <a:cubicBezTo>
                  <a:pt x="303" y="18"/>
                  <a:pt x="227" y="0"/>
                  <a:pt x="168" y="12"/>
                </a:cubicBezTo>
                <a:cubicBezTo>
                  <a:pt x="127" y="19"/>
                  <a:pt x="92" y="43"/>
                  <a:pt x="69" y="77"/>
                </a:cubicBezTo>
                <a:cubicBezTo>
                  <a:pt x="67" y="80"/>
                  <a:pt x="72" y="83"/>
                  <a:pt x="74" y="80"/>
                </a:cubicBezTo>
                <a:cubicBezTo>
                  <a:pt x="120" y="14"/>
                  <a:pt x="205" y="0"/>
                  <a:pt x="276" y="29"/>
                </a:cubicBezTo>
                <a:cubicBezTo>
                  <a:pt x="304" y="40"/>
                  <a:pt x="331" y="59"/>
                  <a:pt x="344" y="86"/>
                </a:cubicBezTo>
                <a:cubicBezTo>
                  <a:pt x="358" y="113"/>
                  <a:pt x="346" y="141"/>
                  <a:pt x="325" y="160"/>
                </a:cubicBezTo>
                <a:cubicBezTo>
                  <a:pt x="293" y="189"/>
                  <a:pt x="249" y="202"/>
                  <a:pt x="209" y="210"/>
                </a:cubicBezTo>
                <a:cubicBezTo>
                  <a:pt x="166" y="218"/>
                  <a:pt x="121" y="222"/>
                  <a:pt x="78" y="213"/>
                </a:cubicBezTo>
                <a:cubicBezTo>
                  <a:pt x="59" y="209"/>
                  <a:pt x="40" y="202"/>
                  <a:pt x="27" y="187"/>
                </a:cubicBezTo>
                <a:cubicBezTo>
                  <a:pt x="10" y="170"/>
                  <a:pt x="9" y="145"/>
                  <a:pt x="18" y="124"/>
                </a:cubicBezTo>
                <a:cubicBezTo>
                  <a:pt x="37" y="82"/>
                  <a:pt x="89" y="55"/>
                  <a:pt x="131" y="45"/>
                </a:cubicBezTo>
                <a:cubicBezTo>
                  <a:pt x="132" y="44"/>
                  <a:pt x="132" y="44"/>
                  <a:pt x="133" y="44"/>
                </a:cubicBezTo>
                <a:cubicBezTo>
                  <a:pt x="137" y="43"/>
                  <a:pt x="135" y="37"/>
                  <a:pt x="131" y="38"/>
                </a:cubicBezTo>
                <a:close/>
              </a:path>
            </a:pathLst>
          </a:custGeom>
          <a:solidFill>
            <a:schemeClr val="accent6"/>
          </a:solidFill>
          <a:ln w="9525">
            <a:solidFill>
              <a:schemeClr val="accent6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4" name="Freeform 7"/>
          <p:cNvSpPr>
            <a:spLocks/>
          </p:cNvSpPr>
          <p:nvPr/>
        </p:nvSpPr>
        <p:spPr bwMode="auto">
          <a:xfrm>
            <a:off x="7415323" y="4305951"/>
            <a:ext cx="505483" cy="261642"/>
          </a:xfrm>
          <a:custGeom>
            <a:avLst/>
            <a:gdLst>
              <a:gd name="T0" fmla="*/ 131 w 361"/>
              <a:gd name="T1" fmla="*/ 38 h 226"/>
              <a:gd name="T2" fmla="*/ 23 w 361"/>
              <a:gd name="T3" fmla="*/ 105 h 226"/>
              <a:gd name="T4" fmla="*/ 34 w 361"/>
              <a:gd name="T5" fmla="*/ 201 h 226"/>
              <a:gd name="T6" fmla="*/ 150 w 361"/>
              <a:gd name="T7" fmla="*/ 224 h 226"/>
              <a:gd name="T8" fmla="*/ 267 w 361"/>
              <a:gd name="T9" fmla="*/ 200 h 226"/>
              <a:gd name="T10" fmla="*/ 351 w 361"/>
              <a:gd name="T11" fmla="*/ 136 h 226"/>
              <a:gd name="T12" fmla="*/ 341 w 361"/>
              <a:gd name="T13" fmla="*/ 68 h 226"/>
              <a:gd name="T14" fmla="*/ 168 w 361"/>
              <a:gd name="T15" fmla="*/ 12 h 226"/>
              <a:gd name="T16" fmla="*/ 69 w 361"/>
              <a:gd name="T17" fmla="*/ 77 h 226"/>
              <a:gd name="T18" fmla="*/ 74 w 361"/>
              <a:gd name="T19" fmla="*/ 80 h 226"/>
              <a:gd name="T20" fmla="*/ 276 w 361"/>
              <a:gd name="T21" fmla="*/ 29 h 226"/>
              <a:gd name="T22" fmla="*/ 344 w 361"/>
              <a:gd name="T23" fmla="*/ 86 h 226"/>
              <a:gd name="T24" fmla="*/ 325 w 361"/>
              <a:gd name="T25" fmla="*/ 160 h 226"/>
              <a:gd name="T26" fmla="*/ 209 w 361"/>
              <a:gd name="T27" fmla="*/ 210 h 226"/>
              <a:gd name="T28" fmla="*/ 78 w 361"/>
              <a:gd name="T29" fmla="*/ 213 h 226"/>
              <a:gd name="T30" fmla="*/ 27 w 361"/>
              <a:gd name="T31" fmla="*/ 187 h 226"/>
              <a:gd name="T32" fmla="*/ 18 w 361"/>
              <a:gd name="T33" fmla="*/ 124 h 226"/>
              <a:gd name="T34" fmla="*/ 131 w 361"/>
              <a:gd name="T35" fmla="*/ 45 h 226"/>
              <a:gd name="T36" fmla="*/ 133 w 361"/>
              <a:gd name="T37" fmla="*/ 44 h 226"/>
              <a:gd name="T38" fmla="*/ 131 w 361"/>
              <a:gd name="T39" fmla="*/ 38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61" h="226">
                <a:moveTo>
                  <a:pt x="131" y="38"/>
                </a:moveTo>
                <a:cubicBezTo>
                  <a:pt x="92" y="48"/>
                  <a:pt x="48" y="71"/>
                  <a:pt x="23" y="105"/>
                </a:cubicBezTo>
                <a:cubicBezTo>
                  <a:pt x="0" y="137"/>
                  <a:pt x="1" y="177"/>
                  <a:pt x="34" y="201"/>
                </a:cubicBezTo>
                <a:cubicBezTo>
                  <a:pt x="66" y="225"/>
                  <a:pt x="112" y="226"/>
                  <a:pt x="150" y="224"/>
                </a:cubicBezTo>
                <a:cubicBezTo>
                  <a:pt x="189" y="221"/>
                  <a:pt x="230" y="215"/>
                  <a:pt x="267" y="200"/>
                </a:cubicBezTo>
                <a:cubicBezTo>
                  <a:pt x="299" y="188"/>
                  <a:pt x="336" y="169"/>
                  <a:pt x="351" y="136"/>
                </a:cubicBezTo>
                <a:cubicBezTo>
                  <a:pt x="361" y="113"/>
                  <a:pt x="355" y="88"/>
                  <a:pt x="341" y="68"/>
                </a:cubicBezTo>
                <a:cubicBezTo>
                  <a:pt x="303" y="18"/>
                  <a:pt x="227" y="0"/>
                  <a:pt x="168" y="12"/>
                </a:cubicBezTo>
                <a:cubicBezTo>
                  <a:pt x="127" y="19"/>
                  <a:pt x="92" y="43"/>
                  <a:pt x="69" y="77"/>
                </a:cubicBezTo>
                <a:cubicBezTo>
                  <a:pt x="67" y="80"/>
                  <a:pt x="72" y="83"/>
                  <a:pt x="74" y="80"/>
                </a:cubicBezTo>
                <a:cubicBezTo>
                  <a:pt x="120" y="14"/>
                  <a:pt x="205" y="0"/>
                  <a:pt x="276" y="29"/>
                </a:cubicBezTo>
                <a:cubicBezTo>
                  <a:pt x="304" y="40"/>
                  <a:pt x="331" y="59"/>
                  <a:pt x="344" y="86"/>
                </a:cubicBezTo>
                <a:cubicBezTo>
                  <a:pt x="358" y="113"/>
                  <a:pt x="346" y="141"/>
                  <a:pt x="325" y="160"/>
                </a:cubicBezTo>
                <a:cubicBezTo>
                  <a:pt x="293" y="189"/>
                  <a:pt x="249" y="202"/>
                  <a:pt x="209" y="210"/>
                </a:cubicBezTo>
                <a:cubicBezTo>
                  <a:pt x="166" y="218"/>
                  <a:pt x="121" y="222"/>
                  <a:pt x="78" y="213"/>
                </a:cubicBezTo>
                <a:cubicBezTo>
                  <a:pt x="59" y="209"/>
                  <a:pt x="40" y="202"/>
                  <a:pt x="27" y="187"/>
                </a:cubicBezTo>
                <a:cubicBezTo>
                  <a:pt x="10" y="170"/>
                  <a:pt x="9" y="145"/>
                  <a:pt x="18" y="124"/>
                </a:cubicBezTo>
                <a:cubicBezTo>
                  <a:pt x="37" y="82"/>
                  <a:pt x="89" y="55"/>
                  <a:pt x="131" y="45"/>
                </a:cubicBezTo>
                <a:cubicBezTo>
                  <a:pt x="132" y="44"/>
                  <a:pt x="132" y="44"/>
                  <a:pt x="133" y="44"/>
                </a:cubicBezTo>
                <a:cubicBezTo>
                  <a:pt x="137" y="43"/>
                  <a:pt x="135" y="37"/>
                  <a:pt x="131" y="38"/>
                </a:cubicBezTo>
                <a:close/>
              </a:path>
            </a:pathLst>
          </a:custGeom>
          <a:solidFill>
            <a:schemeClr val="accent6"/>
          </a:solidFill>
          <a:ln w="9525">
            <a:solidFill>
              <a:schemeClr val="accent6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5" name="Freeform 7"/>
          <p:cNvSpPr>
            <a:spLocks/>
          </p:cNvSpPr>
          <p:nvPr/>
        </p:nvSpPr>
        <p:spPr bwMode="auto">
          <a:xfrm>
            <a:off x="9983638" y="4260333"/>
            <a:ext cx="505483" cy="261642"/>
          </a:xfrm>
          <a:custGeom>
            <a:avLst/>
            <a:gdLst>
              <a:gd name="T0" fmla="*/ 131 w 361"/>
              <a:gd name="T1" fmla="*/ 38 h 226"/>
              <a:gd name="T2" fmla="*/ 23 w 361"/>
              <a:gd name="T3" fmla="*/ 105 h 226"/>
              <a:gd name="T4" fmla="*/ 34 w 361"/>
              <a:gd name="T5" fmla="*/ 201 h 226"/>
              <a:gd name="T6" fmla="*/ 150 w 361"/>
              <a:gd name="T7" fmla="*/ 224 h 226"/>
              <a:gd name="T8" fmla="*/ 267 w 361"/>
              <a:gd name="T9" fmla="*/ 200 h 226"/>
              <a:gd name="T10" fmla="*/ 351 w 361"/>
              <a:gd name="T11" fmla="*/ 136 h 226"/>
              <a:gd name="T12" fmla="*/ 341 w 361"/>
              <a:gd name="T13" fmla="*/ 68 h 226"/>
              <a:gd name="T14" fmla="*/ 168 w 361"/>
              <a:gd name="T15" fmla="*/ 12 h 226"/>
              <a:gd name="T16" fmla="*/ 69 w 361"/>
              <a:gd name="T17" fmla="*/ 77 h 226"/>
              <a:gd name="T18" fmla="*/ 74 w 361"/>
              <a:gd name="T19" fmla="*/ 80 h 226"/>
              <a:gd name="T20" fmla="*/ 276 w 361"/>
              <a:gd name="T21" fmla="*/ 29 h 226"/>
              <a:gd name="T22" fmla="*/ 344 w 361"/>
              <a:gd name="T23" fmla="*/ 86 h 226"/>
              <a:gd name="T24" fmla="*/ 325 w 361"/>
              <a:gd name="T25" fmla="*/ 160 h 226"/>
              <a:gd name="T26" fmla="*/ 209 w 361"/>
              <a:gd name="T27" fmla="*/ 210 h 226"/>
              <a:gd name="T28" fmla="*/ 78 w 361"/>
              <a:gd name="T29" fmla="*/ 213 h 226"/>
              <a:gd name="T30" fmla="*/ 27 w 361"/>
              <a:gd name="T31" fmla="*/ 187 h 226"/>
              <a:gd name="T32" fmla="*/ 18 w 361"/>
              <a:gd name="T33" fmla="*/ 124 h 226"/>
              <a:gd name="T34" fmla="*/ 131 w 361"/>
              <a:gd name="T35" fmla="*/ 45 h 226"/>
              <a:gd name="T36" fmla="*/ 133 w 361"/>
              <a:gd name="T37" fmla="*/ 44 h 226"/>
              <a:gd name="T38" fmla="*/ 131 w 361"/>
              <a:gd name="T39" fmla="*/ 38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61" h="226">
                <a:moveTo>
                  <a:pt x="131" y="38"/>
                </a:moveTo>
                <a:cubicBezTo>
                  <a:pt x="92" y="48"/>
                  <a:pt x="48" y="71"/>
                  <a:pt x="23" y="105"/>
                </a:cubicBezTo>
                <a:cubicBezTo>
                  <a:pt x="0" y="137"/>
                  <a:pt x="1" y="177"/>
                  <a:pt x="34" y="201"/>
                </a:cubicBezTo>
                <a:cubicBezTo>
                  <a:pt x="66" y="225"/>
                  <a:pt x="112" y="226"/>
                  <a:pt x="150" y="224"/>
                </a:cubicBezTo>
                <a:cubicBezTo>
                  <a:pt x="189" y="221"/>
                  <a:pt x="230" y="215"/>
                  <a:pt x="267" y="200"/>
                </a:cubicBezTo>
                <a:cubicBezTo>
                  <a:pt x="299" y="188"/>
                  <a:pt x="336" y="169"/>
                  <a:pt x="351" y="136"/>
                </a:cubicBezTo>
                <a:cubicBezTo>
                  <a:pt x="361" y="113"/>
                  <a:pt x="355" y="88"/>
                  <a:pt x="341" y="68"/>
                </a:cubicBezTo>
                <a:cubicBezTo>
                  <a:pt x="303" y="18"/>
                  <a:pt x="227" y="0"/>
                  <a:pt x="168" y="12"/>
                </a:cubicBezTo>
                <a:cubicBezTo>
                  <a:pt x="127" y="19"/>
                  <a:pt x="92" y="43"/>
                  <a:pt x="69" y="77"/>
                </a:cubicBezTo>
                <a:cubicBezTo>
                  <a:pt x="67" y="80"/>
                  <a:pt x="72" y="83"/>
                  <a:pt x="74" y="80"/>
                </a:cubicBezTo>
                <a:cubicBezTo>
                  <a:pt x="120" y="14"/>
                  <a:pt x="205" y="0"/>
                  <a:pt x="276" y="29"/>
                </a:cubicBezTo>
                <a:cubicBezTo>
                  <a:pt x="304" y="40"/>
                  <a:pt x="331" y="59"/>
                  <a:pt x="344" y="86"/>
                </a:cubicBezTo>
                <a:cubicBezTo>
                  <a:pt x="358" y="113"/>
                  <a:pt x="346" y="141"/>
                  <a:pt x="325" y="160"/>
                </a:cubicBezTo>
                <a:cubicBezTo>
                  <a:pt x="293" y="189"/>
                  <a:pt x="249" y="202"/>
                  <a:pt x="209" y="210"/>
                </a:cubicBezTo>
                <a:cubicBezTo>
                  <a:pt x="166" y="218"/>
                  <a:pt x="121" y="222"/>
                  <a:pt x="78" y="213"/>
                </a:cubicBezTo>
                <a:cubicBezTo>
                  <a:pt x="59" y="209"/>
                  <a:pt x="40" y="202"/>
                  <a:pt x="27" y="187"/>
                </a:cubicBezTo>
                <a:cubicBezTo>
                  <a:pt x="10" y="170"/>
                  <a:pt x="9" y="145"/>
                  <a:pt x="18" y="124"/>
                </a:cubicBezTo>
                <a:cubicBezTo>
                  <a:pt x="37" y="82"/>
                  <a:pt x="89" y="55"/>
                  <a:pt x="131" y="45"/>
                </a:cubicBezTo>
                <a:cubicBezTo>
                  <a:pt x="132" y="44"/>
                  <a:pt x="132" y="44"/>
                  <a:pt x="133" y="44"/>
                </a:cubicBezTo>
                <a:cubicBezTo>
                  <a:pt x="137" y="43"/>
                  <a:pt x="135" y="37"/>
                  <a:pt x="131" y="38"/>
                </a:cubicBezTo>
                <a:close/>
              </a:path>
            </a:pathLst>
          </a:custGeom>
          <a:solidFill>
            <a:schemeClr val="accent6"/>
          </a:solidFill>
          <a:ln w="9525">
            <a:solidFill>
              <a:schemeClr val="accent6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6" name="Freeform 7"/>
          <p:cNvSpPr>
            <a:spLocks/>
          </p:cNvSpPr>
          <p:nvPr/>
        </p:nvSpPr>
        <p:spPr bwMode="auto">
          <a:xfrm>
            <a:off x="6887294" y="4298433"/>
            <a:ext cx="505483" cy="261642"/>
          </a:xfrm>
          <a:custGeom>
            <a:avLst/>
            <a:gdLst>
              <a:gd name="T0" fmla="*/ 131 w 361"/>
              <a:gd name="T1" fmla="*/ 38 h 226"/>
              <a:gd name="T2" fmla="*/ 23 w 361"/>
              <a:gd name="T3" fmla="*/ 105 h 226"/>
              <a:gd name="T4" fmla="*/ 34 w 361"/>
              <a:gd name="T5" fmla="*/ 201 h 226"/>
              <a:gd name="T6" fmla="*/ 150 w 361"/>
              <a:gd name="T7" fmla="*/ 224 h 226"/>
              <a:gd name="T8" fmla="*/ 267 w 361"/>
              <a:gd name="T9" fmla="*/ 200 h 226"/>
              <a:gd name="T10" fmla="*/ 351 w 361"/>
              <a:gd name="T11" fmla="*/ 136 h 226"/>
              <a:gd name="T12" fmla="*/ 341 w 361"/>
              <a:gd name="T13" fmla="*/ 68 h 226"/>
              <a:gd name="T14" fmla="*/ 168 w 361"/>
              <a:gd name="T15" fmla="*/ 12 h 226"/>
              <a:gd name="T16" fmla="*/ 69 w 361"/>
              <a:gd name="T17" fmla="*/ 77 h 226"/>
              <a:gd name="T18" fmla="*/ 74 w 361"/>
              <a:gd name="T19" fmla="*/ 80 h 226"/>
              <a:gd name="T20" fmla="*/ 276 w 361"/>
              <a:gd name="T21" fmla="*/ 29 h 226"/>
              <a:gd name="T22" fmla="*/ 344 w 361"/>
              <a:gd name="T23" fmla="*/ 86 h 226"/>
              <a:gd name="T24" fmla="*/ 325 w 361"/>
              <a:gd name="T25" fmla="*/ 160 h 226"/>
              <a:gd name="T26" fmla="*/ 209 w 361"/>
              <a:gd name="T27" fmla="*/ 210 h 226"/>
              <a:gd name="T28" fmla="*/ 78 w 361"/>
              <a:gd name="T29" fmla="*/ 213 h 226"/>
              <a:gd name="T30" fmla="*/ 27 w 361"/>
              <a:gd name="T31" fmla="*/ 187 h 226"/>
              <a:gd name="T32" fmla="*/ 18 w 361"/>
              <a:gd name="T33" fmla="*/ 124 h 226"/>
              <a:gd name="T34" fmla="*/ 131 w 361"/>
              <a:gd name="T35" fmla="*/ 45 h 226"/>
              <a:gd name="T36" fmla="*/ 133 w 361"/>
              <a:gd name="T37" fmla="*/ 44 h 226"/>
              <a:gd name="T38" fmla="*/ 131 w 361"/>
              <a:gd name="T39" fmla="*/ 38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61" h="226">
                <a:moveTo>
                  <a:pt x="131" y="38"/>
                </a:moveTo>
                <a:cubicBezTo>
                  <a:pt x="92" y="48"/>
                  <a:pt x="48" y="71"/>
                  <a:pt x="23" y="105"/>
                </a:cubicBezTo>
                <a:cubicBezTo>
                  <a:pt x="0" y="137"/>
                  <a:pt x="1" y="177"/>
                  <a:pt x="34" y="201"/>
                </a:cubicBezTo>
                <a:cubicBezTo>
                  <a:pt x="66" y="225"/>
                  <a:pt x="112" y="226"/>
                  <a:pt x="150" y="224"/>
                </a:cubicBezTo>
                <a:cubicBezTo>
                  <a:pt x="189" y="221"/>
                  <a:pt x="230" y="215"/>
                  <a:pt x="267" y="200"/>
                </a:cubicBezTo>
                <a:cubicBezTo>
                  <a:pt x="299" y="188"/>
                  <a:pt x="336" y="169"/>
                  <a:pt x="351" y="136"/>
                </a:cubicBezTo>
                <a:cubicBezTo>
                  <a:pt x="361" y="113"/>
                  <a:pt x="355" y="88"/>
                  <a:pt x="341" y="68"/>
                </a:cubicBezTo>
                <a:cubicBezTo>
                  <a:pt x="303" y="18"/>
                  <a:pt x="227" y="0"/>
                  <a:pt x="168" y="12"/>
                </a:cubicBezTo>
                <a:cubicBezTo>
                  <a:pt x="127" y="19"/>
                  <a:pt x="92" y="43"/>
                  <a:pt x="69" y="77"/>
                </a:cubicBezTo>
                <a:cubicBezTo>
                  <a:pt x="67" y="80"/>
                  <a:pt x="72" y="83"/>
                  <a:pt x="74" y="80"/>
                </a:cubicBezTo>
                <a:cubicBezTo>
                  <a:pt x="120" y="14"/>
                  <a:pt x="205" y="0"/>
                  <a:pt x="276" y="29"/>
                </a:cubicBezTo>
                <a:cubicBezTo>
                  <a:pt x="304" y="40"/>
                  <a:pt x="331" y="59"/>
                  <a:pt x="344" y="86"/>
                </a:cubicBezTo>
                <a:cubicBezTo>
                  <a:pt x="358" y="113"/>
                  <a:pt x="346" y="141"/>
                  <a:pt x="325" y="160"/>
                </a:cubicBezTo>
                <a:cubicBezTo>
                  <a:pt x="293" y="189"/>
                  <a:pt x="249" y="202"/>
                  <a:pt x="209" y="210"/>
                </a:cubicBezTo>
                <a:cubicBezTo>
                  <a:pt x="166" y="218"/>
                  <a:pt x="121" y="222"/>
                  <a:pt x="78" y="213"/>
                </a:cubicBezTo>
                <a:cubicBezTo>
                  <a:pt x="59" y="209"/>
                  <a:pt x="40" y="202"/>
                  <a:pt x="27" y="187"/>
                </a:cubicBezTo>
                <a:cubicBezTo>
                  <a:pt x="10" y="170"/>
                  <a:pt x="9" y="145"/>
                  <a:pt x="18" y="124"/>
                </a:cubicBezTo>
                <a:cubicBezTo>
                  <a:pt x="37" y="82"/>
                  <a:pt x="89" y="55"/>
                  <a:pt x="131" y="45"/>
                </a:cubicBezTo>
                <a:cubicBezTo>
                  <a:pt x="132" y="44"/>
                  <a:pt x="132" y="44"/>
                  <a:pt x="133" y="44"/>
                </a:cubicBezTo>
                <a:cubicBezTo>
                  <a:pt x="137" y="43"/>
                  <a:pt x="135" y="37"/>
                  <a:pt x="131" y="38"/>
                </a:cubicBezTo>
                <a:close/>
              </a:path>
            </a:pathLst>
          </a:custGeom>
          <a:solidFill>
            <a:schemeClr val="accent6"/>
          </a:solidFill>
          <a:ln w="9525">
            <a:solidFill>
              <a:schemeClr val="accent6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7" name="Freeform 7"/>
          <p:cNvSpPr>
            <a:spLocks/>
          </p:cNvSpPr>
          <p:nvPr/>
        </p:nvSpPr>
        <p:spPr bwMode="auto">
          <a:xfrm>
            <a:off x="9000926" y="5628485"/>
            <a:ext cx="505483" cy="261642"/>
          </a:xfrm>
          <a:custGeom>
            <a:avLst/>
            <a:gdLst>
              <a:gd name="T0" fmla="*/ 131 w 361"/>
              <a:gd name="T1" fmla="*/ 38 h 226"/>
              <a:gd name="T2" fmla="*/ 23 w 361"/>
              <a:gd name="T3" fmla="*/ 105 h 226"/>
              <a:gd name="T4" fmla="*/ 34 w 361"/>
              <a:gd name="T5" fmla="*/ 201 h 226"/>
              <a:gd name="T6" fmla="*/ 150 w 361"/>
              <a:gd name="T7" fmla="*/ 224 h 226"/>
              <a:gd name="T8" fmla="*/ 267 w 361"/>
              <a:gd name="T9" fmla="*/ 200 h 226"/>
              <a:gd name="T10" fmla="*/ 351 w 361"/>
              <a:gd name="T11" fmla="*/ 136 h 226"/>
              <a:gd name="T12" fmla="*/ 341 w 361"/>
              <a:gd name="T13" fmla="*/ 68 h 226"/>
              <a:gd name="T14" fmla="*/ 168 w 361"/>
              <a:gd name="T15" fmla="*/ 12 h 226"/>
              <a:gd name="T16" fmla="*/ 69 w 361"/>
              <a:gd name="T17" fmla="*/ 77 h 226"/>
              <a:gd name="T18" fmla="*/ 74 w 361"/>
              <a:gd name="T19" fmla="*/ 80 h 226"/>
              <a:gd name="T20" fmla="*/ 276 w 361"/>
              <a:gd name="T21" fmla="*/ 29 h 226"/>
              <a:gd name="T22" fmla="*/ 344 w 361"/>
              <a:gd name="T23" fmla="*/ 86 h 226"/>
              <a:gd name="T24" fmla="*/ 325 w 361"/>
              <a:gd name="T25" fmla="*/ 160 h 226"/>
              <a:gd name="T26" fmla="*/ 209 w 361"/>
              <a:gd name="T27" fmla="*/ 210 h 226"/>
              <a:gd name="T28" fmla="*/ 78 w 361"/>
              <a:gd name="T29" fmla="*/ 213 h 226"/>
              <a:gd name="T30" fmla="*/ 27 w 361"/>
              <a:gd name="T31" fmla="*/ 187 h 226"/>
              <a:gd name="T32" fmla="*/ 18 w 361"/>
              <a:gd name="T33" fmla="*/ 124 h 226"/>
              <a:gd name="T34" fmla="*/ 131 w 361"/>
              <a:gd name="T35" fmla="*/ 45 h 226"/>
              <a:gd name="T36" fmla="*/ 133 w 361"/>
              <a:gd name="T37" fmla="*/ 44 h 226"/>
              <a:gd name="T38" fmla="*/ 131 w 361"/>
              <a:gd name="T39" fmla="*/ 38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61" h="226">
                <a:moveTo>
                  <a:pt x="131" y="38"/>
                </a:moveTo>
                <a:cubicBezTo>
                  <a:pt x="92" y="48"/>
                  <a:pt x="48" y="71"/>
                  <a:pt x="23" y="105"/>
                </a:cubicBezTo>
                <a:cubicBezTo>
                  <a:pt x="0" y="137"/>
                  <a:pt x="1" y="177"/>
                  <a:pt x="34" y="201"/>
                </a:cubicBezTo>
                <a:cubicBezTo>
                  <a:pt x="66" y="225"/>
                  <a:pt x="112" y="226"/>
                  <a:pt x="150" y="224"/>
                </a:cubicBezTo>
                <a:cubicBezTo>
                  <a:pt x="189" y="221"/>
                  <a:pt x="230" y="215"/>
                  <a:pt x="267" y="200"/>
                </a:cubicBezTo>
                <a:cubicBezTo>
                  <a:pt x="299" y="188"/>
                  <a:pt x="336" y="169"/>
                  <a:pt x="351" y="136"/>
                </a:cubicBezTo>
                <a:cubicBezTo>
                  <a:pt x="361" y="113"/>
                  <a:pt x="355" y="88"/>
                  <a:pt x="341" y="68"/>
                </a:cubicBezTo>
                <a:cubicBezTo>
                  <a:pt x="303" y="18"/>
                  <a:pt x="227" y="0"/>
                  <a:pt x="168" y="12"/>
                </a:cubicBezTo>
                <a:cubicBezTo>
                  <a:pt x="127" y="19"/>
                  <a:pt x="92" y="43"/>
                  <a:pt x="69" y="77"/>
                </a:cubicBezTo>
                <a:cubicBezTo>
                  <a:pt x="67" y="80"/>
                  <a:pt x="72" y="83"/>
                  <a:pt x="74" y="80"/>
                </a:cubicBezTo>
                <a:cubicBezTo>
                  <a:pt x="120" y="14"/>
                  <a:pt x="205" y="0"/>
                  <a:pt x="276" y="29"/>
                </a:cubicBezTo>
                <a:cubicBezTo>
                  <a:pt x="304" y="40"/>
                  <a:pt x="331" y="59"/>
                  <a:pt x="344" y="86"/>
                </a:cubicBezTo>
                <a:cubicBezTo>
                  <a:pt x="358" y="113"/>
                  <a:pt x="346" y="141"/>
                  <a:pt x="325" y="160"/>
                </a:cubicBezTo>
                <a:cubicBezTo>
                  <a:pt x="293" y="189"/>
                  <a:pt x="249" y="202"/>
                  <a:pt x="209" y="210"/>
                </a:cubicBezTo>
                <a:cubicBezTo>
                  <a:pt x="166" y="218"/>
                  <a:pt x="121" y="222"/>
                  <a:pt x="78" y="213"/>
                </a:cubicBezTo>
                <a:cubicBezTo>
                  <a:pt x="59" y="209"/>
                  <a:pt x="40" y="202"/>
                  <a:pt x="27" y="187"/>
                </a:cubicBezTo>
                <a:cubicBezTo>
                  <a:pt x="10" y="170"/>
                  <a:pt x="9" y="145"/>
                  <a:pt x="18" y="124"/>
                </a:cubicBezTo>
                <a:cubicBezTo>
                  <a:pt x="37" y="82"/>
                  <a:pt x="89" y="55"/>
                  <a:pt x="131" y="45"/>
                </a:cubicBezTo>
                <a:cubicBezTo>
                  <a:pt x="132" y="44"/>
                  <a:pt x="132" y="44"/>
                  <a:pt x="133" y="44"/>
                </a:cubicBezTo>
                <a:cubicBezTo>
                  <a:pt x="137" y="43"/>
                  <a:pt x="135" y="37"/>
                  <a:pt x="131" y="38"/>
                </a:cubicBezTo>
                <a:close/>
              </a:path>
            </a:pathLst>
          </a:custGeom>
          <a:solidFill>
            <a:schemeClr val="accent6"/>
          </a:solidFill>
          <a:ln w="9525">
            <a:solidFill>
              <a:schemeClr val="accent6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8" name="Freeform 7"/>
          <p:cNvSpPr>
            <a:spLocks/>
          </p:cNvSpPr>
          <p:nvPr/>
        </p:nvSpPr>
        <p:spPr bwMode="auto">
          <a:xfrm>
            <a:off x="4367014" y="5608517"/>
            <a:ext cx="505483" cy="261642"/>
          </a:xfrm>
          <a:custGeom>
            <a:avLst/>
            <a:gdLst>
              <a:gd name="T0" fmla="*/ 131 w 361"/>
              <a:gd name="T1" fmla="*/ 38 h 226"/>
              <a:gd name="T2" fmla="*/ 23 w 361"/>
              <a:gd name="T3" fmla="*/ 105 h 226"/>
              <a:gd name="T4" fmla="*/ 34 w 361"/>
              <a:gd name="T5" fmla="*/ 201 h 226"/>
              <a:gd name="T6" fmla="*/ 150 w 361"/>
              <a:gd name="T7" fmla="*/ 224 h 226"/>
              <a:gd name="T8" fmla="*/ 267 w 361"/>
              <a:gd name="T9" fmla="*/ 200 h 226"/>
              <a:gd name="T10" fmla="*/ 351 w 361"/>
              <a:gd name="T11" fmla="*/ 136 h 226"/>
              <a:gd name="T12" fmla="*/ 341 w 361"/>
              <a:gd name="T13" fmla="*/ 68 h 226"/>
              <a:gd name="T14" fmla="*/ 168 w 361"/>
              <a:gd name="T15" fmla="*/ 12 h 226"/>
              <a:gd name="T16" fmla="*/ 69 w 361"/>
              <a:gd name="T17" fmla="*/ 77 h 226"/>
              <a:gd name="T18" fmla="*/ 74 w 361"/>
              <a:gd name="T19" fmla="*/ 80 h 226"/>
              <a:gd name="T20" fmla="*/ 276 w 361"/>
              <a:gd name="T21" fmla="*/ 29 h 226"/>
              <a:gd name="T22" fmla="*/ 344 w 361"/>
              <a:gd name="T23" fmla="*/ 86 h 226"/>
              <a:gd name="T24" fmla="*/ 325 w 361"/>
              <a:gd name="T25" fmla="*/ 160 h 226"/>
              <a:gd name="T26" fmla="*/ 209 w 361"/>
              <a:gd name="T27" fmla="*/ 210 h 226"/>
              <a:gd name="T28" fmla="*/ 78 w 361"/>
              <a:gd name="T29" fmla="*/ 213 h 226"/>
              <a:gd name="T30" fmla="*/ 27 w 361"/>
              <a:gd name="T31" fmla="*/ 187 h 226"/>
              <a:gd name="T32" fmla="*/ 18 w 361"/>
              <a:gd name="T33" fmla="*/ 124 h 226"/>
              <a:gd name="T34" fmla="*/ 131 w 361"/>
              <a:gd name="T35" fmla="*/ 45 h 226"/>
              <a:gd name="T36" fmla="*/ 133 w 361"/>
              <a:gd name="T37" fmla="*/ 44 h 226"/>
              <a:gd name="T38" fmla="*/ 131 w 361"/>
              <a:gd name="T39" fmla="*/ 38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61" h="226">
                <a:moveTo>
                  <a:pt x="131" y="38"/>
                </a:moveTo>
                <a:cubicBezTo>
                  <a:pt x="92" y="48"/>
                  <a:pt x="48" y="71"/>
                  <a:pt x="23" y="105"/>
                </a:cubicBezTo>
                <a:cubicBezTo>
                  <a:pt x="0" y="137"/>
                  <a:pt x="1" y="177"/>
                  <a:pt x="34" y="201"/>
                </a:cubicBezTo>
                <a:cubicBezTo>
                  <a:pt x="66" y="225"/>
                  <a:pt x="112" y="226"/>
                  <a:pt x="150" y="224"/>
                </a:cubicBezTo>
                <a:cubicBezTo>
                  <a:pt x="189" y="221"/>
                  <a:pt x="230" y="215"/>
                  <a:pt x="267" y="200"/>
                </a:cubicBezTo>
                <a:cubicBezTo>
                  <a:pt x="299" y="188"/>
                  <a:pt x="336" y="169"/>
                  <a:pt x="351" y="136"/>
                </a:cubicBezTo>
                <a:cubicBezTo>
                  <a:pt x="361" y="113"/>
                  <a:pt x="355" y="88"/>
                  <a:pt x="341" y="68"/>
                </a:cubicBezTo>
                <a:cubicBezTo>
                  <a:pt x="303" y="18"/>
                  <a:pt x="227" y="0"/>
                  <a:pt x="168" y="12"/>
                </a:cubicBezTo>
                <a:cubicBezTo>
                  <a:pt x="127" y="19"/>
                  <a:pt x="92" y="43"/>
                  <a:pt x="69" y="77"/>
                </a:cubicBezTo>
                <a:cubicBezTo>
                  <a:pt x="67" y="80"/>
                  <a:pt x="72" y="83"/>
                  <a:pt x="74" y="80"/>
                </a:cubicBezTo>
                <a:cubicBezTo>
                  <a:pt x="120" y="14"/>
                  <a:pt x="205" y="0"/>
                  <a:pt x="276" y="29"/>
                </a:cubicBezTo>
                <a:cubicBezTo>
                  <a:pt x="304" y="40"/>
                  <a:pt x="331" y="59"/>
                  <a:pt x="344" y="86"/>
                </a:cubicBezTo>
                <a:cubicBezTo>
                  <a:pt x="358" y="113"/>
                  <a:pt x="346" y="141"/>
                  <a:pt x="325" y="160"/>
                </a:cubicBezTo>
                <a:cubicBezTo>
                  <a:pt x="293" y="189"/>
                  <a:pt x="249" y="202"/>
                  <a:pt x="209" y="210"/>
                </a:cubicBezTo>
                <a:cubicBezTo>
                  <a:pt x="166" y="218"/>
                  <a:pt x="121" y="222"/>
                  <a:pt x="78" y="213"/>
                </a:cubicBezTo>
                <a:cubicBezTo>
                  <a:pt x="59" y="209"/>
                  <a:pt x="40" y="202"/>
                  <a:pt x="27" y="187"/>
                </a:cubicBezTo>
                <a:cubicBezTo>
                  <a:pt x="10" y="170"/>
                  <a:pt x="9" y="145"/>
                  <a:pt x="18" y="124"/>
                </a:cubicBezTo>
                <a:cubicBezTo>
                  <a:pt x="37" y="82"/>
                  <a:pt x="89" y="55"/>
                  <a:pt x="131" y="45"/>
                </a:cubicBezTo>
                <a:cubicBezTo>
                  <a:pt x="132" y="44"/>
                  <a:pt x="132" y="44"/>
                  <a:pt x="133" y="44"/>
                </a:cubicBezTo>
                <a:cubicBezTo>
                  <a:pt x="137" y="43"/>
                  <a:pt x="135" y="37"/>
                  <a:pt x="131" y="38"/>
                </a:cubicBezTo>
                <a:close/>
              </a:path>
            </a:pathLst>
          </a:custGeom>
          <a:solidFill>
            <a:schemeClr val="accent6"/>
          </a:solidFill>
          <a:ln w="9525">
            <a:solidFill>
              <a:schemeClr val="accent6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9" name="Freeform 7"/>
          <p:cNvSpPr>
            <a:spLocks/>
          </p:cNvSpPr>
          <p:nvPr/>
        </p:nvSpPr>
        <p:spPr bwMode="auto">
          <a:xfrm>
            <a:off x="4341503" y="4712599"/>
            <a:ext cx="505483" cy="261642"/>
          </a:xfrm>
          <a:custGeom>
            <a:avLst/>
            <a:gdLst>
              <a:gd name="T0" fmla="*/ 131 w 361"/>
              <a:gd name="T1" fmla="*/ 38 h 226"/>
              <a:gd name="T2" fmla="*/ 23 w 361"/>
              <a:gd name="T3" fmla="*/ 105 h 226"/>
              <a:gd name="T4" fmla="*/ 34 w 361"/>
              <a:gd name="T5" fmla="*/ 201 h 226"/>
              <a:gd name="T6" fmla="*/ 150 w 361"/>
              <a:gd name="T7" fmla="*/ 224 h 226"/>
              <a:gd name="T8" fmla="*/ 267 w 361"/>
              <a:gd name="T9" fmla="*/ 200 h 226"/>
              <a:gd name="T10" fmla="*/ 351 w 361"/>
              <a:gd name="T11" fmla="*/ 136 h 226"/>
              <a:gd name="T12" fmla="*/ 341 w 361"/>
              <a:gd name="T13" fmla="*/ 68 h 226"/>
              <a:gd name="T14" fmla="*/ 168 w 361"/>
              <a:gd name="T15" fmla="*/ 12 h 226"/>
              <a:gd name="T16" fmla="*/ 69 w 361"/>
              <a:gd name="T17" fmla="*/ 77 h 226"/>
              <a:gd name="T18" fmla="*/ 74 w 361"/>
              <a:gd name="T19" fmla="*/ 80 h 226"/>
              <a:gd name="T20" fmla="*/ 276 w 361"/>
              <a:gd name="T21" fmla="*/ 29 h 226"/>
              <a:gd name="T22" fmla="*/ 344 w 361"/>
              <a:gd name="T23" fmla="*/ 86 h 226"/>
              <a:gd name="T24" fmla="*/ 325 w 361"/>
              <a:gd name="T25" fmla="*/ 160 h 226"/>
              <a:gd name="T26" fmla="*/ 209 w 361"/>
              <a:gd name="T27" fmla="*/ 210 h 226"/>
              <a:gd name="T28" fmla="*/ 78 w 361"/>
              <a:gd name="T29" fmla="*/ 213 h 226"/>
              <a:gd name="T30" fmla="*/ 27 w 361"/>
              <a:gd name="T31" fmla="*/ 187 h 226"/>
              <a:gd name="T32" fmla="*/ 18 w 361"/>
              <a:gd name="T33" fmla="*/ 124 h 226"/>
              <a:gd name="T34" fmla="*/ 131 w 361"/>
              <a:gd name="T35" fmla="*/ 45 h 226"/>
              <a:gd name="T36" fmla="*/ 133 w 361"/>
              <a:gd name="T37" fmla="*/ 44 h 226"/>
              <a:gd name="T38" fmla="*/ 131 w 361"/>
              <a:gd name="T39" fmla="*/ 38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61" h="226">
                <a:moveTo>
                  <a:pt x="131" y="38"/>
                </a:moveTo>
                <a:cubicBezTo>
                  <a:pt x="92" y="48"/>
                  <a:pt x="48" y="71"/>
                  <a:pt x="23" y="105"/>
                </a:cubicBezTo>
                <a:cubicBezTo>
                  <a:pt x="0" y="137"/>
                  <a:pt x="1" y="177"/>
                  <a:pt x="34" y="201"/>
                </a:cubicBezTo>
                <a:cubicBezTo>
                  <a:pt x="66" y="225"/>
                  <a:pt x="112" y="226"/>
                  <a:pt x="150" y="224"/>
                </a:cubicBezTo>
                <a:cubicBezTo>
                  <a:pt x="189" y="221"/>
                  <a:pt x="230" y="215"/>
                  <a:pt x="267" y="200"/>
                </a:cubicBezTo>
                <a:cubicBezTo>
                  <a:pt x="299" y="188"/>
                  <a:pt x="336" y="169"/>
                  <a:pt x="351" y="136"/>
                </a:cubicBezTo>
                <a:cubicBezTo>
                  <a:pt x="361" y="113"/>
                  <a:pt x="355" y="88"/>
                  <a:pt x="341" y="68"/>
                </a:cubicBezTo>
                <a:cubicBezTo>
                  <a:pt x="303" y="18"/>
                  <a:pt x="227" y="0"/>
                  <a:pt x="168" y="12"/>
                </a:cubicBezTo>
                <a:cubicBezTo>
                  <a:pt x="127" y="19"/>
                  <a:pt x="92" y="43"/>
                  <a:pt x="69" y="77"/>
                </a:cubicBezTo>
                <a:cubicBezTo>
                  <a:pt x="67" y="80"/>
                  <a:pt x="72" y="83"/>
                  <a:pt x="74" y="80"/>
                </a:cubicBezTo>
                <a:cubicBezTo>
                  <a:pt x="120" y="14"/>
                  <a:pt x="205" y="0"/>
                  <a:pt x="276" y="29"/>
                </a:cubicBezTo>
                <a:cubicBezTo>
                  <a:pt x="304" y="40"/>
                  <a:pt x="331" y="59"/>
                  <a:pt x="344" y="86"/>
                </a:cubicBezTo>
                <a:cubicBezTo>
                  <a:pt x="358" y="113"/>
                  <a:pt x="346" y="141"/>
                  <a:pt x="325" y="160"/>
                </a:cubicBezTo>
                <a:cubicBezTo>
                  <a:pt x="293" y="189"/>
                  <a:pt x="249" y="202"/>
                  <a:pt x="209" y="210"/>
                </a:cubicBezTo>
                <a:cubicBezTo>
                  <a:pt x="166" y="218"/>
                  <a:pt x="121" y="222"/>
                  <a:pt x="78" y="213"/>
                </a:cubicBezTo>
                <a:cubicBezTo>
                  <a:pt x="59" y="209"/>
                  <a:pt x="40" y="202"/>
                  <a:pt x="27" y="187"/>
                </a:cubicBezTo>
                <a:cubicBezTo>
                  <a:pt x="10" y="170"/>
                  <a:pt x="9" y="145"/>
                  <a:pt x="18" y="124"/>
                </a:cubicBezTo>
                <a:cubicBezTo>
                  <a:pt x="37" y="82"/>
                  <a:pt x="89" y="55"/>
                  <a:pt x="131" y="45"/>
                </a:cubicBezTo>
                <a:cubicBezTo>
                  <a:pt x="132" y="44"/>
                  <a:pt x="132" y="44"/>
                  <a:pt x="133" y="44"/>
                </a:cubicBezTo>
                <a:cubicBezTo>
                  <a:pt x="137" y="43"/>
                  <a:pt x="135" y="37"/>
                  <a:pt x="131" y="38"/>
                </a:cubicBezTo>
                <a:close/>
              </a:path>
            </a:pathLst>
          </a:custGeom>
          <a:solidFill>
            <a:schemeClr val="accent6"/>
          </a:solidFill>
          <a:ln w="9525">
            <a:solidFill>
              <a:schemeClr val="accent6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40" name="Freeform 7"/>
          <p:cNvSpPr>
            <a:spLocks/>
          </p:cNvSpPr>
          <p:nvPr/>
        </p:nvSpPr>
        <p:spPr bwMode="auto">
          <a:xfrm>
            <a:off x="6383238" y="4705081"/>
            <a:ext cx="505483" cy="261642"/>
          </a:xfrm>
          <a:custGeom>
            <a:avLst/>
            <a:gdLst>
              <a:gd name="T0" fmla="*/ 131 w 361"/>
              <a:gd name="T1" fmla="*/ 38 h 226"/>
              <a:gd name="T2" fmla="*/ 23 w 361"/>
              <a:gd name="T3" fmla="*/ 105 h 226"/>
              <a:gd name="T4" fmla="*/ 34 w 361"/>
              <a:gd name="T5" fmla="*/ 201 h 226"/>
              <a:gd name="T6" fmla="*/ 150 w 361"/>
              <a:gd name="T7" fmla="*/ 224 h 226"/>
              <a:gd name="T8" fmla="*/ 267 w 361"/>
              <a:gd name="T9" fmla="*/ 200 h 226"/>
              <a:gd name="T10" fmla="*/ 351 w 361"/>
              <a:gd name="T11" fmla="*/ 136 h 226"/>
              <a:gd name="T12" fmla="*/ 341 w 361"/>
              <a:gd name="T13" fmla="*/ 68 h 226"/>
              <a:gd name="T14" fmla="*/ 168 w 361"/>
              <a:gd name="T15" fmla="*/ 12 h 226"/>
              <a:gd name="T16" fmla="*/ 69 w 361"/>
              <a:gd name="T17" fmla="*/ 77 h 226"/>
              <a:gd name="T18" fmla="*/ 74 w 361"/>
              <a:gd name="T19" fmla="*/ 80 h 226"/>
              <a:gd name="T20" fmla="*/ 276 w 361"/>
              <a:gd name="T21" fmla="*/ 29 h 226"/>
              <a:gd name="T22" fmla="*/ 344 w 361"/>
              <a:gd name="T23" fmla="*/ 86 h 226"/>
              <a:gd name="T24" fmla="*/ 325 w 361"/>
              <a:gd name="T25" fmla="*/ 160 h 226"/>
              <a:gd name="T26" fmla="*/ 209 w 361"/>
              <a:gd name="T27" fmla="*/ 210 h 226"/>
              <a:gd name="T28" fmla="*/ 78 w 361"/>
              <a:gd name="T29" fmla="*/ 213 h 226"/>
              <a:gd name="T30" fmla="*/ 27 w 361"/>
              <a:gd name="T31" fmla="*/ 187 h 226"/>
              <a:gd name="T32" fmla="*/ 18 w 361"/>
              <a:gd name="T33" fmla="*/ 124 h 226"/>
              <a:gd name="T34" fmla="*/ 131 w 361"/>
              <a:gd name="T35" fmla="*/ 45 h 226"/>
              <a:gd name="T36" fmla="*/ 133 w 361"/>
              <a:gd name="T37" fmla="*/ 44 h 226"/>
              <a:gd name="T38" fmla="*/ 131 w 361"/>
              <a:gd name="T39" fmla="*/ 38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61" h="226">
                <a:moveTo>
                  <a:pt x="131" y="38"/>
                </a:moveTo>
                <a:cubicBezTo>
                  <a:pt x="92" y="48"/>
                  <a:pt x="48" y="71"/>
                  <a:pt x="23" y="105"/>
                </a:cubicBezTo>
                <a:cubicBezTo>
                  <a:pt x="0" y="137"/>
                  <a:pt x="1" y="177"/>
                  <a:pt x="34" y="201"/>
                </a:cubicBezTo>
                <a:cubicBezTo>
                  <a:pt x="66" y="225"/>
                  <a:pt x="112" y="226"/>
                  <a:pt x="150" y="224"/>
                </a:cubicBezTo>
                <a:cubicBezTo>
                  <a:pt x="189" y="221"/>
                  <a:pt x="230" y="215"/>
                  <a:pt x="267" y="200"/>
                </a:cubicBezTo>
                <a:cubicBezTo>
                  <a:pt x="299" y="188"/>
                  <a:pt x="336" y="169"/>
                  <a:pt x="351" y="136"/>
                </a:cubicBezTo>
                <a:cubicBezTo>
                  <a:pt x="361" y="113"/>
                  <a:pt x="355" y="88"/>
                  <a:pt x="341" y="68"/>
                </a:cubicBezTo>
                <a:cubicBezTo>
                  <a:pt x="303" y="18"/>
                  <a:pt x="227" y="0"/>
                  <a:pt x="168" y="12"/>
                </a:cubicBezTo>
                <a:cubicBezTo>
                  <a:pt x="127" y="19"/>
                  <a:pt x="92" y="43"/>
                  <a:pt x="69" y="77"/>
                </a:cubicBezTo>
                <a:cubicBezTo>
                  <a:pt x="67" y="80"/>
                  <a:pt x="72" y="83"/>
                  <a:pt x="74" y="80"/>
                </a:cubicBezTo>
                <a:cubicBezTo>
                  <a:pt x="120" y="14"/>
                  <a:pt x="205" y="0"/>
                  <a:pt x="276" y="29"/>
                </a:cubicBezTo>
                <a:cubicBezTo>
                  <a:pt x="304" y="40"/>
                  <a:pt x="331" y="59"/>
                  <a:pt x="344" y="86"/>
                </a:cubicBezTo>
                <a:cubicBezTo>
                  <a:pt x="358" y="113"/>
                  <a:pt x="346" y="141"/>
                  <a:pt x="325" y="160"/>
                </a:cubicBezTo>
                <a:cubicBezTo>
                  <a:pt x="293" y="189"/>
                  <a:pt x="249" y="202"/>
                  <a:pt x="209" y="210"/>
                </a:cubicBezTo>
                <a:cubicBezTo>
                  <a:pt x="166" y="218"/>
                  <a:pt x="121" y="222"/>
                  <a:pt x="78" y="213"/>
                </a:cubicBezTo>
                <a:cubicBezTo>
                  <a:pt x="59" y="209"/>
                  <a:pt x="40" y="202"/>
                  <a:pt x="27" y="187"/>
                </a:cubicBezTo>
                <a:cubicBezTo>
                  <a:pt x="10" y="170"/>
                  <a:pt x="9" y="145"/>
                  <a:pt x="18" y="124"/>
                </a:cubicBezTo>
                <a:cubicBezTo>
                  <a:pt x="37" y="82"/>
                  <a:pt x="89" y="55"/>
                  <a:pt x="131" y="45"/>
                </a:cubicBezTo>
                <a:cubicBezTo>
                  <a:pt x="132" y="44"/>
                  <a:pt x="132" y="44"/>
                  <a:pt x="133" y="44"/>
                </a:cubicBezTo>
                <a:cubicBezTo>
                  <a:pt x="137" y="43"/>
                  <a:pt x="135" y="37"/>
                  <a:pt x="131" y="38"/>
                </a:cubicBezTo>
                <a:close/>
              </a:path>
            </a:pathLst>
          </a:custGeom>
          <a:solidFill>
            <a:schemeClr val="accent6"/>
          </a:solidFill>
          <a:ln w="9525">
            <a:solidFill>
              <a:schemeClr val="accent6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41" name="Freeform 7"/>
          <p:cNvSpPr>
            <a:spLocks/>
          </p:cNvSpPr>
          <p:nvPr/>
        </p:nvSpPr>
        <p:spPr bwMode="auto">
          <a:xfrm>
            <a:off x="6932475" y="4725299"/>
            <a:ext cx="505483" cy="261642"/>
          </a:xfrm>
          <a:custGeom>
            <a:avLst/>
            <a:gdLst>
              <a:gd name="T0" fmla="*/ 131 w 361"/>
              <a:gd name="T1" fmla="*/ 38 h 226"/>
              <a:gd name="T2" fmla="*/ 23 w 361"/>
              <a:gd name="T3" fmla="*/ 105 h 226"/>
              <a:gd name="T4" fmla="*/ 34 w 361"/>
              <a:gd name="T5" fmla="*/ 201 h 226"/>
              <a:gd name="T6" fmla="*/ 150 w 361"/>
              <a:gd name="T7" fmla="*/ 224 h 226"/>
              <a:gd name="T8" fmla="*/ 267 w 361"/>
              <a:gd name="T9" fmla="*/ 200 h 226"/>
              <a:gd name="T10" fmla="*/ 351 w 361"/>
              <a:gd name="T11" fmla="*/ 136 h 226"/>
              <a:gd name="T12" fmla="*/ 341 w 361"/>
              <a:gd name="T13" fmla="*/ 68 h 226"/>
              <a:gd name="T14" fmla="*/ 168 w 361"/>
              <a:gd name="T15" fmla="*/ 12 h 226"/>
              <a:gd name="T16" fmla="*/ 69 w 361"/>
              <a:gd name="T17" fmla="*/ 77 h 226"/>
              <a:gd name="T18" fmla="*/ 74 w 361"/>
              <a:gd name="T19" fmla="*/ 80 h 226"/>
              <a:gd name="T20" fmla="*/ 276 w 361"/>
              <a:gd name="T21" fmla="*/ 29 h 226"/>
              <a:gd name="T22" fmla="*/ 344 w 361"/>
              <a:gd name="T23" fmla="*/ 86 h 226"/>
              <a:gd name="T24" fmla="*/ 325 w 361"/>
              <a:gd name="T25" fmla="*/ 160 h 226"/>
              <a:gd name="T26" fmla="*/ 209 w 361"/>
              <a:gd name="T27" fmla="*/ 210 h 226"/>
              <a:gd name="T28" fmla="*/ 78 w 361"/>
              <a:gd name="T29" fmla="*/ 213 h 226"/>
              <a:gd name="T30" fmla="*/ 27 w 361"/>
              <a:gd name="T31" fmla="*/ 187 h 226"/>
              <a:gd name="T32" fmla="*/ 18 w 361"/>
              <a:gd name="T33" fmla="*/ 124 h 226"/>
              <a:gd name="T34" fmla="*/ 131 w 361"/>
              <a:gd name="T35" fmla="*/ 45 h 226"/>
              <a:gd name="T36" fmla="*/ 133 w 361"/>
              <a:gd name="T37" fmla="*/ 44 h 226"/>
              <a:gd name="T38" fmla="*/ 131 w 361"/>
              <a:gd name="T39" fmla="*/ 38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61" h="226">
                <a:moveTo>
                  <a:pt x="131" y="38"/>
                </a:moveTo>
                <a:cubicBezTo>
                  <a:pt x="92" y="48"/>
                  <a:pt x="48" y="71"/>
                  <a:pt x="23" y="105"/>
                </a:cubicBezTo>
                <a:cubicBezTo>
                  <a:pt x="0" y="137"/>
                  <a:pt x="1" y="177"/>
                  <a:pt x="34" y="201"/>
                </a:cubicBezTo>
                <a:cubicBezTo>
                  <a:pt x="66" y="225"/>
                  <a:pt x="112" y="226"/>
                  <a:pt x="150" y="224"/>
                </a:cubicBezTo>
                <a:cubicBezTo>
                  <a:pt x="189" y="221"/>
                  <a:pt x="230" y="215"/>
                  <a:pt x="267" y="200"/>
                </a:cubicBezTo>
                <a:cubicBezTo>
                  <a:pt x="299" y="188"/>
                  <a:pt x="336" y="169"/>
                  <a:pt x="351" y="136"/>
                </a:cubicBezTo>
                <a:cubicBezTo>
                  <a:pt x="361" y="113"/>
                  <a:pt x="355" y="88"/>
                  <a:pt x="341" y="68"/>
                </a:cubicBezTo>
                <a:cubicBezTo>
                  <a:pt x="303" y="18"/>
                  <a:pt x="227" y="0"/>
                  <a:pt x="168" y="12"/>
                </a:cubicBezTo>
                <a:cubicBezTo>
                  <a:pt x="127" y="19"/>
                  <a:pt x="92" y="43"/>
                  <a:pt x="69" y="77"/>
                </a:cubicBezTo>
                <a:cubicBezTo>
                  <a:pt x="67" y="80"/>
                  <a:pt x="72" y="83"/>
                  <a:pt x="74" y="80"/>
                </a:cubicBezTo>
                <a:cubicBezTo>
                  <a:pt x="120" y="14"/>
                  <a:pt x="205" y="0"/>
                  <a:pt x="276" y="29"/>
                </a:cubicBezTo>
                <a:cubicBezTo>
                  <a:pt x="304" y="40"/>
                  <a:pt x="331" y="59"/>
                  <a:pt x="344" y="86"/>
                </a:cubicBezTo>
                <a:cubicBezTo>
                  <a:pt x="358" y="113"/>
                  <a:pt x="346" y="141"/>
                  <a:pt x="325" y="160"/>
                </a:cubicBezTo>
                <a:cubicBezTo>
                  <a:pt x="293" y="189"/>
                  <a:pt x="249" y="202"/>
                  <a:pt x="209" y="210"/>
                </a:cubicBezTo>
                <a:cubicBezTo>
                  <a:pt x="166" y="218"/>
                  <a:pt x="121" y="222"/>
                  <a:pt x="78" y="213"/>
                </a:cubicBezTo>
                <a:cubicBezTo>
                  <a:pt x="59" y="209"/>
                  <a:pt x="40" y="202"/>
                  <a:pt x="27" y="187"/>
                </a:cubicBezTo>
                <a:cubicBezTo>
                  <a:pt x="10" y="170"/>
                  <a:pt x="9" y="145"/>
                  <a:pt x="18" y="124"/>
                </a:cubicBezTo>
                <a:cubicBezTo>
                  <a:pt x="37" y="82"/>
                  <a:pt x="89" y="55"/>
                  <a:pt x="131" y="45"/>
                </a:cubicBezTo>
                <a:cubicBezTo>
                  <a:pt x="132" y="44"/>
                  <a:pt x="132" y="44"/>
                  <a:pt x="133" y="44"/>
                </a:cubicBezTo>
                <a:cubicBezTo>
                  <a:pt x="137" y="43"/>
                  <a:pt x="135" y="37"/>
                  <a:pt x="131" y="38"/>
                </a:cubicBezTo>
                <a:close/>
              </a:path>
            </a:pathLst>
          </a:custGeom>
          <a:solidFill>
            <a:schemeClr val="accent6"/>
          </a:solidFill>
          <a:ln w="9525">
            <a:solidFill>
              <a:schemeClr val="accent6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42" name="Freeform 7"/>
          <p:cNvSpPr>
            <a:spLocks/>
          </p:cNvSpPr>
          <p:nvPr/>
        </p:nvSpPr>
        <p:spPr bwMode="auto">
          <a:xfrm>
            <a:off x="9478155" y="4737999"/>
            <a:ext cx="505483" cy="261642"/>
          </a:xfrm>
          <a:custGeom>
            <a:avLst/>
            <a:gdLst>
              <a:gd name="T0" fmla="*/ 131 w 361"/>
              <a:gd name="T1" fmla="*/ 38 h 226"/>
              <a:gd name="T2" fmla="*/ 23 w 361"/>
              <a:gd name="T3" fmla="*/ 105 h 226"/>
              <a:gd name="T4" fmla="*/ 34 w 361"/>
              <a:gd name="T5" fmla="*/ 201 h 226"/>
              <a:gd name="T6" fmla="*/ 150 w 361"/>
              <a:gd name="T7" fmla="*/ 224 h 226"/>
              <a:gd name="T8" fmla="*/ 267 w 361"/>
              <a:gd name="T9" fmla="*/ 200 h 226"/>
              <a:gd name="T10" fmla="*/ 351 w 361"/>
              <a:gd name="T11" fmla="*/ 136 h 226"/>
              <a:gd name="T12" fmla="*/ 341 w 361"/>
              <a:gd name="T13" fmla="*/ 68 h 226"/>
              <a:gd name="T14" fmla="*/ 168 w 361"/>
              <a:gd name="T15" fmla="*/ 12 h 226"/>
              <a:gd name="T16" fmla="*/ 69 w 361"/>
              <a:gd name="T17" fmla="*/ 77 h 226"/>
              <a:gd name="T18" fmla="*/ 74 w 361"/>
              <a:gd name="T19" fmla="*/ 80 h 226"/>
              <a:gd name="T20" fmla="*/ 276 w 361"/>
              <a:gd name="T21" fmla="*/ 29 h 226"/>
              <a:gd name="T22" fmla="*/ 344 w 361"/>
              <a:gd name="T23" fmla="*/ 86 h 226"/>
              <a:gd name="T24" fmla="*/ 325 w 361"/>
              <a:gd name="T25" fmla="*/ 160 h 226"/>
              <a:gd name="T26" fmla="*/ 209 w 361"/>
              <a:gd name="T27" fmla="*/ 210 h 226"/>
              <a:gd name="T28" fmla="*/ 78 w 361"/>
              <a:gd name="T29" fmla="*/ 213 h 226"/>
              <a:gd name="T30" fmla="*/ 27 w 361"/>
              <a:gd name="T31" fmla="*/ 187 h 226"/>
              <a:gd name="T32" fmla="*/ 18 w 361"/>
              <a:gd name="T33" fmla="*/ 124 h 226"/>
              <a:gd name="T34" fmla="*/ 131 w 361"/>
              <a:gd name="T35" fmla="*/ 45 h 226"/>
              <a:gd name="T36" fmla="*/ 133 w 361"/>
              <a:gd name="T37" fmla="*/ 44 h 226"/>
              <a:gd name="T38" fmla="*/ 131 w 361"/>
              <a:gd name="T39" fmla="*/ 38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61" h="226">
                <a:moveTo>
                  <a:pt x="131" y="38"/>
                </a:moveTo>
                <a:cubicBezTo>
                  <a:pt x="92" y="48"/>
                  <a:pt x="48" y="71"/>
                  <a:pt x="23" y="105"/>
                </a:cubicBezTo>
                <a:cubicBezTo>
                  <a:pt x="0" y="137"/>
                  <a:pt x="1" y="177"/>
                  <a:pt x="34" y="201"/>
                </a:cubicBezTo>
                <a:cubicBezTo>
                  <a:pt x="66" y="225"/>
                  <a:pt x="112" y="226"/>
                  <a:pt x="150" y="224"/>
                </a:cubicBezTo>
                <a:cubicBezTo>
                  <a:pt x="189" y="221"/>
                  <a:pt x="230" y="215"/>
                  <a:pt x="267" y="200"/>
                </a:cubicBezTo>
                <a:cubicBezTo>
                  <a:pt x="299" y="188"/>
                  <a:pt x="336" y="169"/>
                  <a:pt x="351" y="136"/>
                </a:cubicBezTo>
                <a:cubicBezTo>
                  <a:pt x="361" y="113"/>
                  <a:pt x="355" y="88"/>
                  <a:pt x="341" y="68"/>
                </a:cubicBezTo>
                <a:cubicBezTo>
                  <a:pt x="303" y="18"/>
                  <a:pt x="227" y="0"/>
                  <a:pt x="168" y="12"/>
                </a:cubicBezTo>
                <a:cubicBezTo>
                  <a:pt x="127" y="19"/>
                  <a:pt x="92" y="43"/>
                  <a:pt x="69" y="77"/>
                </a:cubicBezTo>
                <a:cubicBezTo>
                  <a:pt x="67" y="80"/>
                  <a:pt x="72" y="83"/>
                  <a:pt x="74" y="80"/>
                </a:cubicBezTo>
                <a:cubicBezTo>
                  <a:pt x="120" y="14"/>
                  <a:pt x="205" y="0"/>
                  <a:pt x="276" y="29"/>
                </a:cubicBezTo>
                <a:cubicBezTo>
                  <a:pt x="304" y="40"/>
                  <a:pt x="331" y="59"/>
                  <a:pt x="344" y="86"/>
                </a:cubicBezTo>
                <a:cubicBezTo>
                  <a:pt x="358" y="113"/>
                  <a:pt x="346" y="141"/>
                  <a:pt x="325" y="160"/>
                </a:cubicBezTo>
                <a:cubicBezTo>
                  <a:pt x="293" y="189"/>
                  <a:pt x="249" y="202"/>
                  <a:pt x="209" y="210"/>
                </a:cubicBezTo>
                <a:cubicBezTo>
                  <a:pt x="166" y="218"/>
                  <a:pt x="121" y="222"/>
                  <a:pt x="78" y="213"/>
                </a:cubicBezTo>
                <a:cubicBezTo>
                  <a:pt x="59" y="209"/>
                  <a:pt x="40" y="202"/>
                  <a:pt x="27" y="187"/>
                </a:cubicBezTo>
                <a:cubicBezTo>
                  <a:pt x="10" y="170"/>
                  <a:pt x="9" y="145"/>
                  <a:pt x="18" y="124"/>
                </a:cubicBezTo>
                <a:cubicBezTo>
                  <a:pt x="37" y="82"/>
                  <a:pt x="89" y="55"/>
                  <a:pt x="131" y="45"/>
                </a:cubicBezTo>
                <a:cubicBezTo>
                  <a:pt x="132" y="44"/>
                  <a:pt x="132" y="44"/>
                  <a:pt x="133" y="44"/>
                </a:cubicBezTo>
                <a:cubicBezTo>
                  <a:pt x="137" y="43"/>
                  <a:pt x="135" y="37"/>
                  <a:pt x="131" y="38"/>
                </a:cubicBezTo>
                <a:close/>
              </a:path>
            </a:pathLst>
          </a:custGeom>
          <a:solidFill>
            <a:schemeClr val="accent6"/>
          </a:solidFill>
          <a:ln w="9525">
            <a:solidFill>
              <a:schemeClr val="accent6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43" name="15 CuadroTexto"/>
          <p:cNvSpPr txBox="1"/>
          <p:nvPr/>
        </p:nvSpPr>
        <p:spPr>
          <a:xfrm>
            <a:off x="2026754" y="1185731"/>
            <a:ext cx="8712968" cy="871606"/>
          </a:xfrm>
          <a:prstGeom prst="rect">
            <a:avLst/>
          </a:prstGeom>
          <a:solidFill>
            <a:schemeClr val="bg1"/>
          </a:solidFill>
          <a:ln w="3175">
            <a:solidFill>
              <a:srgbClr val="CCCDCF"/>
            </a:solidFill>
            <a:prstDash val="solid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algn="ctr" defTabSz="1219014">
              <a:spcAft>
                <a:spcPts val="600"/>
              </a:spcAft>
              <a:defRPr sz="1400" b="1">
                <a:solidFill>
                  <a:schemeClr val="tx2">
                    <a:lumMod val="75000"/>
                  </a:schemeClr>
                </a:solidFill>
                <a:latin typeface="Segoe Print" panose="02000600000000000000" pitchFamily="2" charset="0"/>
              </a:defRPr>
            </a:lvl1pPr>
            <a:lvl2pPr marL="609507" defTabSz="1219014">
              <a:defRPr sz="2400"/>
            </a:lvl2pPr>
            <a:lvl3pPr marL="1219014" defTabSz="1219014">
              <a:defRPr sz="2400"/>
            </a:lvl3pPr>
            <a:lvl4pPr marL="1828520" defTabSz="1219014">
              <a:defRPr sz="2400"/>
            </a:lvl4pPr>
            <a:lvl5pPr marL="2438027" defTabSz="1219014">
              <a:defRPr sz="2400"/>
            </a:lvl5pPr>
            <a:lvl6pPr marL="3047534" defTabSz="1219014">
              <a:defRPr sz="2400"/>
            </a:lvl6pPr>
            <a:lvl7pPr marL="3657041" defTabSz="1219014">
              <a:defRPr sz="2400"/>
            </a:lvl7pPr>
            <a:lvl8pPr marL="4266547" defTabSz="1219014">
              <a:defRPr sz="2400"/>
            </a:lvl8pPr>
            <a:lvl9pPr marL="4876053" defTabSz="1219014">
              <a:defRPr sz="2400"/>
            </a:lvl9pPr>
          </a:lstStyle>
          <a:p>
            <a:r>
              <a:rPr lang="es-ES_tradnl" sz="1600" b="0" dirty="0">
                <a:solidFill>
                  <a:srgbClr val="1F497D">
                    <a:lumMod val="75000"/>
                  </a:srgbClr>
                </a:solidFill>
              </a:rPr>
              <a:t>Todas las comunidades tienen necesidad de ampliar las plantillas, pero de manera más pronunciada: Canarias, Ceuta, Comunidad Valenciana, Melilla, Cataluña, Madrid, Murcia y Castilla y León </a:t>
            </a:r>
          </a:p>
        </p:txBody>
      </p:sp>
      <p:sp>
        <p:nvSpPr>
          <p:cNvPr id="44" name="Freeform 7"/>
          <p:cNvSpPr>
            <a:spLocks/>
          </p:cNvSpPr>
          <p:nvPr/>
        </p:nvSpPr>
        <p:spPr bwMode="auto">
          <a:xfrm>
            <a:off x="4367013" y="2937799"/>
            <a:ext cx="505483" cy="261642"/>
          </a:xfrm>
          <a:custGeom>
            <a:avLst/>
            <a:gdLst>
              <a:gd name="T0" fmla="*/ 131 w 361"/>
              <a:gd name="T1" fmla="*/ 38 h 226"/>
              <a:gd name="T2" fmla="*/ 23 w 361"/>
              <a:gd name="T3" fmla="*/ 105 h 226"/>
              <a:gd name="T4" fmla="*/ 34 w 361"/>
              <a:gd name="T5" fmla="*/ 201 h 226"/>
              <a:gd name="T6" fmla="*/ 150 w 361"/>
              <a:gd name="T7" fmla="*/ 224 h 226"/>
              <a:gd name="T8" fmla="*/ 267 w 361"/>
              <a:gd name="T9" fmla="*/ 200 h 226"/>
              <a:gd name="T10" fmla="*/ 351 w 361"/>
              <a:gd name="T11" fmla="*/ 136 h 226"/>
              <a:gd name="T12" fmla="*/ 341 w 361"/>
              <a:gd name="T13" fmla="*/ 68 h 226"/>
              <a:gd name="T14" fmla="*/ 168 w 361"/>
              <a:gd name="T15" fmla="*/ 12 h 226"/>
              <a:gd name="T16" fmla="*/ 69 w 361"/>
              <a:gd name="T17" fmla="*/ 77 h 226"/>
              <a:gd name="T18" fmla="*/ 74 w 361"/>
              <a:gd name="T19" fmla="*/ 80 h 226"/>
              <a:gd name="T20" fmla="*/ 276 w 361"/>
              <a:gd name="T21" fmla="*/ 29 h 226"/>
              <a:gd name="T22" fmla="*/ 344 w 361"/>
              <a:gd name="T23" fmla="*/ 86 h 226"/>
              <a:gd name="T24" fmla="*/ 325 w 361"/>
              <a:gd name="T25" fmla="*/ 160 h 226"/>
              <a:gd name="T26" fmla="*/ 209 w 361"/>
              <a:gd name="T27" fmla="*/ 210 h 226"/>
              <a:gd name="T28" fmla="*/ 78 w 361"/>
              <a:gd name="T29" fmla="*/ 213 h 226"/>
              <a:gd name="T30" fmla="*/ 27 w 361"/>
              <a:gd name="T31" fmla="*/ 187 h 226"/>
              <a:gd name="T32" fmla="*/ 18 w 361"/>
              <a:gd name="T33" fmla="*/ 124 h 226"/>
              <a:gd name="T34" fmla="*/ 131 w 361"/>
              <a:gd name="T35" fmla="*/ 45 h 226"/>
              <a:gd name="T36" fmla="*/ 133 w 361"/>
              <a:gd name="T37" fmla="*/ 44 h 226"/>
              <a:gd name="T38" fmla="*/ 131 w 361"/>
              <a:gd name="T39" fmla="*/ 38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61" h="226">
                <a:moveTo>
                  <a:pt x="131" y="38"/>
                </a:moveTo>
                <a:cubicBezTo>
                  <a:pt x="92" y="48"/>
                  <a:pt x="48" y="71"/>
                  <a:pt x="23" y="105"/>
                </a:cubicBezTo>
                <a:cubicBezTo>
                  <a:pt x="0" y="137"/>
                  <a:pt x="1" y="177"/>
                  <a:pt x="34" y="201"/>
                </a:cubicBezTo>
                <a:cubicBezTo>
                  <a:pt x="66" y="225"/>
                  <a:pt x="112" y="226"/>
                  <a:pt x="150" y="224"/>
                </a:cubicBezTo>
                <a:cubicBezTo>
                  <a:pt x="189" y="221"/>
                  <a:pt x="230" y="215"/>
                  <a:pt x="267" y="200"/>
                </a:cubicBezTo>
                <a:cubicBezTo>
                  <a:pt x="299" y="188"/>
                  <a:pt x="336" y="169"/>
                  <a:pt x="351" y="136"/>
                </a:cubicBezTo>
                <a:cubicBezTo>
                  <a:pt x="361" y="113"/>
                  <a:pt x="355" y="88"/>
                  <a:pt x="341" y="68"/>
                </a:cubicBezTo>
                <a:cubicBezTo>
                  <a:pt x="303" y="18"/>
                  <a:pt x="227" y="0"/>
                  <a:pt x="168" y="12"/>
                </a:cubicBezTo>
                <a:cubicBezTo>
                  <a:pt x="127" y="19"/>
                  <a:pt x="92" y="43"/>
                  <a:pt x="69" y="77"/>
                </a:cubicBezTo>
                <a:cubicBezTo>
                  <a:pt x="67" y="80"/>
                  <a:pt x="72" y="83"/>
                  <a:pt x="74" y="80"/>
                </a:cubicBezTo>
                <a:cubicBezTo>
                  <a:pt x="120" y="14"/>
                  <a:pt x="205" y="0"/>
                  <a:pt x="276" y="29"/>
                </a:cubicBezTo>
                <a:cubicBezTo>
                  <a:pt x="304" y="40"/>
                  <a:pt x="331" y="59"/>
                  <a:pt x="344" y="86"/>
                </a:cubicBezTo>
                <a:cubicBezTo>
                  <a:pt x="358" y="113"/>
                  <a:pt x="346" y="141"/>
                  <a:pt x="325" y="160"/>
                </a:cubicBezTo>
                <a:cubicBezTo>
                  <a:pt x="293" y="189"/>
                  <a:pt x="249" y="202"/>
                  <a:pt x="209" y="210"/>
                </a:cubicBezTo>
                <a:cubicBezTo>
                  <a:pt x="166" y="218"/>
                  <a:pt x="121" y="222"/>
                  <a:pt x="78" y="213"/>
                </a:cubicBezTo>
                <a:cubicBezTo>
                  <a:pt x="59" y="209"/>
                  <a:pt x="40" y="202"/>
                  <a:pt x="27" y="187"/>
                </a:cubicBezTo>
                <a:cubicBezTo>
                  <a:pt x="10" y="170"/>
                  <a:pt x="9" y="145"/>
                  <a:pt x="18" y="124"/>
                </a:cubicBezTo>
                <a:cubicBezTo>
                  <a:pt x="37" y="82"/>
                  <a:pt x="89" y="55"/>
                  <a:pt x="131" y="45"/>
                </a:cubicBezTo>
                <a:cubicBezTo>
                  <a:pt x="132" y="44"/>
                  <a:pt x="132" y="44"/>
                  <a:pt x="133" y="44"/>
                </a:cubicBezTo>
                <a:cubicBezTo>
                  <a:pt x="137" y="43"/>
                  <a:pt x="135" y="37"/>
                  <a:pt x="131" y="38"/>
                </a:cubicBezTo>
                <a:close/>
              </a:path>
            </a:pathLst>
          </a:custGeom>
          <a:solidFill>
            <a:schemeClr val="accent6"/>
          </a:solidFill>
          <a:ln w="9525">
            <a:solidFill>
              <a:schemeClr val="accent6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48" name="Freeform 7"/>
          <p:cNvSpPr>
            <a:spLocks/>
          </p:cNvSpPr>
          <p:nvPr/>
        </p:nvSpPr>
        <p:spPr bwMode="auto">
          <a:xfrm>
            <a:off x="5877755" y="2924944"/>
            <a:ext cx="505483" cy="261642"/>
          </a:xfrm>
          <a:custGeom>
            <a:avLst/>
            <a:gdLst>
              <a:gd name="T0" fmla="*/ 131 w 361"/>
              <a:gd name="T1" fmla="*/ 38 h 226"/>
              <a:gd name="T2" fmla="*/ 23 w 361"/>
              <a:gd name="T3" fmla="*/ 105 h 226"/>
              <a:gd name="T4" fmla="*/ 34 w 361"/>
              <a:gd name="T5" fmla="*/ 201 h 226"/>
              <a:gd name="T6" fmla="*/ 150 w 361"/>
              <a:gd name="T7" fmla="*/ 224 h 226"/>
              <a:gd name="T8" fmla="*/ 267 w 361"/>
              <a:gd name="T9" fmla="*/ 200 h 226"/>
              <a:gd name="T10" fmla="*/ 351 w 361"/>
              <a:gd name="T11" fmla="*/ 136 h 226"/>
              <a:gd name="T12" fmla="*/ 341 w 361"/>
              <a:gd name="T13" fmla="*/ 68 h 226"/>
              <a:gd name="T14" fmla="*/ 168 w 361"/>
              <a:gd name="T15" fmla="*/ 12 h 226"/>
              <a:gd name="T16" fmla="*/ 69 w 361"/>
              <a:gd name="T17" fmla="*/ 77 h 226"/>
              <a:gd name="T18" fmla="*/ 74 w 361"/>
              <a:gd name="T19" fmla="*/ 80 h 226"/>
              <a:gd name="T20" fmla="*/ 276 w 361"/>
              <a:gd name="T21" fmla="*/ 29 h 226"/>
              <a:gd name="T22" fmla="*/ 344 w 361"/>
              <a:gd name="T23" fmla="*/ 86 h 226"/>
              <a:gd name="T24" fmla="*/ 325 w 361"/>
              <a:gd name="T25" fmla="*/ 160 h 226"/>
              <a:gd name="T26" fmla="*/ 209 w 361"/>
              <a:gd name="T27" fmla="*/ 210 h 226"/>
              <a:gd name="T28" fmla="*/ 78 w 361"/>
              <a:gd name="T29" fmla="*/ 213 h 226"/>
              <a:gd name="T30" fmla="*/ 27 w 361"/>
              <a:gd name="T31" fmla="*/ 187 h 226"/>
              <a:gd name="T32" fmla="*/ 18 w 361"/>
              <a:gd name="T33" fmla="*/ 124 h 226"/>
              <a:gd name="T34" fmla="*/ 131 w 361"/>
              <a:gd name="T35" fmla="*/ 45 h 226"/>
              <a:gd name="T36" fmla="*/ 133 w 361"/>
              <a:gd name="T37" fmla="*/ 44 h 226"/>
              <a:gd name="T38" fmla="*/ 131 w 361"/>
              <a:gd name="T39" fmla="*/ 38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61" h="226">
                <a:moveTo>
                  <a:pt x="131" y="38"/>
                </a:moveTo>
                <a:cubicBezTo>
                  <a:pt x="92" y="48"/>
                  <a:pt x="48" y="71"/>
                  <a:pt x="23" y="105"/>
                </a:cubicBezTo>
                <a:cubicBezTo>
                  <a:pt x="0" y="137"/>
                  <a:pt x="1" y="177"/>
                  <a:pt x="34" y="201"/>
                </a:cubicBezTo>
                <a:cubicBezTo>
                  <a:pt x="66" y="225"/>
                  <a:pt x="112" y="226"/>
                  <a:pt x="150" y="224"/>
                </a:cubicBezTo>
                <a:cubicBezTo>
                  <a:pt x="189" y="221"/>
                  <a:pt x="230" y="215"/>
                  <a:pt x="267" y="200"/>
                </a:cubicBezTo>
                <a:cubicBezTo>
                  <a:pt x="299" y="188"/>
                  <a:pt x="336" y="169"/>
                  <a:pt x="351" y="136"/>
                </a:cubicBezTo>
                <a:cubicBezTo>
                  <a:pt x="361" y="113"/>
                  <a:pt x="355" y="88"/>
                  <a:pt x="341" y="68"/>
                </a:cubicBezTo>
                <a:cubicBezTo>
                  <a:pt x="303" y="18"/>
                  <a:pt x="227" y="0"/>
                  <a:pt x="168" y="12"/>
                </a:cubicBezTo>
                <a:cubicBezTo>
                  <a:pt x="127" y="19"/>
                  <a:pt x="92" y="43"/>
                  <a:pt x="69" y="77"/>
                </a:cubicBezTo>
                <a:cubicBezTo>
                  <a:pt x="67" y="80"/>
                  <a:pt x="72" y="83"/>
                  <a:pt x="74" y="80"/>
                </a:cubicBezTo>
                <a:cubicBezTo>
                  <a:pt x="120" y="14"/>
                  <a:pt x="205" y="0"/>
                  <a:pt x="276" y="29"/>
                </a:cubicBezTo>
                <a:cubicBezTo>
                  <a:pt x="304" y="40"/>
                  <a:pt x="331" y="59"/>
                  <a:pt x="344" y="86"/>
                </a:cubicBezTo>
                <a:cubicBezTo>
                  <a:pt x="358" y="113"/>
                  <a:pt x="346" y="141"/>
                  <a:pt x="325" y="160"/>
                </a:cubicBezTo>
                <a:cubicBezTo>
                  <a:pt x="293" y="189"/>
                  <a:pt x="249" y="202"/>
                  <a:pt x="209" y="210"/>
                </a:cubicBezTo>
                <a:cubicBezTo>
                  <a:pt x="166" y="218"/>
                  <a:pt x="121" y="222"/>
                  <a:pt x="78" y="213"/>
                </a:cubicBezTo>
                <a:cubicBezTo>
                  <a:pt x="59" y="209"/>
                  <a:pt x="40" y="202"/>
                  <a:pt x="27" y="187"/>
                </a:cubicBezTo>
                <a:cubicBezTo>
                  <a:pt x="10" y="170"/>
                  <a:pt x="9" y="145"/>
                  <a:pt x="18" y="124"/>
                </a:cubicBezTo>
                <a:cubicBezTo>
                  <a:pt x="37" y="82"/>
                  <a:pt x="89" y="55"/>
                  <a:pt x="131" y="45"/>
                </a:cubicBezTo>
                <a:cubicBezTo>
                  <a:pt x="132" y="44"/>
                  <a:pt x="132" y="44"/>
                  <a:pt x="133" y="44"/>
                </a:cubicBezTo>
                <a:cubicBezTo>
                  <a:pt x="137" y="43"/>
                  <a:pt x="135" y="37"/>
                  <a:pt x="131" y="38"/>
                </a:cubicBezTo>
                <a:close/>
              </a:path>
            </a:pathLst>
          </a:custGeom>
          <a:solidFill>
            <a:schemeClr val="accent6"/>
          </a:solidFill>
          <a:ln w="9525">
            <a:solidFill>
              <a:schemeClr val="accent6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solidFill>
                <a:prstClr val="black"/>
              </a:solidFill>
            </a:endParaRPr>
          </a:p>
        </p:txBody>
      </p:sp>
      <p:grpSp>
        <p:nvGrpSpPr>
          <p:cNvPr id="50" name="49 Grupo"/>
          <p:cNvGrpSpPr/>
          <p:nvPr/>
        </p:nvGrpSpPr>
        <p:grpSpPr>
          <a:xfrm>
            <a:off x="9058436" y="6385682"/>
            <a:ext cx="2365362" cy="355686"/>
            <a:chOff x="5523396" y="6097330"/>
            <a:chExt cx="2365362" cy="355686"/>
          </a:xfrm>
        </p:grpSpPr>
        <p:sp>
          <p:nvSpPr>
            <p:cNvPr id="52" name="51 CuadroTexto"/>
            <p:cNvSpPr txBox="1"/>
            <p:nvPr/>
          </p:nvSpPr>
          <p:spPr>
            <a:xfrm>
              <a:off x="5653484" y="6097330"/>
              <a:ext cx="2235274" cy="35568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77925" tIns="38963" rIns="77925" bIns="38963" rtlCol="0" anchor="b">
              <a:spAutoFit/>
            </a:bodyPr>
            <a:lstStyle/>
            <a:p>
              <a:r>
                <a:rPr lang="es-ES" sz="900" dirty="0">
                  <a:solidFill>
                    <a:prstClr val="black">
                      <a:lumMod val="50000"/>
                      <a:lumOff val="50000"/>
                    </a:prstClr>
                  </a:solidFill>
                  <a:cs typeface="Arial" panose="020B0604020202020204" pitchFamily="34" charset="0"/>
                </a:rPr>
                <a:t>Dato por encima de la media total en necesidad de 3 o más enfermeras</a:t>
              </a:r>
            </a:p>
          </p:txBody>
        </p:sp>
        <p:sp>
          <p:nvSpPr>
            <p:cNvPr id="54" name="53 Rectángulo"/>
            <p:cNvSpPr/>
            <p:nvPr/>
          </p:nvSpPr>
          <p:spPr>
            <a:xfrm>
              <a:off x="5523396" y="6207964"/>
              <a:ext cx="144016" cy="14401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10143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18 Gráfico"/>
          <p:cNvGraphicFramePr/>
          <p:nvPr>
            <p:extLst>
              <p:ext uri="{D42A27DB-BD31-4B8C-83A1-F6EECF244321}">
                <p14:modId xmlns:p14="http://schemas.microsoft.com/office/powerpoint/2010/main" val="2815610795"/>
              </p:ext>
            </p:extLst>
          </p:nvPr>
        </p:nvGraphicFramePr>
        <p:xfrm>
          <a:off x="2134766" y="2642796"/>
          <a:ext cx="4499078" cy="34759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34566" y="188640"/>
            <a:ext cx="9738348" cy="477054"/>
          </a:xfrm>
        </p:spPr>
        <p:txBody>
          <a:bodyPr/>
          <a:lstStyle/>
          <a:p>
            <a:r>
              <a:rPr lang="es-ES" dirty="0"/>
              <a:t>Condiciones de la profesión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334566" y="6354185"/>
            <a:ext cx="9721080" cy="371075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r>
              <a:rPr lang="es-ES" sz="900" dirty="0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rPr>
              <a:t>Base: Total muestra</a:t>
            </a:r>
          </a:p>
          <a:p>
            <a:r>
              <a:rPr lang="es-ES" sz="1000" b="1" dirty="0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rPr>
              <a:t>P17. Valora de 0 a 10, donde 0 es la peor valoración (está muy mal) y 10 la mejor valoración (está muy bien), los siguientes aspectos de tu profesión:</a:t>
            </a:r>
          </a:p>
        </p:txBody>
      </p:sp>
      <p:sp>
        <p:nvSpPr>
          <p:cNvPr id="6" name="5 Rectángulo"/>
          <p:cNvSpPr/>
          <p:nvPr/>
        </p:nvSpPr>
        <p:spPr>
          <a:xfrm>
            <a:off x="334566" y="1844824"/>
            <a:ext cx="105131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rPr>
              <a:t>Valora de 0 a 10, donde 0 es la peor valoración (está muy mal) y 10 la mejor valoración (está muy bien), los siguientes aspectos de tu profesión</a:t>
            </a:r>
          </a:p>
        </p:txBody>
      </p:sp>
      <p:graphicFrame>
        <p:nvGraphicFramePr>
          <p:cNvPr id="12" name="17 Gráfico"/>
          <p:cNvGraphicFramePr/>
          <p:nvPr>
            <p:extLst>
              <p:ext uri="{D42A27DB-BD31-4B8C-83A1-F6EECF244321}">
                <p14:modId xmlns:p14="http://schemas.microsoft.com/office/powerpoint/2010/main" val="556137687"/>
              </p:ext>
            </p:extLst>
          </p:nvPr>
        </p:nvGraphicFramePr>
        <p:xfrm>
          <a:off x="1550675" y="2612236"/>
          <a:ext cx="3023979" cy="4091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1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524610"/>
              </p:ext>
            </p:extLst>
          </p:nvPr>
        </p:nvGraphicFramePr>
        <p:xfrm>
          <a:off x="-169490" y="2685496"/>
          <a:ext cx="1692616" cy="3365888"/>
        </p:xfrm>
        <a:graphic>
          <a:graphicData uri="http://schemas.openxmlformats.org/drawingml/2006/table">
            <a:tbl>
              <a:tblPr/>
              <a:tblGrid>
                <a:gridCol w="16926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0736"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 estabilidad </a:t>
                      </a:r>
                      <a:b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 el trabajo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736"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Turnos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0736"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Días libres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0736"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 salario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0736"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Carga de trabajo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0736"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 conciliación de la vida familiar y laboral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0736"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 reconocimiento de la carrera profesional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0736"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 desarrollo de las especialidades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5" name="15 CuadroTexto"/>
          <p:cNvSpPr txBox="1"/>
          <p:nvPr/>
        </p:nvSpPr>
        <p:spPr>
          <a:xfrm>
            <a:off x="334567" y="771961"/>
            <a:ext cx="6768752" cy="928846"/>
          </a:xfrm>
          <a:prstGeom prst="rect">
            <a:avLst/>
          </a:prstGeom>
          <a:solidFill>
            <a:schemeClr val="bg1"/>
          </a:solidFill>
          <a:ln w="3175">
            <a:solidFill>
              <a:srgbClr val="CCCDCF"/>
            </a:solidFill>
            <a:prstDash val="solid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algn="ctr" defTabSz="1219014">
              <a:spcAft>
                <a:spcPts val="600"/>
              </a:spcAft>
              <a:defRPr sz="1400" b="1">
                <a:solidFill>
                  <a:schemeClr val="tx2">
                    <a:lumMod val="75000"/>
                  </a:schemeClr>
                </a:solidFill>
                <a:latin typeface="Segoe Print" panose="02000600000000000000" pitchFamily="2" charset="0"/>
              </a:defRPr>
            </a:lvl1pPr>
            <a:lvl2pPr marL="609507" defTabSz="1219014">
              <a:defRPr sz="2400"/>
            </a:lvl2pPr>
            <a:lvl3pPr marL="1219014" defTabSz="1219014">
              <a:defRPr sz="2400"/>
            </a:lvl3pPr>
            <a:lvl4pPr marL="1828520" defTabSz="1219014">
              <a:defRPr sz="2400"/>
            </a:lvl4pPr>
            <a:lvl5pPr marL="2438027" defTabSz="1219014">
              <a:defRPr sz="2400"/>
            </a:lvl5pPr>
            <a:lvl6pPr marL="3047534" defTabSz="1219014">
              <a:defRPr sz="2400"/>
            </a:lvl6pPr>
            <a:lvl7pPr marL="3657041" defTabSz="1219014">
              <a:defRPr sz="2400"/>
            </a:lvl7pPr>
            <a:lvl8pPr marL="4266547" defTabSz="1219014">
              <a:defRPr sz="2400"/>
            </a:lvl8pPr>
            <a:lvl9pPr marL="4876053" defTabSz="1219014">
              <a:defRPr sz="2400"/>
            </a:lvl9pPr>
          </a:lstStyle>
          <a:p>
            <a:pPr>
              <a:spcAft>
                <a:spcPts val="1200"/>
              </a:spcAft>
            </a:pPr>
            <a:r>
              <a:rPr lang="es-ES_tradnl" b="0" dirty="0">
                <a:solidFill>
                  <a:srgbClr val="1F497D">
                    <a:lumMod val="75000"/>
                  </a:srgbClr>
                </a:solidFill>
              </a:rPr>
              <a:t>La indignación de las enfermeras por la situación de la profesión es evidente: ninguno de los aspectos evaluados logra aprobar en una escala de 0 a 10, y la mayoría, están por debajo del cuatro: </a:t>
            </a:r>
            <a:r>
              <a:rPr lang="es-ES_tradnl" dirty="0">
                <a:solidFill>
                  <a:srgbClr val="1F497D">
                    <a:lumMod val="75000"/>
                  </a:srgbClr>
                </a:solidFill>
              </a:rPr>
              <a:t>Una profesión que suspende sus condiciones laborales y profesionales</a:t>
            </a:r>
          </a:p>
        </p:txBody>
      </p:sp>
      <p:sp>
        <p:nvSpPr>
          <p:cNvPr id="16" name="Rectangle 26"/>
          <p:cNvSpPr txBox="1">
            <a:spLocks noChangeArrowheads="1"/>
          </p:cNvSpPr>
          <p:nvPr/>
        </p:nvSpPr>
        <p:spPr bwMode="auto">
          <a:xfrm>
            <a:off x="1486694" y="2225189"/>
            <a:ext cx="1829972" cy="33855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MX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Total nacional</a:t>
            </a:r>
            <a:endParaRPr lang="es-ES" sz="1600" b="1" dirty="0">
              <a:solidFill>
                <a:schemeClr val="tx1">
                  <a:lumMod val="50000"/>
                  <a:lumOff val="50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7" name="Rectangle 26"/>
          <p:cNvSpPr txBox="1">
            <a:spLocks noChangeArrowheads="1"/>
          </p:cNvSpPr>
          <p:nvPr/>
        </p:nvSpPr>
        <p:spPr bwMode="auto">
          <a:xfrm>
            <a:off x="7895406" y="2225189"/>
            <a:ext cx="2448272" cy="33855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MX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Castilla y León</a:t>
            </a:r>
            <a:endParaRPr lang="es-ES" sz="1600" b="1" dirty="0">
              <a:solidFill>
                <a:schemeClr val="tx1">
                  <a:lumMod val="50000"/>
                  <a:lumOff val="50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aphicFrame>
        <p:nvGraphicFramePr>
          <p:cNvPr id="18" name="18 Gráfico"/>
          <p:cNvGraphicFramePr/>
          <p:nvPr>
            <p:extLst>
              <p:ext uri="{D42A27DB-BD31-4B8C-83A1-F6EECF244321}">
                <p14:modId xmlns:p14="http://schemas.microsoft.com/office/powerpoint/2010/main" val="3681632826"/>
              </p:ext>
            </p:extLst>
          </p:nvPr>
        </p:nvGraphicFramePr>
        <p:xfrm>
          <a:off x="8436888" y="2729248"/>
          <a:ext cx="4499078" cy="34759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2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437500" y="6514406"/>
            <a:ext cx="360000" cy="216000"/>
          </a:xfrm>
        </p:spPr>
        <p:txBody>
          <a:bodyPr/>
          <a:lstStyle/>
          <a:p>
            <a:fld id="{132FADFE-3B8F-471C-ABF0-DBC7717ECBBC}" type="slidenum">
              <a:rPr lang="es-ES" smtClean="0">
                <a:solidFill>
                  <a:prstClr val="white"/>
                </a:solidFill>
              </a:rPr>
              <a:pPr/>
              <a:t>25</a:t>
            </a:fld>
            <a:endParaRPr lang="es-ES">
              <a:solidFill>
                <a:prstClr val="white"/>
              </a:solidFill>
            </a:endParaRPr>
          </a:p>
        </p:txBody>
      </p:sp>
      <p:sp>
        <p:nvSpPr>
          <p:cNvPr id="11" name="Rectangle 26"/>
          <p:cNvSpPr txBox="1">
            <a:spLocks noChangeArrowheads="1"/>
          </p:cNvSpPr>
          <p:nvPr/>
        </p:nvSpPr>
        <p:spPr bwMode="auto">
          <a:xfrm>
            <a:off x="4468641" y="2132856"/>
            <a:ext cx="1208985" cy="4308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ES" sz="1100" b="1" kern="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libri"/>
                <a:cs typeface="Arial"/>
              </a:rPr>
              <a:t>Valoración media</a:t>
            </a:r>
            <a:br>
              <a:rPr lang="es-ES" sz="1100" b="1" kern="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libri"/>
                <a:cs typeface="Arial"/>
              </a:rPr>
            </a:br>
            <a:r>
              <a:rPr lang="es-ES" sz="1100" i="1" kern="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libri"/>
                <a:cs typeface="Arial"/>
              </a:rPr>
              <a:t>(Escala de 0 a 10)</a:t>
            </a:r>
          </a:p>
        </p:txBody>
      </p:sp>
      <p:sp>
        <p:nvSpPr>
          <p:cNvPr id="19" name="Rectangle 26"/>
          <p:cNvSpPr txBox="1">
            <a:spLocks noChangeArrowheads="1"/>
          </p:cNvSpPr>
          <p:nvPr/>
        </p:nvSpPr>
        <p:spPr bwMode="auto">
          <a:xfrm>
            <a:off x="10684165" y="2132856"/>
            <a:ext cx="1208985" cy="4308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ES" sz="1100" b="1" kern="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libri"/>
                <a:cs typeface="Arial"/>
              </a:rPr>
              <a:t>Valoración media</a:t>
            </a:r>
            <a:br>
              <a:rPr lang="es-ES" sz="1100" b="1" kern="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libri"/>
                <a:cs typeface="Arial"/>
              </a:rPr>
            </a:br>
            <a:r>
              <a:rPr lang="es-ES" sz="1100" i="1" kern="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libri"/>
                <a:cs typeface="Arial"/>
              </a:rPr>
              <a:t>(Escala de 0 a 10)</a:t>
            </a:r>
          </a:p>
        </p:txBody>
      </p:sp>
      <p:sp>
        <p:nvSpPr>
          <p:cNvPr id="21" name="15 CuadroTexto"/>
          <p:cNvSpPr txBox="1"/>
          <p:nvPr/>
        </p:nvSpPr>
        <p:spPr>
          <a:xfrm>
            <a:off x="7247335" y="771960"/>
            <a:ext cx="4645816" cy="928847"/>
          </a:xfrm>
          <a:prstGeom prst="rect">
            <a:avLst/>
          </a:prstGeom>
          <a:solidFill>
            <a:schemeClr val="bg1"/>
          </a:solidFill>
          <a:ln w="3175">
            <a:solidFill>
              <a:srgbClr val="CCCDCF"/>
            </a:solidFill>
            <a:prstDash val="solid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algn="ctr" defTabSz="1219014">
              <a:spcAft>
                <a:spcPts val="600"/>
              </a:spcAft>
              <a:defRPr sz="1400" b="1">
                <a:solidFill>
                  <a:schemeClr val="tx2">
                    <a:lumMod val="75000"/>
                  </a:schemeClr>
                </a:solidFill>
                <a:latin typeface="Segoe Print" panose="02000600000000000000" pitchFamily="2" charset="0"/>
              </a:defRPr>
            </a:lvl1pPr>
            <a:lvl2pPr marL="609507" defTabSz="1219014">
              <a:defRPr sz="2400"/>
            </a:lvl2pPr>
            <a:lvl3pPr marL="1219014" defTabSz="1219014">
              <a:defRPr sz="2400"/>
            </a:lvl3pPr>
            <a:lvl4pPr marL="1828520" defTabSz="1219014">
              <a:defRPr sz="2400"/>
            </a:lvl4pPr>
            <a:lvl5pPr marL="2438027" defTabSz="1219014">
              <a:defRPr sz="2400"/>
            </a:lvl5pPr>
            <a:lvl6pPr marL="3047534" defTabSz="1219014">
              <a:defRPr sz="2400"/>
            </a:lvl6pPr>
            <a:lvl7pPr marL="3657041" defTabSz="1219014">
              <a:defRPr sz="2400"/>
            </a:lvl7pPr>
            <a:lvl8pPr marL="4266547" defTabSz="1219014">
              <a:defRPr sz="2400"/>
            </a:lvl8pPr>
            <a:lvl9pPr marL="4876053" defTabSz="1219014">
              <a:defRPr sz="2400"/>
            </a:lvl9pPr>
          </a:lstStyle>
          <a:p>
            <a:pPr>
              <a:spcAft>
                <a:spcPts val="1200"/>
              </a:spcAft>
            </a:pPr>
            <a:r>
              <a:rPr lang="es-ES_tradnl" b="0" dirty="0">
                <a:solidFill>
                  <a:srgbClr val="1F497D">
                    <a:lumMod val="75000"/>
                  </a:srgbClr>
                </a:solidFill>
              </a:rPr>
              <a:t>En Castilla y León son todavía más críticos: valoran la mayoría de las cuestiones por debajo de la media nacional</a:t>
            </a:r>
            <a:endParaRPr lang="es-ES_tradnl" dirty="0">
              <a:solidFill>
                <a:srgbClr val="1F497D">
                  <a:lumMod val="75000"/>
                </a:srgbClr>
              </a:solidFill>
            </a:endParaRPr>
          </a:p>
        </p:txBody>
      </p:sp>
      <p:graphicFrame>
        <p:nvGraphicFramePr>
          <p:cNvPr id="22" name="17 Gráfico"/>
          <p:cNvGraphicFramePr/>
          <p:nvPr>
            <p:extLst>
              <p:ext uri="{D42A27DB-BD31-4B8C-83A1-F6EECF244321}">
                <p14:modId xmlns:p14="http://schemas.microsoft.com/office/powerpoint/2010/main" val="3722424229"/>
              </p:ext>
            </p:extLst>
          </p:nvPr>
        </p:nvGraphicFramePr>
        <p:xfrm>
          <a:off x="7884576" y="2694999"/>
          <a:ext cx="3023979" cy="4091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3" name="2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5357122"/>
              </p:ext>
            </p:extLst>
          </p:nvPr>
        </p:nvGraphicFramePr>
        <p:xfrm>
          <a:off x="6156027" y="2761038"/>
          <a:ext cx="1692616" cy="3365888"/>
        </p:xfrm>
        <a:graphic>
          <a:graphicData uri="http://schemas.openxmlformats.org/drawingml/2006/table">
            <a:tbl>
              <a:tblPr/>
              <a:tblGrid>
                <a:gridCol w="16926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0736"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 estabilidad </a:t>
                      </a:r>
                      <a:b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 el trabajo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736"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Turnos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0736"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Días libres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0736"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 salario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0736"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Carga de trabajo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0736"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 conciliación de la vida familiar y laboral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0736"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 reconocimiento de la carrera profesional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0736"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 desarrollo de las especialidades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47644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18 Gráfico"/>
          <p:cNvGraphicFramePr/>
          <p:nvPr>
            <p:extLst>
              <p:ext uri="{D42A27DB-BD31-4B8C-83A1-F6EECF244321}">
                <p14:modId xmlns:p14="http://schemas.microsoft.com/office/powerpoint/2010/main" val="3787041761"/>
              </p:ext>
            </p:extLst>
          </p:nvPr>
        </p:nvGraphicFramePr>
        <p:xfrm>
          <a:off x="1266478" y="2499929"/>
          <a:ext cx="2304256" cy="3737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34566" y="188640"/>
            <a:ext cx="9738348" cy="754053"/>
          </a:xfrm>
        </p:spPr>
        <p:txBody>
          <a:bodyPr/>
          <a:lstStyle/>
          <a:p>
            <a:r>
              <a:rPr lang="es-ES" dirty="0"/>
              <a:t>Condiciones de la profesión</a:t>
            </a:r>
            <a:br>
              <a:rPr lang="es-ES" dirty="0"/>
            </a:br>
            <a:r>
              <a:rPr lang="es-ES" sz="1800" b="0" i="1" dirty="0"/>
              <a:t>Según CCAA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white"/>
                </a:solidFill>
              </a:rPr>
              <a:pPr/>
              <a:t>26</a:t>
            </a:fld>
            <a:endParaRPr lang="es-ES">
              <a:solidFill>
                <a:prstClr val="white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34566" y="6354185"/>
            <a:ext cx="9721080" cy="371075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r>
              <a:rPr lang="es-ES" sz="900" dirty="0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rPr>
              <a:t>Base: Total muestra</a:t>
            </a:r>
          </a:p>
          <a:p>
            <a:r>
              <a:rPr lang="es-ES" sz="1000" b="1" dirty="0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rPr>
              <a:t>P17. Valora de 0 a 10, donde 0 es la peor valoración (está muy mal) y 10 la mejor valoración (está muy bien), los siguientes aspectos de tu profesión:</a:t>
            </a:r>
          </a:p>
        </p:txBody>
      </p:sp>
      <p:sp>
        <p:nvSpPr>
          <p:cNvPr id="6" name="5 Rectángulo"/>
          <p:cNvSpPr/>
          <p:nvPr/>
        </p:nvSpPr>
        <p:spPr>
          <a:xfrm>
            <a:off x="190550" y="1546106"/>
            <a:ext cx="86409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rPr>
              <a:t>Valoración de 0 a 10 los siguientes aspectos de la profesión: </a:t>
            </a:r>
            <a:r>
              <a:rPr lang="es-ES" sz="1600" b="1" i="1" dirty="0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rPr>
              <a:t>datos en media en una escala de 0 a 10</a:t>
            </a:r>
          </a:p>
        </p:txBody>
      </p:sp>
      <p:graphicFrame>
        <p:nvGraphicFramePr>
          <p:cNvPr id="17" name="1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0501583"/>
              </p:ext>
            </p:extLst>
          </p:nvPr>
        </p:nvGraphicFramePr>
        <p:xfrm>
          <a:off x="74911" y="1998928"/>
          <a:ext cx="11952000" cy="4102188"/>
        </p:xfrm>
        <a:graphic>
          <a:graphicData uri="http://schemas.openxmlformats.org/drawingml/2006/table">
            <a:tbl>
              <a:tblPr/>
              <a:tblGrid>
                <a:gridCol w="115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</a:tblGrid>
              <a:tr h="498934">
                <a:tc>
                  <a:txBody>
                    <a:bodyPr/>
                    <a:lstStyle/>
                    <a:p>
                      <a:pPr algn="r" fontAlgn="b"/>
                      <a:endParaRPr lang="es-MX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200" b="0" i="0" u="none" strike="noStrike" dirty="0">
                          <a:solidFill>
                            <a:srgbClr val="006EB3"/>
                          </a:solidFill>
                          <a:effectLst/>
                          <a:latin typeface="+mn-lt"/>
                        </a:rPr>
                        <a:t>TOTAL </a:t>
                      </a:r>
                      <a:br>
                        <a:rPr lang="es-ES" sz="1200" b="0" i="0" u="none" strike="noStrike" dirty="0">
                          <a:solidFill>
                            <a:srgbClr val="006EB3"/>
                          </a:solidFill>
                          <a:effectLst/>
                          <a:latin typeface="+mn-lt"/>
                        </a:rPr>
                      </a:br>
                      <a:r>
                        <a:rPr lang="es-ES" sz="1200" b="0" i="0" u="none" strike="noStrike" dirty="0">
                          <a:solidFill>
                            <a:srgbClr val="006EB3"/>
                          </a:solidFill>
                          <a:effectLst/>
                          <a:latin typeface="+mn-lt"/>
                        </a:rPr>
                        <a:t>MUESTRA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kern="1200" dirty="0">
                          <a:solidFill>
                            <a:srgbClr val="006EB3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Andalucía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kern="1200" dirty="0">
                          <a:solidFill>
                            <a:srgbClr val="006EB3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Aragón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kern="1200" dirty="0">
                          <a:solidFill>
                            <a:srgbClr val="006EB3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Asturias 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kern="1200" dirty="0">
                          <a:solidFill>
                            <a:srgbClr val="006EB3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Balears, Illes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kern="1200" dirty="0">
                          <a:solidFill>
                            <a:srgbClr val="006EB3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Canarias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kern="1200" dirty="0">
                          <a:solidFill>
                            <a:srgbClr val="006EB3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Cantabria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kern="1200" dirty="0">
                          <a:solidFill>
                            <a:srgbClr val="006EB3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C. La Mancha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kern="1200" dirty="0">
                          <a:solidFill>
                            <a:srgbClr val="006EB3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Castilla </a:t>
                      </a:r>
                      <a:br>
                        <a:rPr lang="es-ES" sz="1000" b="0" i="0" u="none" strike="noStrike" kern="1200" dirty="0">
                          <a:solidFill>
                            <a:srgbClr val="006EB3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</a:br>
                      <a:r>
                        <a:rPr lang="es-ES" sz="1000" b="0" i="0" u="none" strike="noStrike" kern="1200" dirty="0">
                          <a:solidFill>
                            <a:srgbClr val="006EB3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y León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kern="1200" dirty="0">
                          <a:solidFill>
                            <a:srgbClr val="006EB3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Cataluña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kern="1200" dirty="0">
                          <a:solidFill>
                            <a:srgbClr val="006EB3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Ceuta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kern="1200" dirty="0">
                          <a:solidFill>
                            <a:srgbClr val="006EB3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C. Valenciana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kern="1200" dirty="0">
                          <a:solidFill>
                            <a:srgbClr val="006EB3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Extremadura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kern="1200" dirty="0">
                          <a:solidFill>
                            <a:srgbClr val="006EB3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Galicia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kern="1200" dirty="0">
                          <a:solidFill>
                            <a:srgbClr val="006EB3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Madrid 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kern="1200" dirty="0">
                          <a:solidFill>
                            <a:srgbClr val="006EB3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Melilla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kern="1200" dirty="0">
                          <a:solidFill>
                            <a:srgbClr val="006EB3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Murcia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kern="1200" dirty="0">
                          <a:solidFill>
                            <a:srgbClr val="006EB3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Navarra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kern="1200" dirty="0">
                          <a:solidFill>
                            <a:srgbClr val="006EB3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País Vasco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kern="1200" dirty="0">
                          <a:solidFill>
                            <a:srgbClr val="006EB3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Rioja, La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6918">
                <a:tc>
                  <a:txBody>
                    <a:bodyPr/>
                    <a:lstStyle/>
                    <a:p>
                      <a:pPr algn="r" fontAlgn="b"/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 estabilidad </a:t>
                      </a:r>
                      <a:br>
                        <a:rPr lang="es-E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 el trabajo</a:t>
                      </a: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MX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6918">
                <a:tc>
                  <a:txBody>
                    <a:bodyPr/>
                    <a:lstStyle/>
                    <a:p>
                      <a:pPr algn="r" fontAlgn="b"/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Turnos</a:t>
                      </a: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MX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4903">
                <a:tc>
                  <a:txBody>
                    <a:bodyPr/>
                    <a:lstStyle/>
                    <a:p>
                      <a:pPr algn="r" fontAlgn="b"/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Días libres</a:t>
                      </a: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MX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4903">
                <a:tc>
                  <a:txBody>
                    <a:bodyPr/>
                    <a:lstStyle/>
                    <a:p>
                      <a:pPr algn="r" fontAlgn="b"/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 salario</a:t>
                      </a: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MX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4903">
                <a:tc>
                  <a:txBody>
                    <a:bodyPr/>
                    <a:lstStyle/>
                    <a:p>
                      <a:pPr algn="r" fontAlgn="b"/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Carga de trabajo</a:t>
                      </a: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MX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4903">
                <a:tc>
                  <a:txBody>
                    <a:bodyPr/>
                    <a:lstStyle/>
                    <a:p>
                      <a:pPr algn="r" fontAlgn="b"/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 conciliación vida familiar y laboral</a:t>
                      </a: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MX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4903">
                <a:tc>
                  <a:txBody>
                    <a:bodyPr/>
                    <a:lstStyle/>
                    <a:p>
                      <a:pPr algn="r" fontAlgn="b"/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 reconocimiento de la carrera </a:t>
                      </a:r>
                      <a:r>
                        <a:rPr lang="es-E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prof.</a:t>
                      </a:r>
                      <a:endParaRPr lang="es-E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4903">
                <a:tc>
                  <a:txBody>
                    <a:bodyPr/>
                    <a:lstStyle/>
                    <a:p>
                      <a:pPr algn="r" fontAlgn="b"/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 desarrollo de las especialidades</a:t>
                      </a: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282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1" name="Freeform 7"/>
          <p:cNvSpPr>
            <a:spLocks/>
          </p:cNvSpPr>
          <p:nvPr/>
        </p:nvSpPr>
        <p:spPr bwMode="auto">
          <a:xfrm>
            <a:off x="8986925" y="2087602"/>
            <a:ext cx="556031" cy="287806"/>
          </a:xfrm>
          <a:custGeom>
            <a:avLst/>
            <a:gdLst>
              <a:gd name="T0" fmla="*/ 131 w 361"/>
              <a:gd name="T1" fmla="*/ 38 h 226"/>
              <a:gd name="T2" fmla="*/ 23 w 361"/>
              <a:gd name="T3" fmla="*/ 105 h 226"/>
              <a:gd name="T4" fmla="*/ 34 w 361"/>
              <a:gd name="T5" fmla="*/ 201 h 226"/>
              <a:gd name="T6" fmla="*/ 150 w 361"/>
              <a:gd name="T7" fmla="*/ 224 h 226"/>
              <a:gd name="T8" fmla="*/ 267 w 361"/>
              <a:gd name="T9" fmla="*/ 200 h 226"/>
              <a:gd name="T10" fmla="*/ 351 w 361"/>
              <a:gd name="T11" fmla="*/ 136 h 226"/>
              <a:gd name="T12" fmla="*/ 341 w 361"/>
              <a:gd name="T13" fmla="*/ 68 h 226"/>
              <a:gd name="T14" fmla="*/ 168 w 361"/>
              <a:gd name="T15" fmla="*/ 12 h 226"/>
              <a:gd name="T16" fmla="*/ 69 w 361"/>
              <a:gd name="T17" fmla="*/ 77 h 226"/>
              <a:gd name="T18" fmla="*/ 74 w 361"/>
              <a:gd name="T19" fmla="*/ 80 h 226"/>
              <a:gd name="T20" fmla="*/ 276 w 361"/>
              <a:gd name="T21" fmla="*/ 29 h 226"/>
              <a:gd name="T22" fmla="*/ 344 w 361"/>
              <a:gd name="T23" fmla="*/ 86 h 226"/>
              <a:gd name="T24" fmla="*/ 325 w 361"/>
              <a:gd name="T25" fmla="*/ 160 h 226"/>
              <a:gd name="T26" fmla="*/ 209 w 361"/>
              <a:gd name="T27" fmla="*/ 210 h 226"/>
              <a:gd name="T28" fmla="*/ 78 w 361"/>
              <a:gd name="T29" fmla="*/ 213 h 226"/>
              <a:gd name="T30" fmla="*/ 27 w 361"/>
              <a:gd name="T31" fmla="*/ 187 h 226"/>
              <a:gd name="T32" fmla="*/ 18 w 361"/>
              <a:gd name="T33" fmla="*/ 124 h 226"/>
              <a:gd name="T34" fmla="*/ 131 w 361"/>
              <a:gd name="T35" fmla="*/ 45 h 226"/>
              <a:gd name="T36" fmla="*/ 133 w 361"/>
              <a:gd name="T37" fmla="*/ 44 h 226"/>
              <a:gd name="T38" fmla="*/ 131 w 361"/>
              <a:gd name="T39" fmla="*/ 38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61" h="226">
                <a:moveTo>
                  <a:pt x="131" y="38"/>
                </a:moveTo>
                <a:cubicBezTo>
                  <a:pt x="92" y="48"/>
                  <a:pt x="48" y="71"/>
                  <a:pt x="23" y="105"/>
                </a:cubicBezTo>
                <a:cubicBezTo>
                  <a:pt x="0" y="137"/>
                  <a:pt x="1" y="177"/>
                  <a:pt x="34" y="201"/>
                </a:cubicBezTo>
                <a:cubicBezTo>
                  <a:pt x="66" y="225"/>
                  <a:pt x="112" y="226"/>
                  <a:pt x="150" y="224"/>
                </a:cubicBezTo>
                <a:cubicBezTo>
                  <a:pt x="189" y="221"/>
                  <a:pt x="230" y="215"/>
                  <a:pt x="267" y="200"/>
                </a:cubicBezTo>
                <a:cubicBezTo>
                  <a:pt x="299" y="188"/>
                  <a:pt x="336" y="169"/>
                  <a:pt x="351" y="136"/>
                </a:cubicBezTo>
                <a:cubicBezTo>
                  <a:pt x="361" y="113"/>
                  <a:pt x="355" y="88"/>
                  <a:pt x="341" y="68"/>
                </a:cubicBezTo>
                <a:cubicBezTo>
                  <a:pt x="303" y="18"/>
                  <a:pt x="227" y="0"/>
                  <a:pt x="168" y="12"/>
                </a:cubicBezTo>
                <a:cubicBezTo>
                  <a:pt x="127" y="19"/>
                  <a:pt x="92" y="43"/>
                  <a:pt x="69" y="77"/>
                </a:cubicBezTo>
                <a:cubicBezTo>
                  <a:pt x="67" y="80"/>
                  <a:pt x="72" y="83"/>
                  <a:pt x="74" y="80"/>
                </a:cubicBezTo>
                <a:cubicBezTo>
                  <a:pt x="120" y="14"/>
                  <a:pt x="205" y="0"/>
                  <a:pt x="276" y="29"/>
                </a:cubicBezTo>
                <a:cubicBezTo>
                  <a:pt x="304" y="40"/>
                  <a:pt x="331" y="59"/>
                  <a:pt x="344" y="86"/>
                </a:cubicBezTo>
                <a:cubicBezTo>
                  <a:pt x="358" y="113"/>
                  <a:pt x="346" y="141"/>
                  <a:pt x="325" y="160"/>
                </a:cubicBezTo>
                <a:cubicBezTo>
                  <a:pt x="293" y="189"/>
                  <a:pt x="249" y="202"/>
                  <a:pt x="209" y="210"/>
                </a:cubicBezTo>
                <a:cubicBezTo>
                  <a:pt x="166" y="218"/>
                  <a:pt x="121" y="222"/>
                  <a:pt x="78" y="213"/>
                </a:cubicBezTo>
                <a:cubicBezTo>
                  <a:pt x="59" y="209"/>
                  <a:pt x="40" y="202"/>
                  <a:pt x="27" y="187"/>
                </a:cubicBezTo>
                <a:cubicBezTo>
                  <a:pt x="10" y="170"/>
                  <a:pt x="9" y="145"/>
                  <a:pt x="18" y="124"/>
                </a:cubicBezTo>
                <a:cubicBezTo>
                  <a:pt x="37" y="82"/>
                  <a:pt x="89" y="55"/>
                  <a:pt x="131" y="45"/>
                </a:cubicBezTo>
                <a:cubicBezTo>
                  <a:pt x="132" y="44"/>
                  <a:pt x="132" y="44"/>
                  <a:pt x="133" y="44"/>
                </a:cubicBezTo>
                <a:cubicBezTo>
                  <a:pt x="137" y="43"/>
                  <a:pt x="135" y="37"/>
                  <a:pt x="131" y="38"/>
                </a:cubicBezTo>
                <a:close/>
              </a:path>
            </a:pathLst>
          </a:custGeom>
          <a:solidFill>
            <a:schemeClr val="accent6"/>
          </a:solidFill>
          <a:ln w="9525">
            <a:solidFill>
              <a:schemeClr val="accent6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12" name="Freeform 7"/>
          <p:cNvSpPr>
            <a:spLocks/>
          </p:cNvSpPr>
          <p:nvPr/>
        </p:nvSpPr>
        <p:spPr bwMode="auto">
          <a:xfrm>
            <a:off x="7967414" y="2100684"/>
            <a:ext cx="556031" cy="287806"/>
          </a:xfrm>
          <a:custGeom>
            <a:avLst/>
            <a:gdLst>
              <a:gd name="T0" fmla="*/ 131 w 361"/>
              <a:gd name="T1" fmla="*/ 38 h 226"/>
              <a:gd name="T2" fmla="*/ 23 w 361"/>
              <a:gd name="T3" fmla="*/ 105 h 226"/>
              <a:gd name="T4" fmla="*/ 34 w 361"/>
              <a:gd name="T5" fmla="*/ 201 h 226"/>
              <a:gd name="T6" fmla="*/ 150 w 361"/>
              <a:gd name="T7" fmla="*/ 224 h 226"/>
              <a:gd name="T8" fmla="*/ 267 w 361"/>
              <a:gd name="T9" fmla="*/ 200 h 226"/>
              <a:gd name="T10" fmla="*/ 351 w 361"/>
              <a:gd name="T11" fmla="*/ 136 h 226"/>
              <a:gd name="T12" fmla="*/ 341 w 361"/>
              <a:gd name="T13" fmla="*/ 68 h 226"/>
              <a:gd name="T14" fmla="*/ 168 w 361"/>
              <a:gd name="T15" fmla="*/ 12 h 226"/>
              <a:gd name="T16" fmla="*/ 69 w 361"/>
              <a:gd name="T17" fmla="*/ 77 h 226"/>
              <a:gd name="T18" fmla="*/ 74 w 361"/>
              <a:gd name="T19" fmla="*/ 80 h 226"/>
              <a:gd name="T20" fmla="*/ 276 w 361"/>
              <a:gd name="T21" fmla="*/ 29 h 226"/>
              <a:gd name="T22" fmla="*/ 344 w 361"/>
              <a:gd name="T23" fmla="*/ 86 h 226"/>
              <a:gd name="T24" fmla="*/ 325 w 361"/>
              <a:gd name="T25" fmla="*/ 160 h 226"/>
              <a:gd name="T26" fmla="*/ 209 w 361"/>
              <a:gd name="T27" fmla="*/ 210 h 226"/>
              <a:gd name="T28" fmla="*/ 78 w 361"/>
              <a:gd name="T29" fmla="*/ 213 h 226"/>
              <a:gd name="T30" fmla="*/ 27 w 361"/>
              <a:gd name="T31" fmla="*/ 187 h 226"/>
              <a:gd name="T32" fmla="*/ 18 w 361"/>
              <a:gd name="T33" fmla="*/ 124 h 226"/>
              <a:gd name="T34" fmla="*/ 131 w 361"/>
              <a:gd name="T35" fmla="*/ 45 h 226"/>
              <a:gd name="T36" fmla="*/ 133 w 361"/>
              <a:gd name="T37" fmla="*/ 44 h 226"/>
              <a:gd name="T38" fmla="*/ 131 w 361"/>
              <a:gd name="T39" fmla="*/ 38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61" h="226">
                <a:moveTo>
                  <a:pt x="131" y="38"/>
                </a:moveTo>
                <a:cubicBezTo>
                  <a:pt x="92" y="48"/>
                  <a:pt x="48" y="71"/>
                  <a:pt x="23" y="105"/>
                </a:cubicBezTo>
                <a:cubicBezTo>
                  <a:pt x="0" y="137"/>
                  <a:pt x="1" y="177"/>
                  <a:pt x="34" y="201"/>
                </a:cubicBezTo>
                <a:cubicBezTo>
                  <a:pt x="66" y="225"/>
                  <a:pt x="112" y="226"/>
                  <a:pt x="150" y="224"/>
                </a:cubicBezTo>
                <a:cubicBezTo>
                  <a:pt x="189" y="221"/>
                  <a:pt x="230" y="215"/>
                  <a:pt x="267" y="200"/>
                </a:cubicBezTo>
                <a:cubicBezTo>
                  <a:pt x="299" y="188"/>
                  <a:pt x="336" y="169"/>
                  <a:pt x="351" y="136"/>
                </a:cubicBezTo>
                <a:cubicBezTo>
                  <a:pt x="361" y="113"/>
                  <a:pt x="355" y="88"/>
                  <a:pt x="341" y="68"/>
                </a:cubicBezTo>
                <a:cubicBezTo>
                  <a:pt x="303" y="18"/>
                  <a:pt x="227" y="0"/>
                  <a:pt x="168" y="12"/>
                </a:cubicBezTo>
                <a:cubicBezTo>
                  <a:pt x="127" y="19"/>
                  <a:pt x="92" y="43"/>
                  <a:pt x="69" y="77"/>
                </a:cubicBezTo>
                <a:cubicBezTo>
                  <a:pt x="67" y="80"/>
                  <a:pt x="72" y="83"/>
                  <a:pt x="74" y="80"/>
                </a:cubicBezTo>
                <a:cubicBezTo>
                  <a:pt x="120" y="14"/>
                  <a:pt x="205" y="0"/>
                  <a:pt x="276" y="29"/>
                </a:cubicBezTo>
                <a:cubicBezTo>
                  <a:pt x="304" y="40"/>
                  <a:pt x="331" y="59"/>
                  <a:pt x="344" y="86"/>
                </a:cubicBezTo>
                <a:cubicBezTo>
                  <a:pt x="358" y="113"/>
                  <a:pt x="346" y="141"/>
                  <a:pt x="325" y="160"/>
                </a:cubicBezTo>
                <a:cubicBezTo>
                  <a:pt x="293" y="189"/>
                  <a:pt x="249" y="202"/>
                  <a:pt x="209" y="210"/>
                </a:cubicBezTo>
                <a:cubicBezTo>
                  <a:pt x="166" y="218"/>
                  <a:pt x="121" y="222"/>
                  <a:pt x="78" y="213"/>
                </a:cubicBezTo>
                <a:cubicBezTo>
                  <a:pt x="59" y="209"/>
                  <a:pt x="40" y="202"/>
                  <a:pt x="27" y="187"/>
                </a:cubicBezTo>
                <a:cubicBezTo>
                  <a:pt x="10" y="170"/>
                  <a:pt x="9" y="145"/>
                  <a:pt x="18" y="124"/>
                </a:cubicBezTo>
                <a:cubicBezTo>
                  <a:pt x="37" y="82"/>
                  <a:pt x="89" y="55"/>
                  <a:pt x="131" y="45"/>
                </a:cubicBezTo>
                <a:cubicBezTo>
                  <a:pt x="132" y="44"/>
                  <a:pt x="132" y="44"/>
                  <a:pt x="133" y="44"/>
                </a:cubicBezTo>
                <a:cubicBezTo>
                  <a:pt x="137" y="43"/>
                  <a:pt x="135" y="37"/>
                  <a:pt x="131" y="38"/>
                </a:cubicBezTo>
                <a:close/>
              </a:path>
            </a:pathLst>
          </a:custGeom>
          <a:solidFill>
            <a:schemeClr val="accent6"/>
          </a:solidFill>
          <a:ln w="9525">
            <a:solidFill>
              <a:schemeClr val="accent6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13" name="Freeform 7"/>
          <p:cNvSpPr>
            <a:spLocks/>
          </p:cNvSpPr>
          <p:nvPr/>
        </p:nvSpPr>
        <p:spPr bwMode="auto">
          <a:xfrm>
            <a:off x="8491503" y="2100684"/>
            <a:ext cx="556031" cy="287806"/>
          </a:xfrm>
          <a:custGeom>
            <a:avLst/>
            <a:gdLst>
              <a:gd name="T0" fmla="*/ 131 w 361"/>
              <a:gd name="T1" fmla="*/ 38 h 226"/>
              <a:gd name="T2" fmla="*/ 23 w 361"/>
              <a:gd name="T3" fmla="*/ 105 h 226"/>
              <a:gd name="T4" fmla="*/ 34 w 361"/>
              <a:gd name="T5" fmla="*/ 201 h 226"/>
              <a:gd name="T6" fmla="*/ 150 w 361"/>
              <a:gd name="T7" fmla="*/ 224 h 226"/>
              <a:gd name="T8" fmla="*/ 267 w 361"/>
              <a:gd name="T9" fmla="*/ 200 h 226"/>
              <a:gd name="T10" fmla="*/ 351 w 361"/>
              <a:gd name="T11" fmla="*/ 136 h 226"/>
              <a:gd name="T12" fmla="*/ 341 w 361"/>
              <a:gd name="T13" fmla="*/ 68 h 226"/>
              <a:gd name="T14" fmla="*/ 168 w 361"/>
              <a:gd name="T15" fmla="*/ 12 h 226"/>
              <a:gd name="T16" fmla="*/ 69 w 361"/>
              <a:gd name="T17" fmla="*/ 77 h 226"/>
              <a:gd name="T18" fmla="*/ 74 w 361"/>
              <a:gd name="T19" fmla="*/ 80 h 226"/>
              <a:gd name="T20" fmla="*/ 276 w 361"/>
              <a:gd name="T21" fmla="*/ 29 h 226"/>
              <a:gd name="T22" fmla="*/ 344 w 361"/>
              <a:gd name="T23" fmla="*/ 86 h 226"/>
              <a:gd name="T24" fmla="*/ 325 w 361"/>
              <a:gd name="T25" fmla="*/ 160 h 226"/>
              <a:gd name="T26" fmla="*/ 209 w 361"/>
              <a:gd name="T27" fmla="*/ 210 h 226"/>
              <a:gd name="T28" fmla="*/ 78 w 361"/>
              <a:gd name="T29" fmla="*/ 213 h 226"/>
              <a:gd name="T30" fmla="*/ 27 w 361"/>
              <a:gd name="T31" fmla="*/ 187 h 226"/>
              <a:gd name="T32" fmla="*/ 18 w 361"/>
              <a:gd name="T33" fmla="*/ 124 h 226"/>
              <a:gd name="T34" fmla="*/ 131 w 361"/>
              <a:gd name="T35" fmla="*/ 45 h 226"/>
              <a:gd name="T36" fmla="*/ 133 w 361"/>
              <a:gd name="T37" fmla="*/ 44 h 226"/>
              <a:gd name="T38" fmla="*/ 131 w 361"/>
              <a:gd name="T39" fmla="*/ 38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61" h="226">
                <a:moveTo>
                  <a:pt x="131" y="38"/>
                </a:moveTo>
                <a:cubicBezTo>
                  <a:pt x="92" y="48"/>
                  <a:pt x="48" y="71"/>
                  <a:pt x="23" y="105"/>
                </a:cubicBezTo>
                <a:cubicBezTo>
                  <a:pt x="0" y="137"/>
                  <a:pt x="1" y="177"/>
                  <a:pt x="34" y="201"/>
                </a:cubicBezTo>
                <a:cubicBezTo>
                  <a:pt x="66" y="225"/>
                  <a:pt x="112" y="226"/>
                  <a:pt x="150" y="224"/>
                </a:cubicBezTo>
                <a:cubicBezTo>
                  <a:pt x="189" y="221"/>
                  <a:pt x="230" y="215"/>
                  <a:pt x="267" y="200"/>
                </a:cubicBezTo>
                <a:cubicBezTo>
                  <a:pt x="299" y="188"/>
                  <a:pt x="336" y="169"/>
                  <a:pt x="351" y="136"/>
                </a:cubicBezTo>
                <a:cubicBezTo>
                  <a:pt x="361" y="113"/>
                  <a:pt x="355" y="88"/>
                  <a:pt x="341" y="68"/>
                </a:cubicBezTo>
                <a:cubicBezTo>
                  <a:pt x="303" y="18"/>
                  <a:pt x="227" y="0"/>
                  <a:pt x="168" y="12"/>
                </a:cubicBezTo>
                <a:cubicBezTo>
                  <a:pt x="127" y="19"/>
                  <a:pt x="92" y="43"/>
                  <a:pt x="69" y="77"/>
                </a:cubicBezTo>
                <a:cubicBezTo>
                  <a:pt x="67" y="80"/>
                  <a:pt x="72" y="83"/>
                  <a:pt x="74" y="80"/>
                </a:cubicBezTo>
                <a:cubicBezTo>
                  <a:pt x="120" y="14"/>
                  <a:pt x="205" y="0"/>
                  <a:pt x="276" y="29"/>
                </a:cubicBezTo>
                <a:cubicBezTo>
                  <a:pt x="304" y="40"/>
                  <a:pt x="331" y="59"/>
                  <a:pt x="344" y="86"/>
                </a:cubicBezTo>
                <a:cubicBezTo>
                  <a:pt x="358" y="113"/>
                  <a:pt x="346" y="141"/>
                  <a:pt x="325" y="160"/>
                </a:cubicBezTo>
                <a:cubicBezTo>
                  <a:pt x="293" y="189"/>
                  <a:pt x="249" y="202"/>
                  <a:pt x="209" y="210"/>
                </a:cubicBezTo>
                <a:cubicBezTo>
                  <a:pt x="166" y="218"/>
                  <a:pt x="121" y="222"/>
                  <a:pt x="78" y="213"/>
                </a:cubicBezTo>
                <a:cubicBezTo>
                  <a:pt x="59" y="209"/>
                  <a:pt x="40" y="202"/>
                  <a:pt x="27" y="187"/>
                </a:cubicBezTo>
                <a:cubicBezTo>
                  <a:pt x="10" y="170"/>
                  <a:pt x="9" y="145"/>
                  <a:pt x="18" y="124"/>
                </a:cubicBezTo>
                <a:cubicBezTo>
                  <a:pt x="37" y="82"/>
                  <a:pt x="89" y="55"/>
                  <a:pt x="131" y="45"/>
                </a:cubicBezTo>
                <a:cubicBezTo>
                  <a:pt x="132" y="44"/>
                  <a:pt x="132" y="44"/>
                  <a:pt x="133" y="44"/>
                </a:cubicBezTo>
                <a:cubicBezTo>
                  <a:pt x="137" y="43"/>
                  <a:pt x="135" y="37"/>
                  <a:pt x="131" y="38"/>
                </a:cubicBezTo>
                <a:close/>
              </a:path>
            </a:pathLst>
          </a:custGeom>
          <a:solidFill>
            <a:schemeClr val="accent6"/>
          </a:solidFill>
          <a:ln w="9525">
            <a:solidFill>
              <a:schemeClr val="accent6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14" name="Freeform 7"/>
          <p:cNvSpPr>
            <a:spLocks/>
          </p:cNvSpPr>
          <p:nvPr/>
        </p:nvSpPr>
        <p:spPr bwMode="auto">
          <a:xfrm>
            <a:off x="5879182" y="2100684"/>
            <a:ext cx="556031" cy="287806"/>
          </a:xfrm>
          <a:custGeom>
            <a:avLst/>
            <a:gdLst>
              <a:gd name="T0" fmla="*/ 131 w 361"/>
              <a:gd name="T1" fmla="*/ 38 h 226"/>
              <a:gd name="T2" fmla="*/ 23 w 361"/>
              <a:gd name="T3" fmla="*/ 105 h 226"/>
              <a:gd name="T4" fmla="*/ 34 w 361"/>
              <a:gd name="T5" fmla="*/ 201 h 226"/>
              <a:gd name="T6" fmla="*/ 150 w 361"/>
              <a:gd name="T7" fmla="*/ 224 h 226"/>
              <a:gd name="T8" fmla="*/ 267 w 361"/>
              <a:gd name="T9" fmla="*/ 200 h 226"/>
              <a:gd name="T10" fmla="*/ 351 w 361"/>
              <a:gd name="T11" fmla="*/ 136 h 226"/>
              <a:gd name="T12" fmla="*/ 341 w 361"/>
              <a:gd name="T13" fmla="*/ 68 h 226"/>
              <a:gd name="T14" fmla="*/ 168 w 361"/>
              <a:gd name="T15" fmla="*/ 12 h 226"/>
              <a:gd name="T16" fmla="*/ 69 w 361"/>
              <a:gd name="T17" fmla="*/ 77 h 226"/>
              <a:gd name="T18" fmla="*/ 74 w 361"/>
              <a:gd name="T19" fmla="*/ 80 h 226"/>
              <a:gd name="T20" fmla="*/ 276 w 361"/>
              <a:gd name="T21" fmla="*/ 29 h 226"/>
              <a:gd name="T22" fmla="*/ 344 w 361"/>
              <a:gd name="T23" fmla="*/ 86 h 226"/>
              <a:gd name="T24" fmla="*/ 325 w 361"/>
              <a:gd name="T25" fmla="*/ 160 h 226"/>
              <a:gd name="T26" fmla="*/ 209 w 361"/>
              <a:gd name="T27" fmla="*/ 210 h 226"/>
              <a:gd name="T28" fmla="*/ 78 w 361"/>
              <a:gd name="T29" fmla="*/ 213 h 226"/>
              <a:gd name="T30" fmla="*/ 27 w 361"/>
              <a:gd name="T31" fmla="*/ 187 h 226"/>
              <a:gd name="T32" fmla="*/ 18 w 361"/>
              <a:gd name="T33" fmla="*/ 124 h 226"/>
              <a:gd name="T34" fmla="*/ 131 w 361"/>
              <a:gd name="T35" fmla="*/ 45 h 226"/>
              <a:gd name="T36" fmla="*/ 133 w 361"/>
              <a:gd name="T37" fmla="*/ 44 h 226"/>
              <a:gd name="T38" fmla="*/ 131 w 361"/>
              <a:gd name="T39" fmla="*/ 38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61" h="226">
                <a:moveTo>
                  <a:pt x="131" y="38"/>
                </a:moveTo>
                <a:cubicBezTo>
                  <a:pt x="92" y="48"/>
                  <a:pt x="48" y="71"/>
                  <a:pt x="23" y="105"/>
                </a:cubicBezTo>
                <a:cubicBezTo>
                  <a:pt x="0" y="137"/>
                  <a:pt x="1" y="177"/>
                  <a:pt x="34" y="201"/>
                </a:cubicBezTo>
                <a:cubicBezTo>
                  <a:pt x="66" y="225"/>
                  <a:pt x="112" y="226"/>
                  <a:pt x="150" y="224"/>
                </a:cubicBezTo>
                <a:cubicBezTo>
                  <a:pt x="189" y="221"/>
                  <a:pt x="230" y="215"/>
                  <a:pt x="267" y="200"/>
                </a:cubicBezTo>
                <a:cubicBezTo>
                  <a:pt x="299" y="188"/>
                  <a:pt x="336" y="169"/>
                  <a:pt x="351" y="136"/>
                </a:cubicBezTo>
                <a:cubicBezTo>
                  <a:pt x="361" y="113"/>
                  <a:pt x="355" y="88"/>
                  <a:pt x="341" y="68"/>
                </a:cubicBezTo>
                <a:cubicBezTo>
                  <a:pt x="303" y="18"/>
                  <a:pt x="227" y="0"/>
                  <a:pt x="168" y="12"/>
                </a:cubicBezTo>
                <a:cubicBezTo>
                  <a:pt x="127" y="19"/>
                  <a:pt x="92" y="43"/>
                  <a:pt x="69" y="77"/>
                </a:cubicBezTo>
                <a:cubicBezTo>
                  <a:pt x="67" y="80"/>
                  <a:pt x="72" y="83"/>
                  <a:pt x="74" y="80"/>
                </a:cubicBezTo>
                <a:cubicBezTo>
                  <a:pt x="120" y="14"/>
                  <a:pt x="205" y="0"/>
                  <a:pt x="276" y="29"/>
                </a:cubicBezTo>
                <a:cubicBezTo>
                  <a:pt x="304" y="40"/>
                  <a:pt x="331" y="59"/>
                  <a:pt x="344" y="86"/>
                </a:cubicBezTo>
                <a:cubicBezTo>
                  <a:pt x="358" y="113"/>
                  <a:pt x="346" y="141"/>
                  <a:pt x="325" y="160"/>
                </a:cubicBezTo>
                <a:cubicBezTo>
                  <a:pt x="293" y="189"/>
                  <a:pt x="249" y="202"/>
                  <a:pt x="209" y="210"/>
                </a:cubicBezTo>
                <a:cubicBezTo>
                  <a:pt x="166" y="218"/>
                  <a:pt x="121" y="222"/>
                  <a:pt x="78" y="213"/>
                </a:cubicBezTo>
                <a:cubicBezTo>
                  <a:pt x="59" y="209"/>
                  <a:pt x="40" y="202"/>
                  <a:pt x="27" y="187"/>
                </a:cubicBezTo>
                <a:cubicBezTo>
                  <a:pt x="10" y="170"/>
                  <a:pt x="9" y="145"/>
                  <a:pt x="18" y="124"/>
                </a:cubicBezTo>
                <a:cubicBezTo>
                  <a:pt x="37" y="82"/>
                  <a:pt x="89" y="55"/>
                  <a:pt x="131" y="45"/>
                </a:cubicBezTo>
                <a:cubicBezTo>
                  <a:pt x="132" y="44"/>
                  <a:pt x="132" y="44"/>
                  <a:pt x="133" y="44"/>
                </a:cubicBezTo>
                <a:cubicBezTo>
                  <a:pt x="137" y="43"/>
                  <a:pt x="135" y="37"/>
                  <a:pt x="131" y="38"/>
                </a:cubicBezTo>
                <a:close/>
              </a:path>
            </a:pathLst>
          </a:custGeom>
          <a:solidFill>
            <a:schemeClr val="accent6"/>
          </a:solidFill>
          <a:ln w="9525">
            <a:solidFill>
              <a:schemeClr val="accent6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solidFill>
                <a:prstClr val="black"/>
              </a:solidFill>
            </a:endParaRPr>
          </a:p>
        </p:txBody>
      </p:sp>
      <p:grpSp>
        <p:nvGrpSpPr>
          <p:cNvPr id="10" name="9 Grupo"/>
          <p:cNvGrpSpPr/>
          <p:nvPr/>
        </p:nvGrpSpPr>
        <p:grpSpPr>
          <a:xfrm>
            <a:off x="8986428" y="6368948"/>
            <a:ext cx="2365362" cy="372420"/>
            <a:chOff x="5523396" y="6080596"/>
            <a:chExt cx="2365362" cy="372420"/>
          </a:xfrm>
        </p:grpSpPr>
        <p:sp>
          <p:nvSpPr>
            <p:cNvPr id="19" name="18 CuadroTexto"/>
            <p:cNvSpPr txBox="1"/>
            <p:nvPr/>
          </p:nvSpPr>
          <p:spPr>
            <a:xfrm>
              <a:off x="5650458" y="6080596"/>
              <a:ext cx="2235274" cy="21718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77925" tIns="38963" rIns="77925" bIns="38963" rtlCol="0" anchor="b">
              <a:spAutoFit/>
            </a:bodyPr>
            <a:lstStyle/>
            <a:p>
              <a:r>
                <a:rPr lang="es-ES" sz="900" dirty="0">
                  <a:solidFill>
                    <a:prstClr val="black">
                      <a:lumMod val="50000"/>
                      <a:lumOff val="50000"/>
                    </a:prstClr>
                  </a:solidFill>
                  <a:cs typeface="Arial" panose="020B0604020202020204" pitchFamily="34" charset="0"/>
                </a:rPr>
                <a:t>Valoran por encima de la muestra total</a:t>
              </a:r>
            </a:p>
          </p:txBody>
        </p:sp>
        <p:sp>
          <p:nvSpPr>
            <p:cNvPr id="21" name="20 CuadroTexto"/>
            <p:cNvSpPr txBox="1"/>
            <p:nvPr/>
          </p:nvSpPr>
          <p:spPr>
            <a:xfrm>
              <a:off x="5653484" y="6235830"/>
              <a:ext cx="2235274" cy="21718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77925" tIns="38963" rIns="77925" bIns="38963" rtlCol="0" anchor="b">
              <a:spAutoFit/>
            </a:bodyPr>
            <a:lstStyle/>
            <a:p>
              <a:r>
                <a:rPr lang="es-ES" sz="900" dirty="0">
                  <a:solidFill>
                    <a:prstClr val="black">
                      <a:lumMod val="50000"/>
                      <a:lumOff val="50000"/>
                    </a:prstClr>
                  </a:solidFill>
                  <a:cs typeface="Arial" panose="020B0604020202020204" pitchFamily="34" charset="0"/>
                </a:rPr>
                <a:t>Valoran por debajo de la muestra total</a:t>
              </a:r>
            </a:p>
          </p:txBody>
        </p:sp>
        <p:sp>
          <p:nvSpPr>
            <p:cNvPr id="9" name="8 Rectángulo"/>
            <p:cNvSpPr/>
            <p:nvPr/>
          </p:nvSpPr>
          <p:spPr>
            <a:xfrm>
              <a:off x="5523396" y="6093296"/>
              <a:ext cx="144016" cy="144016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8" name="17 Rectángulo"/>
            <p:cNvSpPr/>
            <p:nvPr/>
          </p:nvSpPr>
          <p:spPr>
            <a:xfrm>
              <a:off x="5523396" y="6273897"/>
              <a:ext cx="144016" cy="14401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sp>
        <p:nvSpPr>
          <p:cNvPr id="22" name="21 CuadroTexto"/>
          <p:cNvSpPr txBox="1"/>
          <p:nvPr/>
        </p:nvSpPr>
        <p:spPr>
          <a:xfrm>
            <a:off x="1774726" y="815859"/>
            <a:ext cx="9217024" cy="700779"/>
          </a:xfrm>
          <a:prstGeom prst="rect">
            <a:avLst/>
          </a:prstGeom>
          <a:solidFill>
            <a:schemeClr val="bg1"/>
          </a:solidFill>
          <a:ln w="3175">
            <a:solidFill>
              <a:srgbClr val="CCCDCF"/>
            </a:solidFill>
            <a:prstDash val="solid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algn="ctr" defTabSz="1219014">
              <a:spcAft>
                <a:spcPts val="600"/>
              </a:spcAft>
              <a:defRPr sz="1400" b="1">
                <a:solidFill>
                  <a:schemeClr val="tx2">
                    <a:lumMod val="75000"/>
                  </a:schemeClr>
                </a:solidFill>
                <a:latin typeface="Segoe Print" panose="02000600000000000000" pitchFamily="2" charset="0"/>
              </a:defRPr>
            </a:lvl1pPr>
            <a:lvl2pPr marL="609507" defTabSz="1219014">
              <a:defRPr sz="2400"/>
            </a:lvl2pPr>
            <a:lvl3pPr marL="1219014" defTabSz="1219014">
              <a:defRPr sz="2400"/>
            </a:lvl3pPr>
            <a:lvl4pPr marL="1828520" defTabSz="1219014">
              <a:defRPr sz="2400"/>
            </a:lvl4pPr>
            <a:lvl5pPr marL="2438027" defTabSz="1219014">
              <a:defRPr sz="2400"/>
            </a:lvl5pPr>
            <a:lvl6pPr marL="3047534" defTabSz="1219014">
              <a:defRPr sz="2400"/>
            </a:lvl6pPr>
            <a:lvl7pPr marL="3657041" defTabSz="1219014">
              <a:defRPr sz="2400"/>
            </a:lvl7pPr>
            <a:lvl8pPr marL="4266547" defTabSz="1219014">
              <a:defRPr sz="2400"/>
            </a:lvl8pPr>
            <a:lvl9pPr marL="4876053" defTabSz="1219014">
              <a:defRPr sz="2400"/>
            </a:lvl9pPr>
          </a:lstStyle>
          <a:p>
            <a:pPr>
              <a:spcAft>
                <a:spcPts val="1200"/>
              </a:spcAft>
            </a:pPr>
            <a:r>
              <a:rPr lang="es-ES_tradnl" sz="1200" b="0" dirty="0">
                <a:solidFill>
                  <a:srgbClr val="1F497D">
                    <a:lumMod val="75000"/>
                  </a:srgbClr>
                </a:solidFill>
              </a:rPr>
              <a:t>Aunque la valoración negativa de las condiciones laborales y profesionales es común a todas las comunidades, se observa que Madrid, Galicia, Extremadura y Castilla y León son más críticas en todos o la mayoría de los aspectos </a:t>
            </a:r>
            <a:endParaRPr lang="es-ES_tradnl" sz="1200" dirty="0">
              <a:solidFill>
                <a:srgbClr val="1F497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6082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2569312" y="2276872"/>
            <a:ext cx="4320480" cy="1584176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34566" y="188640"/>
            <a:ext cx="9738348" cy="861774"/>
          </a:xfrm>
        </p:spPr>
        <p:txBody>
          <a:bodyPr/>
          <a:lstStyle/>
          <a:p>
            <a:r>
              <a:rPr lang="es-ES" dirty="0"/>
              <a:t>Importancia del reconocimiento de la categoría A1 </a:t>
            </a:r>
            <a:br>
              <a:rPr lang="es-ES" dirty="0"/>
            </a:br>
            <a:r>
              <a:rPr lang="es-ES" dirty="0"/>
              <a:t>a la profesión enfermera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white"/>
                </a:solidFill>
              </a:rPr>
              <a:pPr/>
              <a:t>27</a:t>
            </a:fld>
            <a:endParaRPr lang="es-ES">
              <a:solidFill>
                <a:prstClr val="white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34566" y="6186570"/>
            <a:ext cx="9361040" cy="540352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r>
              <a:rPr lang="es-ES" sz="900" dirty="0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rPr>
              <a:t>Base: Total muestra</a:t>
            </a:r>
          </a:p>
          <a:p>
            <a:r>
              <a:rPr lang="es-ES" sz="1000" b="1" dirty="0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rPr>
              <a:t>P 18. En qué medida es importante para ti que se reconozca a las/os enfermeras/os el nivel A1 en la escala de la Administración como ya ocurre con otros estudios de grado (psicólogos, economistas, periodistas, etc.) </a:t>
            </a:r>
          </a:p>
        </p:txBody>
      </p:sp>
      <p:graphicFrame>
        <p:nvGraphicFramePr>
          <p:cNvPr id="16" name="15 Gráfico"/>
          <p:cNvGraphicFramePr/>
          <p:nvPr>
            <p:extLst>
              <p:ext uri="{D42A27DB-BD31-4B8C-83A1-F6EECF244321}">
                <p14:modId xmlns:p14="http://schemas.microsoft.com/office/powerpoint/2010/main" val="4289308193"/>
              </p:ext>
            </p:extLst>
          </p:nvPr>
        </p:nvGraphicFramePr>
        <p:xfrm>
          <a:off x="3811860" y="2112887"/>
          <a:ext cx="3005924" cy="32603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1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0836725"/>
              </p:ext>
            </p:extLst>
          </p:nvPr>
        </p:nvGraphicFramePr>
        <p:xfrm>
          <a:off x="1558702" y="2281838"/>
          <a:ext cx="2160000" cy="2903240"/>
        </p:xfrm>
        <a:graphic>
          <a:graphicData uri="http://schemas.openxmlformats.org/drawingml/2006/table">
            <a:tbl>
              <a:tblPr/>
              <a:tblGrid>
                <a:gridCol w="216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25810"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Mucho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5810"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Bastante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5810"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Poco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5810"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Nada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15 CuadroTexto"/>
          <p:cNvSpPr txBox="1"/>
          <p:nvPr/>
        </p:nvSpPr>
        <p:spPr>
          <a:xfrm>
            <a:off x="7607374" y="2276872"/>
            <a:ext cx="3096344" cy="3011245"/>
          </a:xfrm>
          <a:prstGeom prst="rect">
            <a:avLst/>
          </a:prstGeom>
          <a:solidFill>
            <a:schemeClr val="bg1"/>
          </a:solidFill>
          <a:ln w="3175">
            <a:solidFill>
              <a:srgbClr val="CCCDCF"/>
            </a:solidFill>
            <a:prstDash val="solid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algn="ctr" defTabSz="1219014">
              <a:spcAft>
                <a:spcPts val="600"/>
              </a:spcAft>
              <a:defRPr sz="1400" b="1">
                <a:solidFill>
                  <a:schemeClr val="tx2">
                    <a:lumMod val="75000"/>
                  </a:schemeClr>
                </a:solidFill>
                <a:latin typeface="Segoe Print" panose="02000600000000000000" pitchFamily="2" charset="0"/>
              </a:defRPr>
            </a:lvl1pPr>
            <a:lvl2pPr marL="609507" defTabSz="1219014">
              <a:defRPr sz="2400"/>
            </a:lvl2pPr>
            <a:lvl3pPr marL="1219014" defTabSz="1219014">
              <a:defRPr sz="2400"/>
            </a:lvl3pPr>
            <a:lvl4pPr marL="1828520" defTabSz="1219014">
              <a:defRPr sz="2400"/>
            </a:lvl4pPr>
            <a:lvl5pPr marL="2438027" defTabSz="1219014">
              <a:defRPr sz="2400"/>
            </a:lvl5pPr>
            <a:lvl6pPr marL="3047534" defTabSz="1219014">
              <a:defRPr sz="2400"/>
            </a:lvl6pPr>
            <a:lvl7pPr marL="3657041" defTabSz="1219014">
              <a:defRPr sz="2400"/>
            </a:lvl7pPr>
            <a:lvl8pPr marL="4266547" defTabSz="1219014">
              <a:defRPr sz="2400"/>
            </a:lvl8pPr>
            <a:lvl9pPr marL="4876053" defTabSz="1219014">
              <a:defRPr sz="2400"/>
            </a:lvl9pPr>
          </a:lstStyle>
          <a:p>
            <a:r>
              <a:rPr lang="es-ES_tradnl" sz="1600" dirty="0">
                <a:solidFill>
                  <a:srgbClr val="1F497D">
                    <a:lumMod val="75000"/>
                  </a:srgbClr>
                </a:solidFill>
              </a:rPr>
              <a:t>La demanda del reconocimiento de la categoría A1 es prácticamente unánime: el 96,9% lo consideran muy o bastante importante</a:t>
            </a:r>
          </a:p>
          <a:p>
            <a:r>
              <a:rPr lang="es-ES_tradnl" sz="1600" b="0" dirty="0">
                <a:solidFill>
                  <a:srgbClr val="1F497D">
                    <a:lumMod val="75000"/>
                  </a:srgbClr>
                </a:solidFill>
              </a:rPr>
              <a:t>(el 96,1% en Castilla y León)</a:t>
            </a:r>
          </a:p>
        </p:txBody>
      </p:sp>
      <p:grpSp>
        <p:nvGrpSpPr>
          <p:cNvPr id="10" name="20 Grupo"/>
          <p:cNvGrpSpPr/>
          <p:nvPr/>
        </p:nvGrpSpPr>
        <p:grpSpPr>
          <a:xfrm>
            <a:off x="3360778" y="5445224"/>
            <a:ext cx="3529014" cy="276965"/>
            <a:chOff x="4711875" y="5584731"/>
            <a:chExt cx="3529014" cy="276965"/>
          </a:xfrm>
        </p:grpSpPr>
        <p:sp>
          <p:nvSpPr>
            <p:cNvPr id="11" name="1 Rectángulo"/>
            <p:cNvSpPr/>
            <p:nvPr/>
          </p:nvSpPr>
          <p:spPr>
            <a:xfrm>
              <a:off x="4711875" y="5646108"/>
              <a:ext cx="155959" cy="154210"/>
            </a:xfrm>
            <a:prstGeom prst="rect">
              <a:avLst/>
            </a:prstGeom>
            <a:solidFill>
              <a:srgbClr val="2159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1219014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09507" algn="l" defTabSz="1219014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19014" algn="l" defTabSz="1219014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828520" algn="l" defTabSz="1219014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438027" algn="l" defTabSz="1219014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047534" algn="l" defTabSz="1219014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657041" algn="l" defTabSz="1219014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4266547" algn="l" defTabSz="1219014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876053" algn="l" defTabSz="1219014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12" name="22 Rectángulo"/>
            <p:cNvSpPr/>
            <p:nvPr/>
          </p:nvSpPr>
          <p:spPr>
            <a:xfrm>
              <a:off x="5919252" y="5646108"/>
              <a:ext cx="155959" cy="154210"/>
            </a:xfrm>
            <a:prstGeom prst="rect">
              <a:avLst/>
            </a:prstGeom>
            <a:solidFill>
              <a:srgbClr val="49AA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1219014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09507" algn="l" defTabSz="1219014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19014" algn="l" defTabSz="1219014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828520" algn="l" defTabSz="1219014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438027" algn="l" defTabSz="1219014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047534" algn="l" defTabSz="1219014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657041" algn="l" defTabSz="1219014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4266547" algn="l" defTabSz="1219014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876053" algn="l" defTabSz="1219014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13" name="24 CuadroTexto"/>
            <p:cNvSpPr txBox="1"/>
            <p:nvPr/>
          </p:nvSpPr>
          <p:spPr>
            <a:xfrm>
              <a:off x="4845256" y="5584731"/>
              <a:ext cx="1052624" cy="276965"/>
            </a:xfrm>
            <a:prstGeom prst="rect">
              <a:avLst/>
            </a:prstGeom>
            <a:noFill/>
          </p:spPr>
          <p:txBody>
            <a:bodyPr wrap="square" lIns="91406" tIns="45703" rIns="91406" bIns="45703" rtlCol="0" anchor="b">
              <a:spAutoFit/>
            </a:bodyPr>
            <a:lstStyle>
              <a:defPPr>
                <a:defRPr lang="es-ES"/>
              </a:defPPr>
              <a:lvl1pPr marL="0" algn="l" defTabSz="121901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07" algn="l" defTabSz="121901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014" algn="l" defTabSz="121901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520" algn="l" defTabSz="121901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027" algn="l" defTabSz="121901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534" algn="l" defTabSz="121901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041" algn="l" defTabSz="121901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547" algn="l" defTabSz="121901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053" algn="l" defTabSz="121901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_tradnl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Total nacional</a:t>
              </a:r>
            </a:p>
          </p:txBody>
        </p:sp>
        <p:sp>
          <p:nvSpPr>
            <p:cNvPr id="14" name="25 CuadroTexto"/>
            <p:cNvSpPr txBox="1"/>
            <p:nvPr/>
          </p:nvSpPr>
          <p:spPr>
            <a:xfrm>
              <a:off x="6075211" y="5584731"/>
              <a:ext cx="2165678" cy="276965"/>
            </a:xfrm>
            <a:prstGeom prst="rect">
              <a:avLst/>
            </a:prstGeom>
            <a:noFill/>
          </p:spPr>
          <p:txBody>
            <a:bodyPr wrap="square" lIns="91406" tIns="45703" rIns="91406" bIns="45703" rtlCol="0" anchor="b">
              <a:spAutoFit/>
            </a:bodyPr>
            <a:lstStyle>
              <a:defPPr>
                <a:defRPr lang="es-ES"/>
              </a:defPPr>
              <a:lvl1pPr marL="0" algn="l" defTabSz="121901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07" algn="l" defTabSz="121901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014" algn="l" defTabSz="121901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520" algn="l" defTabSz="121901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027" algn="l" defTabSz="121901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534" algn="l" defTabSz="121901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041" algn="l" defTabSz="121901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547" algn="l" defTabSz="121901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053" algn="l" defTabSz="121901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_tradnl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Castilla y León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864541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34566" y="188640"/>
            <a:ext cx="9738348" cy="1138773"/>
          </a:xfrm>
        </p:spPr>
        <p:txBody>
          <a:bodyPr/>
          <a:lstStyle/>
          <a:p>
            <a:r>
              <a:rPr lang="es-ES" dirty="0"/>
              <a:t>Importancia del reconocimiento de la categoría A1 </a:t>
            </a:r>
            <a:br>
              <a:rPr lang="es-ES" dirty="0"/>
            </a:br>
            <a:r>
              <a:rPr lang="es-ES" dirty="0"/>
              <a:t>a la profesión enfermera</a:t>
            </a:r>
            <a:br>
              <a:rPr lang="es-ES" dirty="0"/>
            </a:br>
            <a:r>
              <a:rPr lang="es-ES" sz="1800" b="0" i="1" dirty="0"/>
              <a:t>Según CCAA</a:t>
            </a:r>
            <a:endParaRPr lang="es-ES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white"/>
                </a:solidFill>
              </a:rPr>
              <a:pPr/>
              <a:t>28</a:t>
            </a:fld>
            <a:endParaRPr lang="es-ES">
              <a:solidFill>
                <a:prstClr val="white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34566" y="6186570"/>
            <a:ext cx="9361040" cy="540352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r>
              <a:rPr lang="es-ES" sz="900" dirty="0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rPr>
              <a:t>Base: Total muestra</a:t>
            </a:r>
          </a:p>
          <a:p>
            <a:r>
              <a:rPr lang="es-ES" sz="1000" b="1" dirty="0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rPr>
              <a:t>P 18. En qué medida es importante para ti que se reconozca a las/os enfermeras/os el nivel A1 en la escala de la Administración como ya ocurre con otros estudios de grado (psicólogos, economistas, periodistas, etc.) </a:t>
            </a:r>
          </a:p>
        </p:txBody>
      </p:sp>
      <p:graphicFrame>
        <p:nvGraphicFramePr>
          <p:cNvPr id="11" name="1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8699568"/>
              </p:ext>
            </p:extLst>
          </p:nvPr>
        </p:nvGraphicFramePr>
        <p:xfrm>
          <a:off x="3323462" y="1106025"/>
          <a:ext cx="4248000" cy="5178000"/>
        </p:xfrm>
        <a:graphic>
          <a:graphicData uri="http://schemas.openxmlformats.org/drawingml/2006/table">
            <a:tbl>
              <a:tblPr/>
              <a:tblGrid>
                <a:gridCol w="12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9157"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Asturias 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200" b="1" i="0" u="none" strike="noStrike" kern="1200" dirty="0">
                        <a:solidFill>
                          <a:srgbClr val="49AADD"/>
                        </a:solidFill>
                        <a:effectLst/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0083"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Melilla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0083"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Andalucía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0083"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C. Valenciana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0083"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Murcia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0083"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Madrid 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0083"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Canarias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0083"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Cataluña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9989"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País Vasco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0083"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Balears, Illes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9989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muestra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0083"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Rioja, La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0083"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Extremadura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0083"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Galicia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0083"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C. La Mancha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50083"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Castilla y León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50083"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Cantabria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50083"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Aragón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50083"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Navarra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50083"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Ceuta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12" name="11 Rectángulo"/>
          <p:cNvSpPr/>
          <p:nvPr/>
        </p:nvSpPr>
        <p:spPr>
          <a:xfrm>
            <a:off x="1599090" y="1792905"/>
            <a:ext cx="16933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b="1" i="1" dirty="0">
                <a:solidFill>
                  <a:prstClr val="black"/>
                </a:solidFill>
              </a:rPr>
              <a:t>% Mucha + </a:t>
            </a:r>
            <a:br>
              <a:rPr lang="es-ES" sz="1600" b="1" i="1" dirty="0">
                <a:solidFill>
                  <a:prstClr val="black"/>
                </a:solidFill>
              </a:rPr>
            </a:br>
            <a:r>
              <a:rPr lang="es-ES" sz="1600" b="1" i="1" dirty="0">
                <a:solidFill>
                  <a:prstClr val="black"/>
                </a:solidFill>
              </a:rPr>
              <a:t>% Bastante importancia</a:t>
            </a:r>
          </a:p>
        </p:txBody>
      </p:sp>
      <p:sp>
        <p:nvSpPr>
          <p:cNvPr id="13" name="Freeform 9"/>
          <p:cNvSpPr>
            <a:spLocks/>
          </p:cNvSpPr>
          <p:nvPr/>
        </p:nvSpPr>
        <p:spPr bwMode="auto">
          <a:xfrm>
            <a:off x="1599089" y="1647215"/>
            <a:ext cx="1687805" cy="1133714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14" name="Freeform 49"/>
          <p:cNvSpPr>
            <a:spLocks noEditPoints="1"/>
          </p:cNvSpPr>
          <p:nvPr/>
        </p:nvSpPr>
        <p:spPr bwMode="auto">
          <a:xfrm rot="7634199">
            <a:off x="2928782" y="1475836"/>
            <a:ext cx="572206" cy="469556"/>
          </a:xfrm>
          <a:custGeom>
            <a:avLst/>
            <a:gdLst>
              <a:gd name="T0" fmla="*/ 20 w 624"/>
              <a:gd name="T1" fmla="*/ 223 h 462"/>
              <a:gd name="T2" fmla="*/ 74 w 624"/>
              <a:gd name="T3" fmla="*/ 191 h 462"/>
              <a:gd name="T4" fmla="*/ 174 w 624"/>
              <a:gd name="T5" fmla="*/ 310 h 462"/>
              <a:gd name="T6" fmla="*/ 272 w 624"/>
              <a:gd name="T7" fmla="*/ 372 h 462"/>
              <a:gd name="T8" fmla="*/ 575 w 624"/>
              <a:gd name="T9" fmla="*/ 225 h 462"/>
              <a:gd name="T10" fmla="*/ 561 w 624"/>
              <a:gd name="T11" fmla="*/ 217 h 462"/>
              <a:gd name="T12" fmla="*/ 214 w 624"/>
              <a:gd name="T13" fmla="*/ 110 h 462"/>
              <a:gd name="T14" fmla="*/ 20 w 624"/>
              <a:gd name="T15" fmla="*/ 205 h 462"/>
              <a:gd name="T16" fmla="*/ 605 w 624"/>
              <a:gd name="T17" fmla="*/ 420 h 462"/>
              <a:gd name="T18" fmla="*/ 605 w 624"/>
              <a:gd name="T19" fmla="*/ 420 h 462"/>
              <a:gd name="T20" fmla="*/ 569 w 624"/>
              <a:gd name="T21" fmla="*/ 425 h 462"/>
              <a:gd name="T22" fmla="*/ 550 w 624"/>
              <a:gd name="T23" fmla="*/ 381 h 462"/>
              <a:gd name="T24" fmla="*/ 548 w 624"/>
              <a:gd name="T25" fmla="*/ 396 h 462"/>
              <a:gd name="T26" fmla="*/ 541 w 624"/>
              <a:gd name="T27" fmla="*/ 395 h 462"/>
              <a:gd name="T28" fmla="*/ 528 w 624"/>
              <a:gd name="T29" fmla="*/ 367 h 462"/>
              <a:gd name="T30" fmla="*/ 539 w 624"/>
              <a:gd name="T31" fmla="*/ 239 h 462"/>
              <a:gd name="T32" fmla="*/ 537 w 624"/>
              <a:gd name="T33" fmla="*/ 269 h 462"/>
              <a:gd name="T34" fmla="*/ 512 w 624"/>
              <a:gd name="T35" fmla="*/ 248 h 462"/>
              <a:gd name="T36" fmla="*/ 493 w 624"/>
              <a:gd name="T37" fmla="*/ 254 h 462"/>
              <a:gd name="T38" fmla="*/ 489 w 624"/>
              <a:gd name="T39" fmla="*/ 255 h 462"/>
              <a:gd name="T40" fmla="*/ 474 w 624"/>
              <a:gd name="T41" fmla="*/ 257 h 462"/>
              <a:gd name="T42" fmla="*/ 499 w 624"/>
              <a:gd name="T43" fmla="*/ 339 h 462"/>
              <a:gd name="T44" fmla="*/ 511 w 624"/>
              <a:gd name="T45" fmla="*/ 426 h 462"/>
              <a:gd name="T46" fmla="*/ 506 w 624"/>
              <a:gd name="T47" fmla="*/ 426 h 462"/>
              <a:gd name="T48" fmla="*/ 426 w 624"/>
              <a:gd name="T49" fmla="*/ 263 h 462"/>
              <a:gd name="T50" fmla="*/ 406 w 624"/>
              <a:gd name="T51" fmla="*/ 263 h 462"/>
              <a:gd name="T52" fmla="*/ 451 w 624"/>
              <a:gd name="T53" fmla="*/ 420 h 462"/>
              <a:gd name="T54" fmla="*/ 399 w 624"/>
              <a:gd name="T55" fmla="*/ 263 h 462"/>
              <a:gd name="T56" fmla="*/ 416 w 624"/>
              <a:gd name="T57" fmla="*/ 412 h 462"/>
              <a:gd name="T58" fmla="*/ 343 w 624"/>
              <a:gd name="T59" fmla="*/ 260 h 462"/>
              <a:gd name="T60" fmla="*/ 383 w 624"/>
              <a:gd name="T61" fmla="*/ 403 h 462"/>
              <a:gd name="T62" fmla="*/ 378 w 624"/>
              <a:gd name="T63" fmla="*/ 402 h 462"/>
              <a:gd name="T64" fmla="*/ 300 w 624"/>
              <a:gd name="T65" fmla="*/ 253 h 462"/>
              <a:gd name="T66" fmla="*/ 300 w 624"/>
              <a:gd name="T67" fmla="*/ 253 h 462"/>
              <a:gd name="T68" fmla="*/ 263 w 624"/>
              <a:gd name="T69" fmla="*/ 242 h 462"/>
              <a:gd name="T70" fmla="*/ 285 w 624"/>
              <a:gd name="T71" fmla="*/ 363 h 462"/>
              <a:gd name="T72" fmla="*/ 252 w 624"/>
              <a:gd name="T73" fmla="*/ 237 h 462"/>
              <a:gd name="T74" fmla="*/ 243 w 624"/>
              <a:gd name="T75" fmla="*/ 339 h 462"/>
              <a:gd name="T76" fmla="*/ 201 w 624"/>
              <a:gd name="T77" fmla="*/ 210 h 462"/>
              <a:gd name="T78" fmla="*/ 177 w 624"/>
              <a:gd name="T79" fmla="*/ 191 h 462"/>
              <a:gd name="T80" fmla="*/ 178 w 624"/>
              <a:gd name="T81" fmla="*/ 294 h 462"/>
              <a:gd name="T82" fmla="*/ 181 w 624"/>
              <a:gd name="T83" fmla="*/ 122 h 462"/>
              <a:gd name="T84" fmla="*/ 175 w 624"/>
              <a:gd name="T85" fmla="*/ 109 h 462"/>
              <a:gd name="T86" fmla="*/ 171 w 624"/>
              <a:gd name="T87" fmla="*/ 97 h 462"/>
              <a:gd name="T88" fmla="*/ 134 w 624"/>
              <a:gd name="T89" fmla="*/ 78 h 462"/>
              <a:gd name="T90" fmla="*/ 105 w 624"/>
              <a:gd name="T91" fmla="*/ 61 h 462"/>
              <a:gd name="T92" fmla="*/ 124 w 624"/>
              <a:gd name="T93" fmla="*/ 247 h 462"/>
              <a:gd name="T94" fmla="*/ 96 w 624"/>
              <a:gd name="T95" fmla="*/ 56 h 462"/>
              <a:gd name="T96" fmla="*/ 104 w 624"/>
              <a:gd name="T97" fmla="*/ 142 h 462"/>
              <a:gd name="T98" fmla="*/ 76 w 624"/>
              <a:gd name="T99" fmla="*/ 45 h 462"/>
              <a:gd name="T100" fmla="*/ 86 w 624"/>
              <a:gd name="T101" fmla="*/ 183 h 462"/>
              <a:gd name="T102" fmla="*/ 39 w 624"/>
              <a:gd name="T103" fmla="*/ 25 h 462"/>
              <a:gd name="T104" fmla="*/ 39 w 624"/>
              <a:gd name="T105" fmla="*/ 193 h 462"/>
              <a:gd name="T106" fmla="*/ 20 w 624"/>
              <a:gd name="T107" fmla="*/ 78 h 462"/>
              <a:gd name="T108" fmla="*/ 38 w 624"/>
              <a:gd name="T109" fmla="*/ 119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624" h="462">
                <a:moveTo>
                  <a:pt x="2" y="108"/>
                </a:moveTo>
                <a:cubicBezTo>
                  <a:pt x="0" y="142"/>
                  <a:pt x="0" y="178"/>
                  <a:pt x="5" y="211"/>
                </a:cubicBezTo>
                <a:cubicBezTo>
                  <a:pt x="6" y="214"/>
                  <a:pt x="7" y="216"/>
                  <a:pt x="9" y="217"/>
                </a:cubicBezTo>
                <a:cubicBezTo>
                  <a:pt x="8" y="221"/>
                  <a:pt x="14" y="226"/>
                  <a:pt x="20" y="223"/>
                </a:cubicBezTo>
                <a:cubicBezTo>
                  <a:pt x="37" y="212"/>
                  <a:pt x="54" y="202"/>
                  <a:pt x="72" y="193"/>
                </a:cubicBezTo>
                <a:cubicBezTo>
                  <a:pt x="72" y="193"/>
                  <a:pt x="72" y="194"/>
                  <a:pt x="72" y="195"/>
                </a:cubicBezTo>
                <a:cubicBezTo>
                  <a:pt x="73" y="196"/>
                  <a:pt x="75" y="196"/>
                  <a:pt x="75" y="194"/>
                </a:cubicBezTo>
                <a:cubicBezTo>
                  <a:pt x="75" y="193"/>
                  <a:pt x="74" y="192"/>
                  <a:pt x="74" y="191"/>
                </a:cubicBezTo>
                <a:cubicBezTo>
                  <a:pt x="74" y="191"/>
                  <a:pt x="75" y="191"/>
                  <a:pt x="75" y="191"/>
                </a:cubicBezTo>
                <a:cubicBezTo>
                  <a:pt x="86" y="231"/>
                  <a:pt x="117" y="262"/>
                  <a:pt x="148" y="288"/>
                </a:cubicBezTo>
                <a:cubicBezTo>
                  <a:pt x="156" y="296"/>
                  <a:pt x="165" y="303"/>
                  <a:pt x="174" y="310"/>
                </a:cubicBezTo>
                <a:cubicBezTo>
                  <a:pt x="174" y="310"/>
                  <a:pt x="174" y="310"/>
                  <a:pt x="174" y="310"/>
                </a:cubicBezTo>
                <a:cubicBezTo>
                  <a:pt x="175" y="312"/>
                  <a:pt x="176" y="312"/>
                  <a:pt x="177" y="312"/>
                </a:cubicBezTo>
                <a:cubicBezTo>
                  <a:pt x="197" y="327"/>
                  <a:pt x="219" y="341"/>
                  <a:pt x="241" y="354"/>
                </a:cubicBezTo>
                <a:cubicBezTo>
                  <a:pt x="241" y="355"/>
                  <a:pt x="242" y="355"/>
                  <a:pt x="243" y="355"/>
                </a:cubicBezTo>
                <a:cubicBezTo>
                  <a:pt x="252" y="361"/>
                  <a:pt x="262" y="367"/>
                  <a:pt x="272" y="372"/>
                </a:cubicBezTo>
                <a:cubicBezTo>
                  <a:pt x="375" y="428"/>
                  <a:pt x="504" y="462"/>
                  <a:pt x="619" y="427"/>
                </a:cubicBezTo>
                <a:cubicBezTo>
                  <a:pt x="624" y="426"/>
                  <a:pt x="622" y="418"/>
                  <a:pt x="618" y="418"/>
                </a:cubicBezTo>
                <a:cubicBezTo>
                  <a:pt x="588" y="386"/>
                  <a:pt x="550" y="366"/>
                  <a:pt x="515" y="341"/>
                </a:cubicBezTo>
                <a:cubicBezTo>
                  <a:pt x="538" y="304"/>
                  <a:pt x="559" y="266"/>
                  <a:pt x="575" y="225"/>
                </a:cubicBezTo>
                <a:cubicBezTo>
                  <a:pt x="576" y="223"/>
                  <a:pt x="576" y="221"/>
                  <a:pt x="576" y="220"/>
                </a:cubicBezTo>
                <a:cubicBezTo>
                  <a:pt x="577" y="217"/>
                  <a:pt x="575" y="213"/>
                  <a:pt x="570" y="214"/>
                </a:cubicBezTo>
                <a:cubicBezTo>
                  <a:pt x="570" y="214"/>
                  <a:pt x="570" y="214"/>
                  <a:pt x="570" y="214"/>
                </a:cubicBezTo>
                <a:cubicBezTo>
                  <a:pt x="567" y="213"/>
                  <a:pt x="563" y="214"/>
                  <a:pt x="561" y="217"/>
                </a:cubicBezTo>
                <a:cubicBezTo>
                  <a:pt x="432" y="260"/>
                  <a:pt x="252" y="272"/>
                  <a:pt x="161" y="152"/>
                </a:cubicBezTo>
                <a:cubicBezTo>
                  <a:pt x="177" y="143"/>
                  <a:pt x="194" y="133"/>
                  <a:pt x="209" y="122"/>
                </a:cubicBezTo>
                <a:cubicBezTo>
                  <a:pt x="210" y="121"/>
                  <a:pt x="211" y="120"/>
                  <a:pt x="211" y="119"/>
                </a:cubicBezTo>
                <a:cubicBezTo>
                  <a:pt x="215" y="120"/>
                  <a:pt x="219" y="113"/>
                  <a:pt x="214" y="110"/>
                </a:cubicBezTo>
                <a:cubicBezTo>
                  <a:pt x="157" y="69"/>
                  <a:pt x="94" y="36"/>
                  <a:pt x="32" y="3"/>
                </a:cubicBezTo>
                <a:cubicBezTo>
                  <a:pt x="28" y="0"/>
                  <a:pt x="24" y="4"/>
                  <a:pt x="22" y="7"/>
                </a:cubicBezTo>
                <a:cubicBezTo>
                  <a:pt x="7" y="38"/>
                  <a:pt x="4" y="74"/>
                  <a:pt x="2" y="108"/>
                </a:cubicBezTo>
                <a:close/>
                <a:moveTo>
                  <a:pt x="20" y="205"/>
                </a:moveTo>
                <a:cubicBezTo>
                  <a:pt x="18" y="184"/>
                  <a:pt x="17" y="164"/>
                  <a:pt x="17" y="143"/>
                </a:cubicBezTo>
                <a:cubicBezTo>
                  <a:pt x="22" y="161"/>
                  <a:pt x="29" y="178"/>
                  <a:pt x="35" y="196"/>
                </a:cubicBezTo>
                <a:cubicBezTo>
                  <a:pt x="30" y="198"/>
                  <a:pt x="24" y="202"/>
                  <a:pt x="20" y="205"/>
                </a:cubicBezTo>
                <a:close/>
                <a:moveTo>
                  <a:pt x="605" y="420"/>
                </a:moveTo>
                <a:cubicBezTo>
                  <a:pt x="599" y="421"/>
                  <a:pt x="593" y="422"/>
                  <a:pt x="588" y="423"/>
                </a:cubicBezTo>
                <a:cubicBezTo>
                  <a:pt x="587" y="418"/>
                  <a:pt x="585" y="413"/>
                  <a:pt x="583" y="408"/>
                </a:cubicBezTo>
                <a:cubicBezTo>
                  <a:pt x="583" y="406"/>
                  <a:pt x="582" y="403"/>
                  <a:pt x="580" y="400"/>
                </a:cubicBezTo>
                <a:cubicBezTo>
                  <a:pt x="589" y="406"/>
                  <a:pt x="597" y="413"/>
                  <a:pt x="605" y="420"/>
                </a:cubicBezTo>
                <a:close/>
                <a:moveTo>
                  <a:pt x="572" y="394"/>
                </a:moveTo>
                <a:cubicBezTo>
                  <a:pt x="574" y="400"/>
                  <a:pt x="578" y="405"/>
                  <a:pt x="580" y="410"/>
                </a:cubicBezTo>
                <a:cubicBezTo>
                  <a:pt x="582" y="414"/>
                  <a:pt x="584" y="418"/>
                  <a:pt x="586" y="423"/>
                </a:cubicBezTo>
                <a:cubicBezTo>
                  <a:pt x="581" y="423"/>
                  <a:pt x="575" y="424"/>
                  <a:pt x="569" y="425"/>
                </a:cubicBezTo>
                <a:cubicBezTo>
                  <a:pt x="569" y="417"/>
                  <a:pt x="567" y="409"/>
                  <a:pt x="564" y="401"/>
                </a:cubicBezTo>
                <a:cubicBezTo>
                  <a:pt x="563" y="397"/>
                  <a:pt x="562" y="392"/>
                  <a:pt x="560" y="387"/>
                </a:cubicBezTo>
                <a:cubicBezTo>
                  <a:pt x="564" y="389"/>
                  <a:pt x="568" y="392"/>
                  <a:pt x="572" y="394"/>
                </a:cubicBezTo>
                <a:close/>
                <a:moveTo>
                  <a:pt x="550" y="381"/>
                </a:moveTo>
                <a:cubicBezTo>
                  <a:pt x="552" y="386"/>
                  <a:pt x="555" y="392"/>
                  <a:pt x="557" y="397"/>
                </a:cubicBezTo>
                <a:cubicBezTo>
                  <a:pt x="561" y="406"/>
                  <a:pt x="564" y="415"/>
                  <a:pt x="566" y="425"/>
                </a:cubicBezTo>
                <a:cubicBezTo>
                  <a:pt x="562" y="425"/>
                  <a:pt x="559" y="425"/>
                  <a:pt x="555" y="426"/>
                </a:cubicBezTo>
                <a:cubicBezTo>
                  <a:pt x="554" y="416"/>
                  <a:pt x="551" y="406"/>
                  <a:pt x="548" y="396"/>
                </a:cubicBezTo>
                <a:cubicBezTo>
                  <a:pt x="546" y="390"/>
                  <a:pt x="544" y="382"/>
                  <a:pt x="541" y="375"/>
                </a:cubicBezTo>
                <a:cubicBezTo>
                  <a:pt x="544" y="377"/>
                  <a:pt x="547" y="379"/>
                  <a:pt x="550" y="381"/>
                </a:cubicBezTo>
                <a:close/>
                <a:moveTo>
                  <a:pt x="528" y="367"/>
                </a:moveTo>
                <a:cubicBezTo>
                  <a:pt x="531" y="377"/>
                  <a:pt x="537" y="386"/>
                  <a:pt x="541" y="395"/>
                </a:cubicBezTo>
                <a:cubicBezTo>
                  <a:pt x="545" y="405"/>
                  <a:pt x="549" y="415"/>
                  <a:pt x="551" y="426"/>
                </a:cubicBezTo>
                <a:cubicBezTo>
                  <a:pt x="546" y="426"/>
                  <a:pt x="540" y="426"/>
                  <a:pt x="535" y="426"/>
                </a:cubicBezTo>
                <a:cubicBezTo>
                  <a:pt x="531" y="405"/>
                  <a:pt x="525" y="383"/>
                  <a:pt x="518" y="361"/>
                </a:cubicBezTo>
                <a:cubicBezTo>
                  <a:pt x="521" y="363"/>
                  <a:pt x="525" y="365"/>
                  <a:pt x="528" y="367"/>
                </a:cubicBezTo>
                <a:close/>
                <a:moveTo>
                  <a:pt x="554" y="232"/>
                </a:moveTo>
                <a:cubicBezTo>
                  <a:pt x="550" y="241"/>
                  <a:pt x="546" y="250"/>
                  <a:pt x="542" y="260"/>
                </a:cubicBezTo>
                <a:cubicBezTo>
                  <a:pt x="542" y="257"/>
                  <a:pt x="541" y="255"/>
                  <a:pt x="541" y="252"/>
                </a:cubicBezTo>
                <a:cubicBezTo>
                  <a:pt x="541" y="248"/>
                  <a:pt x="540" y="243"/>
                  <a:pt x="539" y="239"/>
                </a:cubicBezTo>
                <a:cubicBezTo>
                  <a:pt x="544" y="236"/>
                  <a:pt x="549" y="234"/>
                  <a:pt x="554" y="232"/>
                </a:cubicBezTo>
                <a:close/>
                <a:moveTo>
                  <a:pt x="533" y="241"/>
                </a:moveTo>
                <a:cubicBezTo>
                  <a:pt x="534" y="244"/>
                  <a:pt x="535" y="247"/>
                  <a:pt x="536" y="250"/>
                </a:cubicBezTo>
                <a:cubicBezTo>
                  <a:pt x="537" y="256"/>
                  <a:pt x="537" y="263"/>
                  <a:pt x="537" y="269"/>
                </a:cubicBezTo>
                <a:cubicBezTo>
                  <a:pt x="534" y="275"/>
                  <a:pt x="531" y="282"/>
                  <a:pt x="527" y="288"/>
                </a:cubicBezTo>
                <a:cubicBezTo>
                  <a:pt x="527" y="274"/>
                  <a:pt x="523" y="259"/>
                  <a:pt x="519" y="246"/>
                </a:cubicBezTo>
                <a:cubicBezTo>
                  <a:pt x="524" y="244"/>
                  <a:pt x="528" y="242"/>
                  <a:pt x="533" y="241"/>
                </a:cubicBezTo>
                <a:close/>
                <a:moveTo>
                  <a:pt x="512" y="248"/>
                </a:moveTo>
                <a:cubicBezTo>
                  <a:pt x="516" y="264"/>
                  <a:pt x="523" y="279"/>
                  <a:pt x="523" y="295"/>
                </a:cubicBezTo>
                <a:cubicBezTo>
                  <a:pt x="520" y="302"/>
                  <a:pt x="516" y="309"/>
                  <a:pt x="512" y="315"/>
                </a:cubicBezTo>
                <a:cubicBezTo>
                  <a:pt x="511" y="306"/>
                  <a:pt x="509" y="296"/>
                  <a:pt x="506" y="287"/>
                </a:cubicBezTo>
                <a:cubicBezTo>
                  <a:pt x="503" y="276"/>
                  <a:pt x="500" y="262"/>
                  <a:pt x="493" y="254"/>
                </a:cubicBezTo>
                <a:cubicBezTo>
                  <a:pt x="493" y="253"/>
                  <a:pt x="492" y="253"/>
                  <a:pt x="492" y="253"/>
                </a:cubicBezTo>
                <a:cubicBezTo>
                  <a:pt x="499" y="251"/>
                  <a:pt x="506" y="250"/>
                  <a:pt x="512" y="248"/>
                </a:cubicBezTo>
                <a:close/>
                <a:moveTo>
                  <a:pt x="490" y="253"/>
                </a:moveTo>
                <a:cubicBezTo>
                  <a:pt x="490" y="254"/>
                  <a:pt x="489" y="254"/>
                  <a:pt x="489" y="255"/>
                </a:cubicBezTo>
                <a:cubicBezTo>
                  <a:pt x="490" y="265"/>
                  <a:pt x="496" y="275"/>
                  <a:pt x="500" y="285"/>
                </a:cubicBezTo>
                <a:cubicBezTo>
                  <a:pt x="504" y="296"/>
                  <a:pt x="507" y="308"/>
                  <a:pt x="509" y="320"/>
                </a:cubicBezTo>
                <a:cubicBezTo>
                  <a:pt x="508" y="322"/>
                  <a:pt x="507" y="325"/>
                  <a:pt x="506" y="327"/>
                </a:cubicBezTo>
                <a:cubicBezTo>
                  <a:pt x="496" y="302"/>
                  <a:pt x="485" y="279"/>
                  <a:pt x="474" y="257"/>
                </a:cubicBezTo>
                <a:cubicBezTo>
                  <a:pt x="479" y="256"/>
                  <a:pt x="485" y="255"/>
                  <a:pt x="490" y="253"/>
                </a:cubicBezTo>
                <a:close/>
                <a:moveTo>
                  <a:pt x="467" y="258"/>
                </a:moveTo>
                <a:cubicBezTo>
                  <a:pt x="478" y="285"/>
                  <a:pt x="488" y="312"/>
                  <a:pt x="499" y="338"/>
                </a:cubicBezTo>
                <a:cubicBezTo>
                  <a:pt x="499" y="338"/>
                  <a:pt x="499" y="339"/>
                  <a:pt x="499" y="339"/>
                </a:cubicBezTo>
                <a:cubicBezTo>
                  <a:pt x="496" y="342"/>
                  <a:pt x="496" y="347"/>
                  <a:pt x="500" y="350"/>
                </a:cubicBezTo>
                <a:cubicBezTo>
                  <a:pt x="501" y="350"/>
                  <a:pt x="503" y="351"/>
                  <a:pt x="504" y="352"/>
                </a:cubicBezTo>
                <a:cubicBezTo>
                  <a:pt x="513" y="377"/>
                  <a:pt x="522" y="401"/>
                  <a:pt x="529" y="426"/>
                </a:cubicBezTo>
                <a:cubicBezTo>
                  <a:pt x="523" y="426"/>
                  <a:pt x="517" y="426"/>
                  <a:pt x="511" y="426"/>
                </a:cubicBezTo>
                <a:cubicBezTo>
                  <a:pt x="496" y="370"/>
                  <a:pt x="475" y="314"/>
                  <a:pt x="455" y="260"/>
                </a:cubicBezTo>
                <a:cubicBezTo>
                  <a:pt x="459" y="259"/>
                  <a:pt x="463" y="259"/>
                  <a:pt x="467" y="258"/>
                </a:cubicBezTo>
                <a:close/>
                <a:moveTo>
                  <a:pt x="447" y="261"/>
                </a:moveTo>
                <a:cubicBezTo>
                  <a:pt x="463" y="317"/>
                  <a:pt x="487" y="371"/>
                  <a:pt x="506" y="426"/>
                </a:cubicBezTo>
                <a:cubicBezTo>
                  <a:pt x="498" y="425"/>
                  <a:pt x="489" y="425"/>
                  <a:pt x="481" y="424"/>
                </a:cubicBezTo>
                <a:cubicBezTo>
                  <a:pt x="471" y="369"/>
                  <a:pt x="454" y="314"/>
                  <a:pt x="432" y="262"/>
                </a:cubicBezTo>
                <a:cubicBezTo>
                  <a:pt x="437" y="262"/>
                  <a:pt x="442" y="261"/>
                  <a:pt x="447" y="261"/>
                </a:cubicBezTo>
                <a:close/>
                <a:moveTo>
                  <a:pt x="426" y="263"/>
                </a:moveTo>
                <a:cubicBezTo>
                  <a:pt x="444" y="316"/>
                  <a:pt x="463" y="369"/>
                  <a:pt x="477" y="423"/>
                </a:cubicBezTo>
                <a:cubicBezTo>
                  <a:pt x="470" y="422"/>
                  <a:pt x="462" y="421"/>
                  <a:pt x="455" y="420"/>
                </a:cubicBezTo>
                <a:cubicBezTo>
                  <a:pt x="455" y="397"/>
                  <a:pt x="447" y="373"/>
                  <a:pt x="439" y="351"/>
                </a:cubicBezTo>
                <a:cubicBezTo>
                  <a:pt x="429" y="322"/>
                  <a:pt x="419" y="291"/>
                  <a:pt x="406" y="263"/>
                </a:cubicBezTo>
                <a:cubicBezTo>
                  <a:pt x="413" y="263"/>
                  <a:pt x="419" y="263"/>
                  <a:pt x="426" y="263"/>
                </a:cubicBezTo>
                <a:close/>
                <a:moveTo>
                  <a:pt x="399" y="263"/>
                </a:moveTo>
                <a:cubicBezTo>
                  <a:pt x="403" y="289"/>
                  <a:pt x="418" y="315"/>
                  <a:pt x="427" y="338"/>
                </a:cubicBezTo>
                <a:cubicBezTo>
                  <a:pt x="437" y="363"/>
                  <a:pt x="449" y="392"/>
                  <a:pt x="451" y="420"/>
                </a:cubicBezTo>
                <a:cubicBezTo>
                  <a:pt x="445" y="418"/>
                  <a:pt x="439" y="417"/>
                  <a:pt x="433" y="416"/>
                </a:cubicBezTo>
                <a:cubicBezTo>
                  <a:pt x="430" y="391"/>
                  <a:pt x="424" y="366"/>
                  <a:pt x="417" y="342"/>
                </a:cubicBezTo>
                <a:cubicBezTo>
                  <a:pt x="410" y="316"/>
                  <a:pt x="403" y="289"/>
                  <a:pt x="393" y="263"/>
                </a:cubicBezTo>
                <a:cubicBezTo>
                  <a:pt x="395" y="263"/>
                  <a:pt x="397" y="263"/>
                  <a:pt x="399" y="263"/>
                </a:cubicBezTo>
                <a:close/>
                <a:moveTo>
                  <a:pt x="386" y="263"/>
                </a:moveTo>
                <a:cubicBezTo>
                  <a:pt x="391" y="286"/>
                  <a:pt x="400" y="309"/>
                  <a:pt x="407" y="331"/>
                </a:cubicBezTo>
                <a:cubicBezTo>
                  <a:pt x="416" y="359"/>
                  <a:pt x="425" y="387"/>
                  <a:pt x="428" y="415"/>
                </a:cubicBezTo>
                <a:cubicBezTo>
                  <a:pt x="424" y="414"/>
                  <a:pt x="420" y="413"/>
                  <a:pt x="416" y="412"/>
                </a:cubicBezTo>
                <a:cubicBezTo>
                  <a:pt x="407" y="386"/>
                  <a:pt x="399" y="359"/>
                  <a:pt x="391" y="332"/>
                </a:cubicBezTo>
                <a:cubicBezTo>
                  <a:pt x="384" y="310"/>
                  <a:pt x="378" y="283"/>
                  <a:pt x="365" y="262"/>
                </a:cubicBezTo>
                <a:cubicBezTo>
                  <a:pt x="372" y="263"/>
                  <a:pt x="379" y="263"/>
                  <a:pt x="386" y="263"/>
                </a:cubicBezTo>
                <a:close/>
                <a:moveTo>
                  <a:pt x="343" y="260"/>
                </a:moveTo>
                <a:cubicBezTo>
                  <a:pt x="348" y="261"/>
                  <a:pt x="353" y="261"/>
                  <a:pt x="358" y="262"/>
                </a:cubicBezTo>
                <a:cubicBezTo>
                  <a:pt x="365" y="287"/>
                  <a:pt x="376" y="311"/>
                  <a:pt x="385" y="335"/>
                </a:cubicBezTo>
                <a:cubicBezTo>
                  <a:pt x="393" y="361"/>
                  <a:pt x="401" y="386"/>
                  <a:pt x="411" y="411"/>
                </a:cubicBezTo>
                <a:cubicBezTo>
                  <a:pt x="402" y="409"/>
                  <a:pt x="392" y="406"/>
                  <a:pt x="383" y="403"/>
                </a:cubicBezTo>
                <a:cubicBezTo>
                  <a:pt x="374" y="354"/>
                  <a:pt x="355" y="303"/>
                  <a:pt x="333" y="259"/>
                </a:cubicBezTo>
                <a:cubicBezTo>
                  <a:pt x="336" y="259"/>
                  <a:pt x="340" y="260"/>
                  <a:pt x="343" y="260"/>
                </a:cubicBezTo>
                <a:close/>
                <a:moveTo>
                  <a:pt x="325" y="258"/>
                </a:moveTo>
                <a:cubicBezTo>
                  <a:pt x="343" y="306"/>
                  <a:pt x="365" y="352"/>
                  <a:pt x="378" y="402"/>
                </a:cubicBezTo>
                <a:cubicBezTo>
                  <a:pt x="370" y="399"/>
                  <a:pt x="362" y="396"/>
                  <a:pt x="353" y="393"/>
                </a:cubicBezTo>
                <a:cubicBezTo>
                  <a:pt x="342" y="346"/>
                  <a:pt x="327" y="299"/>
                  <a:pt x="308" y="254"/>
                </a:cubicBezTo>
                <a:cubicBezTo>
                  <a:pt x="313" y="256"/>
                  <a:pt x="319" y="257"/>
                  <a:pt x="325" y="258"/>
                </a:cubicBezTo>
                <a:close/>
                <a:moveTo>
                  <a:pt x="300" y="253"/>
                </a:moveTo>
                <a:cubicBezTo>
                  <a:pt x="316" y="299"/>
                  <a:pt x="334" y="345"/>
                  <a:pt x="349" y="391"/>
                </a:cubicBezTo>
                <a:cubicBezTo>
                  <a:pt x="341" y="388"/>
                  <a:pt x="333" y="385"/>
                  <a:pt x="325" y="382"/>
                </a:cubicBezTo>
                <a:cubicBezTo>
                  <a:pt x="316" y="336"/>
                  <a:pt x="301" y="291"/>
                  <a:pt x="283" y="248"/>
                </a:cubicBezTo>
                <a:cubicBezTo>
                  <a:pt x="289" y="250"/>
                  <a:pt x="294" y="251"/>
                  <a:pt x="300" y="253"/>
                </a:cubicBezTo>
                <a:close/>
                <a:moveTo>
                  <a:pt x="274" y="246"/>
                </a:moveTo>
                <a:cubicBezTo>
                  <a:pt x="290" y="291"/>
                  <a:pt x="311" y="334"/>
                  <a:pt x="322" y="380"/>
                </a:cubicBezTo>
                <a:cubicBezTo>
                  <a:pt x="315" y="377"/>
                  <a:pt x="308" y="374"/>
                  <a:pt x="300" y="370"/>
                </a:cubicBezTo>
                <a:cubicBezTo>
                  <a:pt x="297" y="328"/>
                  <a:pt x="282" y="281"/>
                  <a:pt x="263" y="242"/>
                </a:cubicBezTo>
                <a:cubicBezTo>
                  <a:pt x="267" y="243"/>
                  <a:pt x="271" y="244"/>
                  <a:pt x="274" y="246"/>
                </a:cubicBezTo>
                <a:close/>
                <a:moveTo>
                  <a:pt x="252" y="237"/>
                </a:moveTo>
                <a:cubicBezTo>
                  <a:pt x="270" y="281"/>
                  <a:pt x="287" y="323"/>
                  <a:pt x="297" y="369"/>
                </a:cubicBezTo>
                <a:cubicBezTo>
                  <a:pt x="293" y="367"/>
                  <a:pt x="289" y="365"/>
                  <a:pt x="285" y="363"/>
                </a:cubicBezTo>
                <a:cubicBezTo>
                  <a:pt x="281" y="361"/>
                  <a:pt x="278" y="359"/>
                  <a:pt x="275" y="358"/>
                </a:cubicBezTo>
                <a:cubicBezTo>
                  <a:pt x="267" y="338"/>
                  <a:pt x="258" y="317"/>
                  <a:pt x="251" y="297"/>
                </a:cubicBezTo>
                <a:cubicBezTo>
                  <a:pt x="244" y="275"/>
                  <a:pt x="241" y="253"/>
                  <a:pt x="238" y="231"/>
                </a:cubicBezTo>
                <a:cubicBezTo>
                  <a:pt x="242" y="233"/>
                  <a:pt x="247" y="236"/>
                  <a:pt x="252" y="237"/>
                </a:cubicBezTo>
                <a:close/>
                <a:moveTo>
                  <a:pt x="230" y="228"/>
                </a:moveTo>
                <a:cubicBezTo>
                  <a:pt x="230" y="247"/>
                  <a:pt x="236" y="268"/>
                  <a:pt x="241" y="287"/>
                </a:cubicBezTo>
                <a:cubicBezTo>
                  <a:pt x="249" y="310"/>
                  <a:pt x="258" y="333"/>
                  <a:pt x="269" y="355"/>
                </a:cubicBezTo>
                <a:cubicBezTo>
                  <a:pt x="260" y="350"/>
                  <a:pt x="252" y="345"/>
                  <a:pt x="243" y="339"/>
                </a:cubicBezTo>
                <a:cubicBezTo>
                  <a:pt x="241" y="320"/>
                  <a:pt x="236" y="302"/>
                  <a:pt x="231" y="283"/>
                </a:cubicBezTo>
                <a:cubicBezTo>
                  <a:pt x="224" y="261"/>
                  <a:pt x="218" y="238"/>
                  <a:pt x="210" y="216"/>
                </a:cubicBezTo>
                <a:cubicBezTo>
                  <a:pt x="216" y="220"/>
                  <a:pt x="223" y="224"/>
                  <a:pt x="230" y="228"/>
                </a:cubicBezTo>
                <a:close/>
                <a:moveTo>
                  <a:pt x="201" y="210"/>
                </a:moveTo>
                <a:cubicBezTo>
                  <a:pt x="203" y="232"/>
                  <a:pt x="213" y="253"/>
                  <a:pt x="220" y="273"/>
                </a:cubicBezTo>
                <a:cubicBezTo>
                  <a:pt x="227" y="294"/>
                  <a:pt x="234" y="315"/>
                  <a:pt x="238" y="336"/>
                </a:cubicBezTo>
                <a:cubicBezTo>
                  <a:pt x="228" y="330"/>
                  <a:pt x="219" y="324"/>
                  <a:pt x="210" y="318"/>
                </a:cubicBezTo>
                <a:cubicBezTo>
                  <a:pt x="201" y="275"/>
                  <a:pt x="188" y="234"/>
                  <a:pt x="177" y="191"/>
                </a:cubicBezTo>
                <a:cubicBezTo>
                  <a:pt x="185" y="198"/>
                  <a:pt x="193" y="204"/>
                  <a:pt x="201" y="210"/>
                </a:cubicBezTo>
                <a:close/>
                <a:moveTo>
                  <a:pt x="168" y="182"/>
                </a:moveTo>
                <a:cubicBezTo>
                  <a:pt x="177" y="227"/>
                  <a:pt x="193" y="270"/>
                  <a:pt x="204" y="314"/>
                </a:cubicBezTo>
                <a:cubicBezTo>
                  <a:pt x="195" y="307"/>
                  <a:pt x="186" y="301"/>
                  <a:pt x="178" y="294"/>
                </a:cubicBezTo>
                <a:cubicBezTo>
                  <a:pt x="174" y="254"/>
                  <a:pt x="167" y="212"/>
                  <a:pt x="159" y="172"/>
                </a:cubicBezTo>
                <a:cubicBezTo>
                  <a:pt x="161" y="175"/>
                  <a:pt x="165" y="179"/>
                  <a:pt x="168" y="182"/>
                </a:cubicBezTo>
                <a:close/>
                <a:moveTo>
                  <a:pt x="200" y="113"/>
                </a:moveTo>
                <a:cubicBezTo>
                  <a:pt x="194" y="116"/>
                  <a:pt x="187" y="119"/>
                  <a:pt x="181" y="122"/>
                </a:cubicBezTo>
                <a:cubicBezTo>
                  <a:pt x="181" y="116"/>
                  <a:pt x="181" y="109"/>
                  <a:pt x="179" y="102"/>
                </a:cubicBezTo>
                <a:cubicBezTo>
                  <a:pt x="186" y="106"/>
                  <a:pt x="193" y="110"/>
                  <a:pt x="200" y="113"/>
                </a:cubicBezTo>
                <a:close/>
                <a:moveTo>
                  <a:pt x="171" y="97"/>
                </a:moveTo>
                <a:cubicBezTo>
                  <a:pt x="173" y="101"/>
                  <a:pt x="174" y="105"/>
                  <a:pt x="175" y="109"/>
                </a:cubicBezTo>
                <a:cubicBezTo>
                  <a:pt x="176" y="114"/>
                  <a:pt x="177" y="119"/>
                  <a:pt x="177" y="124"/>
                </a:cubicBezTo>
                <a:cubicBezTo>
                  <a:pt x="172" y="127"/>
                  <a:pt x="168" y="130"/>
                  <a:pt x="163" y="132"/>
                </a:cubicBezTo>
                <a:cubicBezTo>
                  <a:pt x="163" y="118"/>
                  <a:pt x="161" y="103"/>
                  <a:pt x="157" y="90"/>
                </a:cubicBezTo>
                <a:cubicBezTo>
                  <a:pt x="162" y="92"/>
                  <a:pt x="167" y="95"/>
                  <a:pt x="171" y="97"/>
                </a:cubicBezTo>
                <a:close/>
                <a:moveTo>
                  <a:pt x="150" y="85"/>
                </a:moveTo>
                <a:cubicBezTo>
                  <a:pt x="154" y="102"/>
                  <a:pt x="158" y="117"/>
                  <a:pt x="160" y="134"/>
                </a:cubicBezTo>
                <a:cubicBezTo>
                  <a:pt x="157" y="136"/>
                  <a:pt x="154" y="138"/>
                  <a:pt x="151" y="140"/>
                </a:cubicBezTo>
                <a:cubicBezTo>
                  <a:pt x="146" y="119"/>
                  <a:pt x="140" y="98"/>
                  <a:pt x="134" y="78"/>
                </a:cubicBezTo>
                <a:cubicBezTo>
                  <a:pt x="133" y="75"/>
                  <a:pt x="127" y="76"/>
                  <a:pt x="128" y="80"/>
                </a:cubicBezTo>
                <a:cubicBezTo>
                  <a:pt x="139" y="150"/>
                  <a:pt x="159" y="219"/>
                  <a:pt x="171" y="289"/>
                </a:cubicBezTo>
                <a:cubicBezTo>
                  <a:pt x="164" y="284"/>
                  <a:pt x="157" y="278"/>
                  <a:pt x="150" y="272"/>
                </a:cubicBezTo>
                <a:cubicBezTo>
                  <a:pt x="141" y="201"/>
                  <a:pt x="128" y="129"/>
                  <a:pt x="105" y="61"/>
                </a:cubicBezTo>
                <a:cubicBezTo>
                  <a:pt x="120" y="69"/>
                  <a:pt x="135" y="77"/>
                  <a:pt x="150" y="85"/>
                </a:cubicBezTo>
                <a:close/>
                <a:moveTo>
                  <a:pt x="96" y="56"/>
                </a:moveTo>
                <a:cubicBezTo>
                  <a:pt x="118" y="125"/>
                  <a:pt x="132" y="196"/>
                  <a:pt x="145" y="268"/>
                </a:cubicBezTo>
                <a:cubicBezTo>
                  <a:pt x="138" y="261"/>
                  <a:pt x="131" y="254"/>
                  <a:pt x="124" y="247"/>
                </a:cubicBezTo>
                <a:cubicBezTo>
                  <a:pt x="124" y="210"/>
                  <a:pt x="117" y="172"/>
                  <a:pt x="111" y="136"/>
                </a:cubicBezTo>
                <a:cubicBezTo>
                  <a:pt x="107" y="115"/>
                  <a:pt x="102" y="93"/>
                  <a:pt x="96" y="72"/>
                </a:cubicBezTo>
                <a:cubicBezTo>
                  <a:pt x="95" y="67"/>
                  <a:pt x="93" y="59"/>
                  <a:pt x="89" y="52"/>
                </a:cubicBezTo>
                <a:cubicBezTo>
                  <a:pt x="92" y="53"/>
                  <a:pt x="94" y="55"/>
                  <a:pt x="96" y="56"/>
                </a:cubicBezTo>
                <a:close/>
                <a:moveTo>
                  <a:pt x="76" y="45"/>
                </a:moveTo>
                <a:cubicBezTo>
                  <a:pt x="76" y="45"/>
                  <a:pt x="76" y="45"/>
                  <a:pt x="77" y="46"/>
                </a:cubicBezTo>
                <a:cubicBezTo>
                  <a:pt x="85" y="54"/>
                  <a:pt x="88" y="70"/>
                  <a:pt x="90" y="81"/>
                </a:cubicBezTo>
                <a:cubicBezTo>
                  <a:pt x="96" y="101"/>
                  <a:pt x="100" y="121"/>
                  <a:pt x="104" y="142"/>
                </a:cubicBezTo>
                <a:cubicBezTo>
                  <a:pt x="110" y="174"/>
                  <a:pt x="117" y="208"/>
                  <a:pt x="119" y="242"/>
                </a:cubicBezTo>
                <a:cubicBezTo>
                  <a:pt x="112" y="234"/>
                  <a:pt x="106" y="226"/>
                  <a:pt x="101" y="217"/>
                </a:cubicBezTo>
                <a:cubicBezTo>
                  <a:pt x="86" y="160"/>
                  <a:pt x="89" y="95"/>
                  <a:pt x="66" y="39"/>
                </a:cubicBezTo>
                <a:cubicBezTo>
                  <a:pt x="69" y="41"/>
                  <a:pt x="73" y="43"/>
                  <a:pt x="76" y="45"/>
                </a:cubicBezTo>
                <a:close/>
                <a:moveTo>
                  <a:pt x="56" y="34"/>
                </a:moveTo>
                <a:cubicBezTo>
                  <a:pt x="72" y="87"/>
                  <a:pt x="77" y="144"/>
                  <a:pt x="91" y="198"/>
                </a:cubicBezTo>
                <a:cubicBezTo>
                  <a:pt x="89" y="193"/>
                  <a:pt x="88" y="189"/>
                  <a:pt x="86" y="184"/>
                </a:cubicBezTo>
                <a:cubicBezTo>
                  <a:pt x="86" y="184"/>
                  <a:pt x="86" y="183"/>
                  <a:pt x="86" y="183"/>
                </a:cubicBezTo>
                <a:cubicBezTo>
                  <a:pt x="86" y="180"/>
                  <a:pt x="83" y="177"/>
                  <a:pt x="80" y="178"/>
                </a:cubicBezTo>
                <a:cubicBezTo>
                  <a:pt x="77" y="179"/>
                  <a:pt x="75" y="179"/>
                  <a:pt x="72" y="180"/>
                </a:cubicBezTo>
                <a:cubicBezTo>
                  <a:pt x="66" y="154"/>
                  <a:pt x="60" y="127"/>
                  <a:pt x="55" y="101"/>
                </a:cubicBezTo>
                <a:cubicBezTo>
                  <a:pt x="50" y="76"/>
                  <a:pt x="47" y="49"/>
                  <a:pt x="39" y="25"/>
                </a:cubicBezTo>
                <a:cubicBezTo>
                  <a:pt x="45" y="28"/>
                  <a:pt x="50" y="31"/>
                  <a:pt x="56" y="34"/>
                </a:cubicBezTo>
                <a:close/>
                <a:moveTo>
                  <a:pt x="49" y="109"/>
                </a:moveTo>
                <a:cubicBezTo>
                  <a:pt x="54" y="134"/>
                  <a:pt x="61" y="158"/>
                  <a:pt x="68" y="182"/>
                </a:cubicBezTo>
                <a:cubicBezTo>
                  <a:pt x="58" y="185"/>
                  <a:pt x="48" y="189"/>
                  <a:pt x="39" y="193"/>
                </a:cubicBezTo>
                <a:cubicBezTo>
                  <a:pt x="34" y="169"/>
                  <a:pt x="27" y="144"/>
                  <a:pt x="19" y="121"/>
                </a:cubicBezTo>
                <a:cubicBezTo>
                  <a:pt x="18" y="120"/>
                  <a:pt x="18" y="120"/>
                  <a:pt x="17" y="120"/>
                </a:cubicBezTo>
                <a:cubicBezTo>
                  <a:pt x="17" y="116"/>
                  <a:pt x="17" y="113"/>
                  <a:pt x="18" y="110"/>
                </a:cubicBezTo>
                <a:cubicBezTo>
                  <a:pt x="18" y="99"/>
                  <a:pt x="19" y="88"/>
                  <a:pt x="20" y="78"/>
                </a:cubicBezTo>
                <a:cubicBezTo>
                  <a:pt x="24" y="92"/>
                  <a:pt x="29" y="106"/>
                  <a:pt x="33" y="119"/>
                </a:cubicBezTo>
                <a:cubicBezTo>
                  <a:pt x="39" y="142"/>
                  <a:pt x="44" y="164"/>
                  <a:pt x="46" y="187"/>
                </a:cubicBezTo>
                <a:cubicBezTo>
                  <a:pt x="46" y="189"/>
                  <a:pt x="49" y="189"/>
                  <a:pt x="49" y="187"/>
                </a:cubicBezTo>
                <a:cubicBezTo>
                  <a:pt x="48" y="163"/>
                  <a:pt x="43" y="141"/>
                  <a:pt x="38" y="119"/>
                </a:cubicBezTo>
                <a:cubicBezTo>
                  <a:pt x="33" y="98"/>
                  <a:pt x="30" y="77"/>
                  <a:pt x="23" y="57"/>
                </a:cubicBezTo>
                <a:cubicBezTo>
                  <a:pt x="25" y="46"/>
                  <a:pt x="28" y="35"/>
                  <a:pt x="32" y="25"/>
                </a:cubicBezTo>
                <a:cubicBezTo>
                  <a:pt x="35" y="53"/>
                  <a:pt x="43" y="82"/>
                  <a:pt x="49" y="10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solidFill>
                <a:prstClr val="black"/>
              </a:solidFill>
            </a:endParaRPr>
          </a:p>
        </p:txBody>
      </p:sp>
      <p:graphicFrame>
        <p:nvGraphicFramePr>
          <p:cNvPr id="19" name="8 Gráfico"/>
          <p:cNvGraphicFramePr/>
          <p:nvPr>
            <p:extLst>
              <p:ext uri="{D42A27DB-BD31-4B8C-83A1-F6EECF244321}">
                <p14:modId xmlns:p14="http://schemas.microsoft.com/office/powerpoint/2010/main" val="714335884"/>
              </p:ext>
            </p:extLst>
          </p:nvPr>
        </p:nvGraphicFramePr>
        <p:xfrm>
          <a:off x="4737983" y="1048544"/>
          <a:ext cx="3299430" cy="5321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5" name="14 Conector recto"/>
          <p:cNvCxnSpPr/>
          <p:nvPr/>
        </p:nvCxnSpPr>
        <p:spPr>
          <a:xfrm>
            <a:off x="6717878" y="1145952"/>
            <a:ext cx="0" cy="5053631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CuadroTexto"/>
          <p:cNvSpPr txBox="1"/>
          <p:nvPr/>
        </p:nvSpPr>
        <p:spPr>
          <a:xfrm>
            <a:off x="7751390" y="2606016"/>
            <a:ext cx="3456384" cy="2262393"/>
          </a:xfrm>
          <a:prstGeom prst="rect">
            <a:avLst/>
          </a:prstGeom>
          <a:solidFill>
            <a:schemeClr val="bg1"/>
          </a:solidFill>
          <a:ln w="3175">
            <a:solidFill>
              <a:srgbClr val="CCCDCF"/>
            </a:solidFill>
            <a:prstDash val="solid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algn="ctr" defTabSz="1219014">
              <a:spcAft>
                <a:spcPts val="600"/>
              </a:spcAft>
              <a:defRPr sz="1400" b="1">
                <a:solidFill>
                  <a:schemeClr val="tx2">
                    <a:lumMod val="75000"/>
                  </a:schemeClr>
                </a:solidFill>
                <a:latin typeface="Segoe Print" panose="02000600000000000000" pitchFamily="2" charset="0"/>
              </a:defRPr>
            </a:lvl1pPr>
            <a:lvl2pPr marL="609507" defTabSz="1219014">
              <a:defRPr sz="2400"/>
            </a:lvl2pPr>
            <a:lvl3pPr marL="1219014" defTabSz="1219014">
              <a:defRPr sz="2400"/>
            </a:lvl3pPr>
            <a:lvl4pPr marL="1828520" defTabSz="1219014">
              <a:defRPr sz="2400"/>
            </a:lvl4pPr>
            <a:lvl5pPr marL="2438027" defTabSz="1219014">
              <a:defRPr sz="2400"/>
            </a:lvl5pPr>
            <a:lvl6pPr marL="3047534" defTabSz="1219014">
              <a:defRPr sz="2400"/>
            </a:lvl6pPr>
            <a:lvl7pPr marL="3657041" defTabSz="1219014">
              <a:defRPr sz="2400"/>
            </a:lvl7pPr>
            <a:lvl8pPr marL="4266547" defTabSz="1219014">
              <a:defRPr sz="2400"/>
            </a:lvl8pPr>
            <a:lvl9pPr marL="4876053" defTabSz="1219014">
              <a:defRPr sz="2400"/>
            </a:lvl9pPr>
          </a:lstStyle>
          <a:p>
            <a:r>
              <a:rPr lang="es-ES_tradnl" sz="1600" dirty="0">
                <a:solidFill>
                  <a:srgbClr val="1F497D">
                    <a:lumMod val="75000"/>
                  </a:srgbClr>
                </a:solidFill>
              </a:rPr>
              <a:t>La importancia del reconocimiento de la categoría A1 es también absolutamente mayoritario en todas las comunidades: lo consideran importante (mucho o bastante) entre el 98,4% de Asturias y el 92,8% de Ceuta </a:t>
            </a:r>
            <a:endParaRPr lang="es-ES_tradnl" sz="1600" b="0" dirty="0">
              <a:solidFill>
                <a:srgbClr val="1F497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0783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Desgaste de la profesión a nivel emocional y de salud </a:t>
            </a:r>
            <a:endParaRPr lang="es-ES" dirty="0"/>
          </a:p>
        </p:txBody>
      </p:sp>
      <p:sp>
        <p:nvSpPr>
          <p:cNvPr id="5" name="4 Rectángulo"/>
          <p:cNvSpPr/>
          <p:nvPr/>
        </p:nvSpPr>
        <p:spPr>
          <a:xfrm>
            <a:off x="10199662" y="917664"/>
            <a:ext cx="1265274" cy="1049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r"/>
            <a:r>
              <a:rPr lang="es-ES" sz="6000" b="1" dirty="0">
                <a:solidFill>
                  <a:srgbClr val="17AADD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4</a:t>
            </a:r>
          </a:p>
        </p:txBody>
      </p:sp>
      <p:cxnSp>
        <p:nvCxnSpPr>
          <p:cNvPr id="6" name="5 Conector recto"/>
          <p:cNvCxnSpPr/>
          <p:nvPr/>
        </p:nvCxnSpPr>
        <p:spPr>
          <a:xfrm>
            <a:off x="10692466" y="1997784"/>
            <a:ext cx="772470" cy="0"/>
          </a:xfrm>
          <a:prstGeom prst="line">
            <a:avLst/>
          </a:prstGeom>
          <a:ln>
            <a:solidFill>
              <a:srgbClr val="17AA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8829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6095205" y="2705725"/>
            <a:ext cx="5485608" cy="1446550"/>
          </a:xfrm>
        </p:spPr>
        <p:txBody>
          <a:bodyPr/>
          <a:lstStyle/>
          <a:p>
            <a:r>
              <a:rPr lang="es-ES" dirty="0"/>
              <a:t>METODOLOGÍA Y FICHA TÉCNICA</a:t>
            </a:r>
          </a:p>
        </p:txBody>
      </p:sp>
    </p:spTree>
    <p:extLst>
      <p:ext uri="{BB962C8B-B14F-4D97-AF65-F5344CB8AC3E}">
        <p14:creationId xmlns:p14="http://schemas.microsoft.com/office/powerpoint/2010/main" val="26460199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1486694" y="3140968"/>
            <a:ext cx="4320480" cy="1584176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34566" y="188640"/>
            <a:ext cx="9738348" cy="477054"/>
          </a:xfrm>
        </p:spPr>
        <p:txBody>
          <a:bodyPr/>
          <a:lstStyle/>
          <a:p>
            <a:r>
              <a:rPr lang="es-ES" dirty="0"/>
              <a:t>Impacto psicológico del </a:t>
            </a:r>
            <a:r>
              <a:rPr lang="es-ES" dirty="0" err="1"/>
              <a:t>Covid</a:t>
            </a:r>
            <a:r>
              <a:rPr lang="es-ES" dirty="0"/>
              <a:t> en la profesión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white"/>
                </a:solidFill>
              </a:rPr>
              <a:pPr/>
              <a:t>30</a:t>
            </a:fld>
            <a:endParaRPr lang="es-ES">
              <a:solidFill>
                <a:prstClr val="white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34566" y="6349027"/>
            <a:ext cx="9721080" cy="371075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r>
              <a:rPr lang="es-ES" sz="900" dirty="0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rPr>
              <a:t>Base: Total muestra</a:t>
            </a:r>
          </a:p>
          <a:p>
            <a:r>
              <a:rPr lang="es-ES" sz="1000" b="1" dirty="0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rPr>
              <a:t>P 13. ¿En qué medida el tema del COVID te ha afectado psicológicamente?</a:t>
            </a:r>
          </a:p>
        </p:txBody>
      </p:sp>
      <p:graphicFrame>
        <p:nvGraphicFramePr>
          <p:cNvPr id="16" name="15 Gráfico"/>
          <p:cNvGraphicFramePr/>
          <p:nvPr>
            <p:extLst>
              <p:ext uri="{D42A27DB-BD31-4B8C-83A1-F6EECF244321}">
                <p14:modId xmlns:p14="http://schemas.microsoft.com/office/powerpoint/2010/main" val="669957173"/>
              </p:ext>
            </p:extLst>
          </p:nvPr>
        </p:nvGraphicFramePr>
        <p:xfrm>
          <a:off x="2507506" y="2976983"/>
          <a:ext cx="3005924" cy="32603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1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497592"/>
              </p:ext>
            </p:extLst>
          </p:nvPr>
        </p:nvGraphicFramePr>
        <p:xfrm>
          <a:off x="190550" y="3267052"/>
          <a:ext cx="2160000" cy="2743204"/>
        </p:xfrm>
        <a:graphic>
          <a:graphicData uri="http://schemas.openxmlformats.org/drawingml/2006/table">
            <a:tbl>
              <a:tblPr/>
              <a:tblGrid>
                <a:gridCol w="216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85801"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Mucho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01"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Bastante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5801"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Poco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5801"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Nada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4 Rectángulo"/>
          <p:cNvSpPr/>
          <p:nvPr/>
        </p:nvSpPr>
        <p:spPr>
          <a:xfrm>
            <a:off x="1558702" y="2052137"/>
            <a:ext cx="60928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i="1" dirty="0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rPr>
              <a:t>¿En qué medida el tema del COVID </a:t>
            </a:r>
            <a:br>
              <a:rPr lang="es-ES" sz="1600" i="1" dirty="0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rPr>
            </a:br>
            <a:r>
              <a:rPr lang="es-ES" sz="1600" i="1" dirty="0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rPr>
              <a:t>te ha afectado psicológicamente?</a:t>
            </a:r>
          </a:p>
        </p:txBody>
      </p:sp>
      <p:sp>
        <p:nvSpPr>
          <p:cNvPr id="9" name="15 CuadroTexto"/>
          <p:cNvSpPr txBox="1"/>
          <p:nvPr/>
        </p:nvSpPr>
        <p:spPr>
          <a:xfrm>
            <a:off x="2564653" y="836712"/>
            <a:ext cx="7493152" cy="803039"/>
          </a:xfrm>
          <a:prstGeom prst="rect">
            <a:avLst/>
          </a:prstGeom>
          <a:solidFill>
            <a:schemeClr val="bg1"/>
          </a:solidFill>
          <a:ln w="3175">
            <a:solidFill>
              <a:srgbClr val="CCCDCF"/>
            </a:solidFill>
            <a:prstDash val="solid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algn="ctr" defTabSz="1219014">
              <a:spcAft>
                <a:spcPts val="600"/>
              </a:spcAft>
              <a:defRPr sz="1400" b="1">
                <a:solidFill>
                  <a:schemeClr val="tx2">
                    <a:lumMod val="75000"/>
                  </a:schemeClr>
                </a:solidFill>
                <a:latin typeface="Segoe Print" panose="02000600000000000000" pitchFamily="2" charset="0"/>
              </a:defRPr>
            </a:lvl1pPr>
            <a:lvl2pPr marL="609507" defTabSz="1219014">
              <a:defRPr sz="2400"/>
            </a:lvl2pPr>
            <a:lvl3pPr marL="1219014" defTabSz="1219014">
              <a:defRPr sz="2400"/>
            </a:lvl3pPr>
            <a:lvl4pPr marL="1828520" defTabSz="1219014">
              <a:defRPr sz="2400"/>
            </a:lvl4pPr>
            <a:lvl5pPr marL="2438027" defTabSz="1219014">
              <a:defRPr sz="2400"/>
            </a:lvl5pPr>
            <a:lvl6pPr marL="3047534" defTabSz="1219014">
              <a:defRPr sz="2400"/>
            </a:lvl6pPr>
            <a:lvl7pPr marL="3657041" defTabSz="1219014">
              <a:defRPr sz="2400"/>
            </a:lvl7pPr>
            <a:lvl8pPr marL="4266547" defTabSz="1219014">
              <a:defRPr sz="2400"/>
            </a:lvl8pPr>
            <a:lvl9pPr marL="4876053" defTabSz="1219014">
              <a:defRPr sz="2400"/>
            </a:lvl9pPr>
          </a:lstStyle>
          <a:p>
            <a:r>
              <a:rPr lang="es-ES_tradnl" sz="1600" dirty="0">
                <a:solidFill>
                  <a:srgbClr val="1F497D">
                    <a:lumMod val="75000"/>
                  </a:srgbClr>
                </a:solidFill>
              </a:rPr>
              <a:t>El </a:t>
            </a:r>
            <a:r>
              <a:rPr lang="es-ES_tradnl" sz="1600" dirty="0" err="1">
                <a:solidFill>
                  <a:srgbClr val="1F497D">
                    <a:lumMod val="75000"/>
                  </a:srgbClr>
                </a:solidFill>
              </a:rPr>
              <a:t>Covid</a:t>
            </a:r>
            <a:r>
              <a:rPr lang="es-ES_tradnl" sz="1600" dirty="0">
                <a:solidFill>
                  <a:srgbClr val="1F497D">
                    <a:lumMod val="75000"/>
                  </a:srgbClr>
                </a:solidFill>
              </a:rPr>
              <a:t> ha afectado psicológicamente (mucho + bastante) al 84,7% de las enfermeras a nivel nacional y al 86,5% en Castilla y León</a:t>
            </a:r>
          </a:p>
        </p:txBody>
      </p:sp>
      <p:sp>
        <p:nvSpPr>
          <p:cNvPr id="10" name="Rectangle 26"/>
          <p:cNvSpPr txBox="1">
            <a:spLocks noChangeArrowheads="1"/>
          </p:cNvSpPr>
          <p:nvPr/>
        </p:nvSpPr>
        <p:spPr bwMode="auto">
          <a:xfrm>
            <a:off x="2494806" y="2701207"/>
            <a:ext cx="1829972" cy="33855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MX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Total nacional</a:t>
            </a:r>
            <a:endParaRPr lang="es-ES" sz="1600" b="1" dirty="0">
              <a:solidFill>
                <a:schemeClr val="tx1">
                  <a:lumMod val="50000"/>
                  <a:lumOff val="50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2" name="Rectangle 26"/>
          <p:cNvSpPr txBox="1">
            <a:spLocks noChangeArrowheads="1"/>
          </p:cNvSpPr>
          <p:nvPr/>
        </p:nvSpPr>
        <p:spPr bwMode="auto">
          <a:xfrm>
            <a:off x="7565138" y="2730406"/>
            <a:ext cx="3138580" cy="33855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MX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Castilla y León</a:t>
            </a:r>
            <a:endParaRPr lang="es-ES" sz="1600" b="1" dirty="0">
              <a:solidFill>
                <a:schemeClr val="tx1">
                  <a:lumMod val="50000"/>
                  <a:lumOff val="50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6743278" y="3160937"/>
            <a:ext cx="4320480" cy="1584176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14" name="13 Gráfico"/>
          <p:cNvGraphicFramePr/>
          <p:nvPr>
            <p:extLst>
              <p:ext uri="{D42A27DB-BD31-4B8C-83A1-F6EECF244321}">
                <p14:modId xmlns:p14="http://schemas.microsoft.com/office/powerpoint/2010/main" val="911790644"/>
              </p:ext>
            </p:extLst>
          </p:nvPr>
        </p:nvGraphicFramePr>
        <p:xfrm>
          <a:off x="7764090" y="2996952"/>
          <a:ext cx="3005924" cy="32603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1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50963"/>
              </p:ext>
            </p:extLst>
          </p:nvPr>
        </p:nvGraphicFramePr>
        <p:xfrm>
          <a:off x="5447134" y="3287021"/>
          <a:ext cx="2160000" cy="2743204"/>
        </p:xfrm>
        <a:graphic>
          <a:graphicData uri="http://schemas.openxmlformats.org/drawingml/2006/table">
            <a:tbl>
              <a:tblPr/>
              <a:tblGrid>
                <a:gridCol w="216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85801"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Mucho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01"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Bastante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5801"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Poco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5801"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Nada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31508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34566" y="188640"/>
            <a:ext cx="9738348" cy="754053"/>
          </a:xfrm>
        </p:spPr>
        <p:txBody>
          <a:bodyPr/>
          <a:lstStyle/>
          <a:p>
            <a:r>
              <a:rPr lang="es-ES" dirty="0"/>
              <a:t>Impacto psicológico del </a:t>
            </a:r>
            <a:r>
              <a:rPr lang="es-ES" dirty="0" err="1"/>
              <a:t>Covid</a:t>
            </a:r>
            <a:r>
              <a:rPr lang="es-ES" dirty="0"/>
              <a:t> en la profesión</a:t>
            </a:r>
            <a:br>
              <a:rPr lang="es-ES" dirty="0"/>
            </a:br>
            <a:r>
              <a:rPr lang="es-ES" sz="1800" b="0" i="1" dirty="0"/>
              <a:t>Según CCAA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white"/>
                </a:solidFill>
              </a:rPr>
              <a:pPr/>
              <a:t>31</a:t>
            </a:fld>
            <a:endParaRPr lang="es-ES">
              <a:solidFill>
                <a:prstClr val="white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34566" y="6349027"/>
            <a:ext cx="9721080" cy="371075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r>
              <a:rPr lang="es-ES" sz="900" dirty="0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rPr>
              <a:t>Base: Total muestra</a:t>
            </a:r>
          </a:p>
          <a:p>
            <a:r>
              <a:rPr lang="es-ES" sz="1000" b="1" dirty="0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rPr>
              <a:t>P 13. ¿En qué medida el tema del COVID te ha afectado psicológicamente?</a:t>
            </a:r>
          </a:p>
        </p:txBody>
      </p:sp>
      <p:graphicFrame>
        <p:nvGraphicFramePr>
          <p:cNvPr id="21" name="2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0648387"/>
              </p:ext>
            </p:extLst>
          </p:nvPr>
        </p:nvGraphicFramePr>
        <p:xfrm>
          <a:off x="2422798" y="1199363"/>
          <a:ext cx="5688000" cy="5128080"/>
        </p:xfrm>
        <a:graphic>
          <a:graphicData uri="http://schemas.openxmlformats.org/drawingml/2006/table">
            <a:tbl>
              <a:tblPr/>
              <a:tblGrid>
                <a:gridCol w="12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9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2658"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/>
                        </a:rPr>
                        <a:t>Madrid </a:t>
                      </a:r>
                    </a:p>
                  </a:txBody>
                  <a:tcPr marL="9525" marR="857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658"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200" b="0" i="0" u="none" strike="noStrike">
                          <a:solidFill>
                            <a:srgbClr val="404040"/>
                          </a:solidFill>
                          <a:effectLst/>
                          <a:latin typeface="Calibri"/>
                        </a:rPr>
                        <a:t>Balears, Illes</a:t>
                      </a:r>
                    </a:p>
                  </a:txBody>
                  <a:tcPr marL="9525" marR="857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658"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200" b="0" i="0" u="none" strike="noStrike">
                          <a:solidFill>
                            <a:srgbClr val="404040"/>
                          </a:solidFill>
                          <a:effectLst/>
                          <a:latin typeface="Calibri"/>
                        </a:rPr>
                        <a:t>Murcia</a:t>
                      </a:r>
                    </a:p>
                  </a:txBody>
                  <a:tcPr marL="9525" marR="857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658"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/>
                        </a:rPr>
                        <a:t>Melilla</a:t>
                      </a:r>
                    </a:p>
                  </a:txBody>
                  <a:tcPr marL="9525" marR="857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658"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200" b="0" i="0" u="none" strike="noStrike">
                          <a:solidFill>
                            <a:srgbClr val="404040"/>
                          </a:solidFill>
                          <a:effectLst/>
                          <a:latin typeface="Calibri"/>
                        </a:rPr>
                        <a:t>Castilla y León</a:t>
                      </a:r>
                    </a:p>
                  </a:txBody>
                  <a:tcPr marL="9525" marR="857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2658"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200" b="0" i="0" u="none" strike="noStrike">
                          <a:solidFill>
                            <a:srgbClr val="404040"/>
                          </a:solidFill>
                          <a:effectLst/>
                          <a:latin typeface="Calibri"/>
                        </a:rPr>
                        <a:t>C. La Mancha</a:t>
                      </a:r>
                    </a:p>
                  </a:txBody>
                  <a:tcPr marL="9525" marR="857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2658"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/>
                        </a:rPr>
                        <a:t>Canarias</a:t>
                      </a:r>
                    </a:p>
                  </a:txBody>
                  <a:tcPr marL="9525" marR="857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2658"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/>
                        </a:rPr>
                        <a:t>C. Valenciana</a:t>
                      </a:r>
                    </a:p>
                  </a:txBody>
                  <a:tcPr marL="9525" marR="857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2658"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200" b="0" i="0" u="none" strike="noStrike">
                          <a:solidFill>
                            <a:srgbClr val="404040"/>
                          </a:solidFill>
                          <a:effectLst/>
                          <a:latin typeface="Calibri"/>
                        </a:rPr>
                        <a:t>Galicia</a:t>
                      </a:r>
                    </a:p>
                  </a:txBody>
                  <a:tcPr marL="9525" marR="857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2658"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4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/>
                        </a:rPr>
                        <a:t>Total muestra</a:t>
                      </a:r>
                    </a:p>
                  </a:txBody>
                  <a:tcPr marL="9525" marR="857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2658"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/>
                        </a:rPr>
                        <a:t>Extremadura</a:t>
                      </a:r>
                    </a:p>
                  </a:txBody>
                  <a:tcPr marL="9525" marR="857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2658"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200" b="0" i="0" u="none" strike="noStrike">
                          <a:solidFill>
                            <a:srgbClr val="404040"/>
                          </a:solidFill>
                          <a:effectLst/>
                          <a:latin typeface="Calibri"/>
                        </a:rPr>
                        <a:t>Andalucía</a:t>
                      </a:r>
                    </a:p>
                  </a:txBody>
                  <a:tcPr marL="9525" marR="857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2658"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200" b="0" i="0" u="none" strike="noStrike">
                          <a:solidFill>
                            <a:srgbClr val="404040"/>
                          </a:solidFill>
                          <a:effectLst/>
                          <a:latin typeface="Calibri"/>
                        </a:rPr>
                        <a:t>Navarra</a:t>
                      </a:r>
                    </a:p>
                  </a:txBody>
                  <a:tcPr marL="9525" marR="857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2658"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/>
                        </a:rPr>
                        <a:t>País Vasco</a:t>
                      </a:r>
                    </a:p>
                  </a:txBody>
                  <a:tcPr marL="9525" marR="857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2658"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200" b="0" i="0" u="none" strike="noStrike">
                          <a:solidFill>
                            <a:srgbClr val="404040"/>
                          </a:solidFill>
                          <a:effectLst/>
                          <a:latin typeface="Calibri"/>
                        </a:rPr>
                        <a:t>Cataluña</a:t>
                      </a:r>
                    </a:p>
                  </a:txBody>
                  <a:tcPr marL="9525" marR="857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52658"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/>
                        </a:rPr>
                        <a:t>Cantabria</a:t>
                      </a:r>
                    </a:p>
                  </a:txBody>
                  <a:tcPr marL="9525" marR="857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52658"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/>
                        </a:rPr>
                        <a:t>Rioja, La</a:t>
                      </a:r>
                    </a:p>
                  </a:txBody>
                  <a:tcPr marL="9525" marR="857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52658"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/>
                        </a:rPr>
                        <a:t>Aragón</a:t>
                      </a:r>
                    </a:p>
                  </a:txBody>
                  <a:tcPr marL="9525" marR="857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52658"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/>
                        </a:rPr>
                        <a:t>Ceuta</a:t>
                      </a:r>
                    </a:p>
                  </a:txBody>
                  <a:tcPr marL="9525" marR="857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52658"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/>
                        </a:rPr>
                        <a:t>Asturias </a:t>
                      </a:r>
                    </a:p>
                  </a:txBody>
                  <a:tcPr marL="9525" marR="857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graphicFrame>
        <p:nvGraphicFramePr>
          <p:cNvPr id="23" name="8 Gráfico"/>
          <p:cNvGraphicFramePr/>
          <p:nvPr>
            <p:extLst>
              <p:ext uri="{D42A27DB-BD31-4B8C-83A1-F6EECF244321}">
                <p14:modId xmlns:p14="http://schemas.microsoft.com/office/powerpoint/2010/main" val="805593001"/>
              </p:ext>
            </p:extLst>
          </p:nvPr>
        </p:nvGraphicFramePr>
        <p:xfrm>
          <a:off x="3748418" y="1152439"/>
          <a:ext cx="8035420" cy="52288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27" name="26 Conector recto"/>
          <p:cNvCxnSpPr/>
          <p:nvPr/>
        </p:nvCxnSpPr>
        <p:spPr>
          <a:xfrm>
            <a:off x="7005910" y="1233067"/>
            <a:ext cx="0" cy="505363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15 CuadroTexto"/>
          <p:cNvSpPr txBox="1"/>
          <p:nvPr/>
        </p:nvSpPr>
        <p:spPr>
          <a:xfrm>
            <a:off x="8687494" y="2091796"/>
            <a:ext cx="2736304" cy="2705356"/>
          </a:xfrm>
          <a:prstGeom prst="rect">
            <a:avLst/>
          </a:prstGeom>
          <a:solidFill>
            <a:schemeClr val="bg1"/>
          </a:solidFill>
          <a:ln w="3175">
            <a:solidFill>
              <a:srgbClr val="CCCDCF"/>
            </a:solidFill>
            <a:prstDash val="solid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algn="ctr" defTabSz="1219014">
              <a:spcAft>
                <a:spcPts val="600"/>
              </a:spcAft>
              <a:defRPr sz="1400" b="1">
                <a:solidFill>
                  <a:schemeClr val="tx2">
                    <a:lumMod val="75000"/>
                  </a:schemeClr>
                </a:solidFill>
                <a:latin typeface="Segoe Print" panose="02000600000000000000" pitchFamily="2" charset="0"/>
              </a:defRPr>
            </a:lvl1pPr>
            <a:lvl2pPr marL="609507" defTabSz="1219014">
              <a:defRPr sz="2400"/>
            </a:lvl2pPr>
            <a:lvl3pPr marL="1219014" defTabSz="1219014">
              <a:defRPr sz="2400"/>
            </a:lvl3pPr>
            <a:lvl4pPr marL="1828520" defTabSz="1219014">
              <a:defRPr sz="2400"/>
            </a:lvl4pPr>
            <a:lvl5pPr marL="2438027" defTabSz="1219014">
              <a:defRPr sz="2400"/>
            </a:lvl5pPr>
            <a:lvl6pPr marL="3047534" defTabSz="1219014">
              <a:defRPr sz="2400"/>
            </a:lvl6pPr>
            <a:lvl7pPr marL="3657041" defTabSz="1219014">
              <a:defRPr sz="2400"/>
            </a:lvl7pPr>
            <a:lvl8pPr marL="4266547" defTabSz="1219014">
              <a:defRPr sz="2400"/>
            </a:lvl8pPr>
            <a:lvl9pPr marL="4876053" defTabSz="1219014">
              <a:defRPr sz="2400"/>
            </a:lvl9pPr>
          </a:lstStyle>
          <a:p>
            <a:r>
              <a:rPr lang="es-ES_tradnl" b="0" dirty="0">
                <a:solidFill>
                  <a:srgbClr val="1F497D">
                    <a:lumMod val="75000"/>
                  </a:srgbClr>
                </a:solidFill>
              </a:rPr>
              <a:t>El </a:t>
            </a:r>
            <a:r>
              <a:rPr lang="es-ES_tradnl" b="0" dirty="0" err="1">
                <a:solidFill>
                  <a:srgbClr val="1F497D">
                    <a:lumMod val="75000"/>
                  </a:srgbClr>
                </a:solidFill>
              </a:rPr>
              <a:t>Covid</a:t>
            </a:r>
            <a:r>
              <a:rPr lang="es-ES_tradnl" b="0" dirty="0">
                <a:solidFill>
                  <a:srgbClr val="1F497D">
                    <a:lumMod val="75000"/>
                  </a:srgbClr>
                </a:solidFill>
              </a:rPr>
              <a:t> ha supuesto un alto impacto psicológico para el conjunto de las enfermeras con independencia de su comunidad de origen:  </a:t>
            </a:r>
          </a:p>
          <a:p>
            <a:r>
              <a:rPr lang="es-ES_tradnl" b="0" dirty="0">
                <a:solidFill>
                  <a:srgbClr val="1F497D">
                    <a:lumMod val="75000"/>
                  </a:srgbClr>
                </a:solidFill>
              </a:rPr>
              <a:t>ha afectado mucho o bastante en torno al </a:t>
            </a:r>
            <a:br>
              <a:rPr lang="es-ES_tradnl" b="0" dirty="0">
                <a:solidFill>
                  <a:srgbClr val="1F497D">
                    <a:lumMod val="75000"/>
                  </a:srgbClr>
                </a:solidFill>
              </a:rPr>
            </a:br>
            <a:r>
              <a:rPr lang="es-ES_tradnl" b="0" dirty="0">
                <a:solidFill>
                  <a:srgbClr val="1F497D">
                    <a:lumMod val="75000"/>
                  </a:srgbClr>
                </a:solidFill>
              </a:rPr>
              <a:t>80%-90% de la profesión </a:t>
            </a:r>
          </a:p>
        </p:txBody>
      </p:sp>
      <p:sp>
        <p:nvSpPr>
          <p:cNvPr id="29" name="28 Rectángulo"/>
          <p:cNvSpPr/>
          <p:nvPr/>
        </p:nvSpPr>
        <p:spPr>
          <a:xfrm>
            <a:off x="334566" y="1124744"/>
            <a:ext cx="216024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dirty="0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rPr>
              <a:t>¿En qué medida el tema del COVID te ha afectado psicológicamente?</a:t>
            </a:r>
          </a:p>
        </p:txBody>
      </p:sp>
      <p:sp>
        <p:nvSpPr>
          <p:cNvPr id="30" name="29 Rectángulo"/>
          <p:cNvSpPr/>
          <p:nvPr/>
        </p:nvSpPr>
        <p:spPr>
          <a:xfrm>
            <a:off x="762289" y="2230982"/>
            <a:ext cx="16933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b="1" i="1" dirty="0">
                <a:solidFill>
                  <a:prstClr val="black"/>
                </a:solidFill>
              </a:rPr>
              <a:t>% Mucho y </a:t>
            </a:r>
            <a:br>
              <a:rPr lang="es-ES" sz="1600" b="1" i="1" dirty="0">
                <a:solidFill>
                  <a:prstClr val="black"/>
                </a:solidFill>
              </a:rPr>
            </a:br>
            <a:r>
              <a:rPr lang="es-ES" sz="1600" b="1" i="1" dirty="0">
                <a:solidFill>
                  <a:prstClr val="black"/>
                </a:solidFill>
              </a:rPr>
              <a:t>% Bastante</a:t>
            </a:r>
          </a:p>
        </p:txBody>
      </p:sp>
      <p:sp>
        <p:nvSpPr>
          <p:cNvPr id="31" name="Freeform 9"/>
          <p:cNvSpPr>
            <a:spLocks/>
          </p:cNvSpPr>
          <p:nvPr/>
        </p:nvSpPr>
        <p:spPr bwMode="auto">
          <a:xfrm>
            <a:off x="748086" y="2085292"/>
            <a:ext cx="1702007" cy="861174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2" name="Freeform 49"/>
          <p:cNvSpPr>
            <a:spLocks noEditPoints="1"/>
          </p:cNvSpPr>
          <p:nvPr/>
        </p:nvSpPr>
        <p:spPr bwMode="auto">
          <a:xfrm rot="7634199">
            <a:off x="2091981" y="1913913"/>
            <a:ext cx="572206" cy="469556"/>
          </a:xfrm>
          <a:custGeom>
            <a:avLst/>
            <a:gdLst>
              <a:gd name="T0" fmla="*/ 20 w 624"/>
              <a:gd name="T1" fmla="*/ 223 h 462"/>
              <a:gd name="T2" fmla="*/ 74 w 624"/>
              <a:gd name="T3" fmla="*/ 191 h 462"/>
              <a:gd name="T4" fmla="*/ 174 w 624"/>
              <a:gd name="T5" fmla="*/ 310 h 462"/>
              <a:gd name="T6" fmla="*/ 272 w 624"/>
              <a:gd name="T7" fmla="*/ 372 h 462"/>
              <a:gd name="T8" fmla="*/ 575 w 624"/>
              <a:gd name="T9" fmla="*/ 225 h 462"/>
              <a:gd name="T10" fmla="*/ 561 w 624"/>
              <a:gd name="T11" fmla="*/ 217 h 462"/>
              <a:gd name="T12" fmla="*/ 214 w 624"/>
              <a:gd name="T13" fmla="*/ 110 h 462"/>
              <a:gd name="T14" fmla="*/ 20 w 624"/>
              <a:gd name="T15" fmla="*/ 205 h 462"/>
              <a:gd name="T16" fmla="*/ 605 w 624"/>
              <a:gd name="T17" fmla="*/ 420 h 462"/>
              <a:gd name="T18" fmla="*/ 605 w 624"/>
              <a:gd name="T19" fmla="*/ 420 h 462"/>
              <a:gd name="T20" fmla="*/ 569 w 624"/>
              <a:gd name="T21" fmla="*/ 425 h 462"/>
              <a:gd name="T22" fmla="*/ 550 w 624"/>
              <a:gd name="T23" fmla="*/ 381 h 462"/>
              <a:gd name="T24" fmla="*/ 548 w 624"/>
              <a:gd name="T25" fmla="*/ 396 h 462"/>
              <a:gd name="T26" fmla="*/ 541 w 624"/>
              <a:gd name="T27" fmla="*/ 395 h 462"/>
              <a:gd name="T28" fmla="*/ 528 w 624"/>
              <a:gd name="T29" fmla="*/ 367 h 462"/>
              <a:gd name="T30" fmla="*/ 539 w 624"/>
              <a:gd name="T31" fmla="*/ 239 h 462"/>
              <a:gd name="T32" fmla="*/ 537 w 624"/>
              <a:gd name="T33" fmla="*/ 269 h 462"/>
              <a:gd name="T34" fmla="*/ 512 w 624"/>
              <a:gd name="T35" fmla="*/ 248 h 462"/>
              <a:gd name="T36" fmla="*/ 493 w 624"/>
              <a:gd name="T37" fmla="*/ 254 h 462"/>
              <a:gd name="T38" fmla="*/ 489 w 624"/>
              <a:gd name="T39" fmla="*/ 255 h 462"/>
              <a:gd name="T40" fmla="*/ 474 w 624"/>
              <a:gd name="T41" fmla="*/ 257 h 462"/>
              <a:gd name="T42" fmla="*/ 499 w 624"/>
              <a:gd name="T43" fmla="*/ 339 h 462"/>
              <a:gd name="T44" fmla="*/ 511 w 624"/>
              <a:gd name="T45" fmla="*/ 426 h 462"/>
              <a:gd name="T46" fmla="*/ 506 w 624"/>
              <a:gd name="T47" fmla="*/ 426 h 462"/>
              <a:gd name="T48" fmla="*/ 426 w 624"/>
              <a:gd name="T49" fmla="*/ 263 h 462"/>
              <a:gd name="T50" fmla="*/ 406 w 624"/>
              <a:gd name="T51" fmla="*/ 263 h 462"/>
              <a:gd name="T52" fmla="*/ 451 w 624"/>
              <a:gd name="T53" fmla="*/ 420 h 462"/>
              <a:gd name="T54" fmla="*/ 399 w 624"/>
              <a:gd name="T55" fmla="*/ 263 h 462"/>
              <a:gd name="T56" fmla="*/ 416 w 624"/>
              <a:gd name="T57" fmla="*/ 412 h 462"/>
              <a:gd name="T58" fmla="*/ 343 w 624"/>
              <a:gd name="T59" fmla="*/ 260 h 462"/>
              <a:gd name="T60" fmla="*/ 383 w 624"/>
              <a:gd name="T61" fmla="*/ 403 h 462"/>
              <a:gd name="T62" fmla="*/ 378 w 624"/>
              <a:gd name="T63" fmla="*/ 402 h 462"/>
              <a:gd name="T64" fmla="*/ 300 w 624"/>
              <a:gd name="T65" fmla="*/ 253 h 462"/>
              <a:gd name="T66" fmla="*/ 300 w 624"/>
              <a:gd name="T67" fmla="*/ 253 h 462"/>
              <a:gd name="T68" fmla="*/ 263 w 624"/>
              <a:gd name="T69" fmla="*/ 242 h 462"/>
              <a:gd name="T70" fmla="*/ 285 w 624"/>
              <a:gd name="T71" fmla="*/ 363 h 462"/>
              <a:gd name="T72" fmla="*/ 252 w 624"/>
              <a:gd name="T73" fmla="*/ 237 h 462"/>
              <a:gd name="T74" fmla="*/ 243 w 624"/>
              <a:gd name="T75" fmla="*/ 339 h 462"/>
              <a:gd name="T76" fmla="*/ 201 w 624"/>
              <a:gd name="T77" fmla="*/ 210 h 462"/>
              <a:gd name="T78" fmla="*/ 177 w 624"/>
              <a:gd name="T79" fmla="*/ 191 h 462"/>
              <a:gd name="T80" fmla="*/ 178 w 624"/>
              <a:gd name="T81" fmla="*/ 294 h 462"/>
              <a:gd name="T82" fmla="*/ 181 w 624"/>
              <a:gd name="T83" fmla="*/ 122 h 462"/>
              <a:gd name="T84" fmla="*/ 175 w 624"/>
              <a:gd name="T85" fmla="*/ 109 h 462"/>
              <a:gd name="T86" fmla="*/ 171 w 624"/>
              <a:gd name="T87" fmla="*/ 97 h 462"/>
              <a:gd name="T88" fmla="*/ 134 w 624"/>
              <a:gd name="T89" fmla="*/ 78 h 462"/>
              <a:gd name="T90" fmla="*/ 105 w 624"/>
              <a:gd name="T91" fmla="*/ 61 h 462"/>
              <a:gd name="T92" fmla="*/ 124 w 624"/>
              <a:gd name="T93" fmla="*/ 247 h 462"/>
              <a:gd name="T94" fmla="*/ 96 w 624"/>
              <a:gd name="T95" fmla="*/ 56 h 462"/>
              <a:gd name="T96" fmla="*/ 104 w 624"/>
              <a:gd name="T97" fmla="*/ 142 h 462"/>
              <a:gd name="T98" fmla="*/ 76 w 624"/>
              <a:gd name="T99" fmla="*/ 45 h 462"/>
              <a:gd name="T100" fmla="*/ 86 w 624"/>
              <a:gd name="T101" fmla="*/ 183 h 462"/>
              <a:gd name="T102" fmla="*/ 39 w 624"/>
              <a:gd name="T103" fmla="*/ 25 h 462"/>
              <a:gd name="T104" fmla="*/ 39 w 624"/>
              <a:gd name="T105" fmla="*/ 193 h 462"/>
              <a:gd name="T106" fmla="*/ 20 w 624"/>
              <a:gd name="T107" fmla="*/ 78 h 462"/>
              <a:gd name="T108" fmla="*/ 38 w 624"/>
              <a:gd name="T109" fmla="*/ 119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624" h="462">
                <a:moveTo>
                  <a:pt x="2" y="108"/>
                </a:moveTo>
                <a:cubicBezTo>
                  <a:pt x="0" y="142"/>
                  <a:pt x="0" y="178"/>
                  <a:pt x="5" y="211"/>
                </a:cubicBezTo>
                <a:cubicBezTo>
                  <a:pt x="6" y="214"/>
                  <a:pt x="7" y="216"/>
                  <a:pt x="9" y="217"/>
                </a:cubicBezTo>
                <a:cubicBezTo>
                  <a:pt x="8" y="221"/>
                  <a:pt x="14" y="226"/>
                  <a:pt x="20" y="223"/>
                </a:cubicBezTo>
                <a:cubicBezTo>
                  <a:pt x="37" y="212"/>
                  <a:pt x="54" y="202"/>
                  <a:pt x="72" y="193"/>
                </a:cubicBezTo>
                <a:cubicBezTo>
                  <a:pt x="72" y="193"/>
                  <a:pt x="72" y="194"/>
                  <a:pt x="72" y="195"/>
                </a:cubicBezTo>
                <a:cubicBezTo>
                  <a:pt x="73" y="196"/>
                  <a:pt x="75" y="196"/>
                  <a:pt x="75" y="194"/>
                </a:cubicBezTo>
                <a:cubicBezTo>
                  <a:pt x="75" y="193"/>
                  <a:pt x="74" y="192"/>
                  <a:pt x="74" y="191"/>
                </a:cubicBezTo>
                <a:cubicBezTo>
                  <a:pt x="74" y="191"/>
                  <a:pt x="75" y="191"/>
                  <a:pt x="75" y="191"/>
                </a:cubicBezTo>
                <a:cubicBezTo>
                  <a:pt x="86" y="231"/>
                  <a:pt x="117" y="262"/>
                  <a:pt x="148" y="288"/>
                </a:cubicBezTo>
                <a:cubicBezTo>
                  <a:pt x="156" y="296"/>
                  <a:pt x="165" y="303"/>
                  <a:pt x="174" y="310"/>
                </a:cubicBezTo>
                <a:cubicBezTo>
                  <a:pt x="174" y="310"/>
                  <a:pt x="174" y="310"/>
                  <a:pt x="174" y="310"/>
                </a:cubicBezTo>
                <a:cubicBezTo>
                  <a:pt x="175" y="312"/>
                  <a:pt x="176" y="312"/>
                  <a:pt x="177" y="312"/>
                </a:cubicBezTo>
                <a:cubicBezTo>
                  <a:pt x="197" y="327"/>
                  <a:pt x="219" y="341"/>
                  <a:pt x="241" y="354"/>
                </a:cubicBezTo>
                <a:cubicBezTo>
                  <a:pt x="241" y="355"/>
                  <a:pt x="242" y="355"/>
                  <a:pt x="243" y="355"/>
                </a:cubicBezTo>
                <a:cubicBezTo>
                  <a:pt x="252" y="361"/>
                  <a:pt x="262" y="367"/>
                  <a:pt x="272" y="372"/>
                </a:cubicBezTo>
                <a:cubicBezTo>
                  <a:pt x="375" y="428"/>
                  <a:pt x="504" y="462"/>
                  <a:pt x="619" y="427"/>
                </a:cubicBezTo>
                <a:cubicBezTo>
                  <a:pt x="624" y="426"/>
                  <a:pt x="622" y="418"/>
                  <a:pt x="618" y="418"/>
                </a:cubicBezTo>
                <a:cubicBezTo>
                  <a:pt x="588" y="386"/>
                  <a:pt x="550" y="366"/>
                  <a:pt x="515" y="341"/>
                </a:cubicBezTo>
                <a:cubicBezTo>
                  <a:pt x="538" y="304"/>
                  <a:pt x="559" y="266"/>
                  <a:pt x="575" y="225"/>
                </a:cubicBezTo>
                <a:cubicBezTo>
                  <a:pt x="576" y="223"/>
                  <a:pt x="576" y="221"/>
                  <a:pt x="576" y="220"/>
                </a:cubicBezTo>
                <a:cubicBezTo>
                  <a:pt x="577" y="217"/>
                  <a:pt x="575" y="213"/>
                  <a:pt x="570" y="214"/>
                </a:cubicBezTo>
                <a:cubicBezTo>
                  <a:pt x="570" y="214"/>
                  <a:pt x="570" y="214"/>
                  <a:pt x="570" y="214"/>
                </a:cubicBezTo>
                <a:cubicBezTo>
                  <a:pt x="567" y="213"/>
                  <a:pt x="563" y="214"/>
                  <a:pt x="561" y="217"/>
                </a:cubicBezTo>
                <a:cubicBezTo>
                  <a:pt x="432" y="260"/>
                  <a:pt x="252" y="272"/>
                  <a:pt x="161" y="152"/>
                </a:cubicBezTo>
                <a:cubicBezTo>
                  <a:pt x="177" y="143"/>
                  <a:pt x="194" y="133"/>
                  <a:pt x="209" y="122"/>
                </a:cubicBezTo>
                <a:cubicBezTo>
                  <a:pt x="210" y="121"/>
                  <a:pt x="211" y="120"/>
                  <a:pt x="211" y="119"/>
                </a:cubicBezTo>
                <a:cubicBezTo>
                  <a:pt x="215" y="120"/>
                  <a:pt x="219" y="113"/>
                  <a:pt x="214" y="110"/>
                </a:cubicBezTo>
                <a:cubicBezTo>
                  <a:pt x="157" y="69"/>
                  <a:pt x="94" y="36"/>
                  <a:pt x="32" y="3"/>
                </a:cubicBezTo>
                <a:cubicBezTo>
                  <a:pt x="28" y="0"/>
                  <a:pt x="24" y="4"/>
                  <a:pt x="22" y="7"/>
                </a:cubicBezTo>
                <a:cubicBezTo>
                  <a:pt x="7" y="38"/>
                  <a:pt x="4" y="74"/>
                  <a:pt x="2" y="108"/>
                </a:cubicBezTo>
                <a:close/>
                <a:moveTo>
                  <a:pt x="20" y="205"/>
                </a:moveTo>
                <a:cubicBezTo>
                  <a:pt x="18" y="184"/>
                  <a:pt x="17" y="164"/>
                  <a:pt x="17" y="143"/>
                </a:cubicBezTo>
                <a:cubicBezTo>
                  <a:pt x="22" y="161"/>
                  <a:pt x="29" y="178"/>
                  <a:pt x="35" y="196"/>
                </a:cubicBezTo>
                <a:cubicBezTo>
                  <a:pt x="30" y="198"/>
                  <a:pt x="24" y="202"/>
                  <a:pt x="20" y="205"/>
                </a:cubicBezTo>
                <a:close/>
                <a:moveTo>
                  <a:pt x="605" y="420"/>
                </a:moveTo>
                <a:cubicBezTo>
                  <a:pt x="599" y="421"/>
                  <a:pt x="593" y="422"/>
                  <a:pt x="588" y="423"/>
                </a:cubicBezTo>
                <a:cubicBezTo>
                  <a:pt x="587" y="418"/>
                  <a:pt x="585" y="413"/>
                  <a:pt x="583" y="408"/>
                </a:cubicBezTo>
                <a:cubicBezTo>
                  <a:pt x="583" y="406"/>
                  <a:pt x="582" y="403"/>
                  <a:pt x="580" y="400"/>
                </a:cubicBezTo>
                <a:cubicBezTo>
                  <a:pt x="589" y="406"/>
                  <a:pt x="597" y="413"/>
                  <a:pt x="605" y="420"/>
                </a:cubicBezTo>
                <a:close/>
                <a:moveTo>
                  <a:pt x="572" y="394"/>
                </a:moveTo>
                <a:cubicBezTo>
                  <a:pt x="574" y="400"/>
                  <a:pt x="578" y="405"/>
                  <a:pt x="580" y="410"/>
                </a:cubicBezTo>
                <a:cubicBezTo>
                  <a:pt x="582" y="414"/>
                  <a:pt x="584" y="418"/>
                  <a:pt x="586" y="423"/>
                </a:cubicBezTo>
                <a:cubicBezTo>
                  <a:pt x="581" y="423"/>
                  <a:pt x="575" y="424"/>
                  <a:pt x="569" y="425"/>
                </a:cubicBezTo>
                <a:cubicBezTo>
                  <a:pt x="569" y="417"/>
                  <a:pt x="567" y="409"/>
                  <a:pt x="564" y="401"/>
                </a:cubicBezTo>
                <a:cubicBezTo>
                  <a:pt x="563" y="397"/>
                  <a:pt x="562" y="392"/>
                  <a:pt x="560" y="387"/>
                </a:cubicBezTo>
                <a:cubicBezTo>
                  <a:pt x="564" y="389"/>
                  <a:pt x="568" y="392"/>
                  <a:pt x="572" y="394"/>
                </a:cubicBezTo>
                <a:close/>
                <a:moveTo>
                  <a:pt x="550" y="381"/>
                </a:moveTo>
                <a:cubicBezTo>
                  <a:pt x="552" y="386"/>
                  <a:pt x="555" y="392"/>
                  <a:pt x="557" y="397"/>
                </a:cubicBezTo>
                <a:cubicBezTo>
                  <a:pt x="561" y="406"/>
                  <a:pt x="564" y="415"/>
                  <a:pt x="566" y="425"/>
                </a:cubicBezTo>
                <a:cubicBezTo>
                  <a:pt x="562" y="425"/>
                  <a:pt x="559" y="425"/>
                  <a:pt x="555" y="426"/>
                </a:cubicBezTo>
                <a:cubicBezTo>
                  <a:pt x="554" y="416"/>
                  <a:pt x="551" y="406"/>
                  <a:pt x="548" y="396"/>
                </a:cubicBezTo>
                <a:cubicBezTo>
                  <a:pt x="546" y="390"/>
                  <a:pt x="544" y="382"/>
                  <a:pt x="541" y="375"/>
                </a:cubicBezTo>
                <a:cubicBezTo>
                  <a:pt x="544" y="377"/>
                  <a:pt x="547" y="379"/>
                  <a:pt x="550" y="381"/>
                </a:cubicBezTo>
                <a:close/>
                <a:moveTo>
                  <a:pt x="528" y="367"/>
                </a:moveTo>
                <a:cubicBezTo>
                  <a:pt x="531" y="377"/>
                  <a:pt x="537" y="386"/>
                  <a:pt x="541" y="395"/>
                </a:cubicBezTo>
                <a:cubicBezTo>
                  <a:pt x="545" y="405"/>
                  <a:pt x="549" y="415"/>
                  <a:pt x="551" y="426"/>
                </a:cubicBezTo>
                <a:cubicBezTo>
                  <a:pt x="546" y="426"/>
                  <a:pt x="540" y="426"/>
                  <a:pt x="535" y="426"/>
                </a:cubicBezTo>
                <a:cubicBezTo>
                  <a:pt x="531" y="405"/>
                  <a:pt x="525" y="383"/>
                  <a:pt x="518" y="361"/>
                </a:cubicBezTo>
                <a:cubicBezTo>
                  <a:pt x="521" y="363"/>
                  <a:pt x="525" y="365"/>
                  <a:pt x="528" y="367"/>
                </a:cubicBezTo>
                <a:close/>
                <a:moveTo>
                  <a:pt x="554" y="232"/>
                </a:moveTo>
                <a:cubicBezTo>
                  <a:pt x="550" y="241"/>
                  <a:pt x="546" y="250"/>
                  <a:pt x="542" y="260"/>
                </a:cubicBezTo>
                <a:cubicBezTo>
                  <a:pt x="542" y="257"/>
                  <a:pt x="541" y="255"/>
                  <a:pt x="541" y="252"/>
                </a:cubicBezTo>
                <a:cubicBezTo>
                  <a:pt x="541" y="248"/>
                  <a:pt x="540" y="243"/>
                  <a:pt x="539" y="239"/>
                </a:cubicBezTo>
                <a:cubicBezTo>
                  <a:pt x="544" y="236"/>
                  <a:pt x="549" y="234"/>
                  <a:pt x="554" y="232"/>
                </a:cubicBezTo>
                <a:close/>
                <a:moveTo>
                  <a:pt x="533" y="241"/>
                </a:moveTo>
                <a:cubicBezTo>
                  <a:pt x="534" y="244"/>
                  <a:pt x="535" y="247"/>
                  <a:pt x="536" y="250"/>
                </a:cubicBezTo>
                <a:cubicBezTo>
                  <a:pt x="537" y="256"/>
                  <a:pt x="537" y="263"/>
                  <a:pt x="537" y="269"/>
                </a:cubicBezTo>
                <a:cubicBezTo>
                  <a:pt x="534" y="275"/>
                  <a:pt x="531" y="282"/>
                  <a:pt x="527" y="288"/>
                </a:cubicBezTo>
                <a:cubicBezTo>
                  <a:pt x="527" y="274"/>
                  <a:pt x="523" y="259"/>
                  <a:pt x="519" y="246"/>
                </a:cubicBezTo>
                <a:cubicBezTo>
                  <a:pt x="524" y="244"/>
                  <a:pt x="528" y="242"/>
                  <a:pt x="533" y="241"/>
                </a:cubicBezTo>
                <a:close/>
                <a:moveTo>
                  <a:pt x="512" y="248"/>
                </a:moveTo>
                <a:cubicBezTo>
                  <a:pt x="516" y="264"/>
                  <a:pt x="523" y="279"/>
                  <a:pt x="523" y="295"/>
                </a:cubicBezTo>
                <a:cubicBezTo>
                  <a:pt x="520" y="302"/>
                  <a:pt x="516" y="309"/>
                  <a:pt x="512" y="315"/>
                </a:cubicBezTo>
                <a:cubicBezTo>
                  <a:pt x="511" y="306"/>
                  <a:pt x="509" y="296"/>
                  <a:pt x="506" y="287"/>
                </a:cubicBezTo>
                <a:cubicBezTo>
                  <a:pt x="503" y="276"/>
                  <a:pt x="500" y="262"/>
                  <a:pt x="493" y="254"/>
                </a:cubicBezTo>
                <a:cubicBezTo>
                  <a:pt x="493" y="253"/>
                  <a:pt x="492" y="253"/>
                  <a:pt x="492" y="253"/>
                </a:cubicBezTo>
                <a:cubicBezTo>
                  <a:pt x="499" y="251"/>
                  <a:pt x="506" y="250"/>
                  <a:pt x="512" y="248"/>
                </a:cubicBezTo>
                <a:close/>
                <a:moveTo>
                  <a:pt x="490" y="253"/>
                </a:moveTo>
                <a:cubicBezTo>
                  <a:pt x="490" y="254"/>
                  <a:pt x="489" y="254"/>
                  <a:pt x="489" y="255"/>
                </a:cubicBezTo>
                <a:cubicBezTo>
                  <a:pt x="490" y="265"/>
                  <a:pt x="496" y="275"/>
                  <a:pt x="500" y="285"/>
                </a:cubicBezTo>
                <a:cubicBezTo>
                  <a:pt x="504" y="296"/>
                  <a:pt x="507" y="308"/>
                  <a:pt x="509" y="320"/>
                </a:cubicBezTo>
                <a:cubicBezTo>
                  <a:pt x="508" y="322"/>
                  <a:pt x="507" y="325"/>
                  <a:pt x="506" y="327"/>
                </a:cubicBezTo>
                <a:cubicBezTo>
                  <a:pt x="496" y="302"/>
                  <a:pt x="485" y="279"/>
                  <a:pt x="474" y="257"/>
                </a:cubicBezTo>
                <a:cubicBezTo>
                  <a:pt x="479" y="256"/>
                  <a:pt x="485" y="255"/>
                  <a:pt x="490" y="253"/>
                </a:cubicBezTo>
                <a:close/>
                <a:moveTo>
                  <a:pt x="467" y="258"/>
                </a:moveTo>
                <a:cubicBezTo>
                  <a:pt x="478" y="285"/>
                  <a:pt x="488" y="312"/>
                  <a:pt x="499" y="338"/>
                </a:cubicBezTo>
                <a:cubicBezTo>
                  <a:pt x="499" y="338"/>
                  <a:pt x="499" y="339"/>
                  <a:pt x="499" y="339"/>
                </a:cubicBezTo>
                <a:cubicBezTo>
                  <a:pt x="496" y="342"/>
                  <a:pt x="496" y="347"/>
                  <a:pt x="500" y="350"/>
                </a:cubicBezTo>
                <a:cubicBezTo>
                  <a:pt x="501" y="350"/>
                  <a:pt x="503" y="351"/>
                  <a:pt x="504" y="352"/>
                </a:cubicBezTo>
                <a:cubicBezTo>
                  <a:pt x="513" y="377"/>
                  <a:pt x="522" y="401"/>
                  <a:pt x="529" y="426"/>
                </a:cubicBezTo>
                <a:cubicBezTo>
                  <a:pt x="523" y="426"/>
                  <a:pt x="517" y="426"/>
                  <a:pt x="511" y="426"/>
                </a:cubicBezTo>
                <a:cubicBezTo>
                  <a:pt x="496" y="370"/>
                  <a:pt x="475" y="314"/>
                  <a:pt x="455" y="260"/>
                </a:cubicBezTo>
                <a:cubicBezTo>
                  <a:pt x="459" y="259"/>
                  <a:pt x="463" y="259"/>
                  <a:pt x="467" y="258"/>
                </a:cubicBezTo>
                <a:close/>
                <a:moveTo>
                  <a:pt x="447" y="261"/>
                </a:moveTo>
                <a:cubicBezTo>
                  <a:pt x="463" y="317"/>
                  <a:pt x="487" y="371"/>
                  <a:pt x="506" y="426"/>
                </a:cubicBezTo>
                <a:cubicBezTo>
                  <a:pt x="498" y="425"/>
                  <a:pt x="489" y="425"/>
                  <a:pt x="481" y="424"/>
                </a:cubicBezTo>
                <a:cubicBezTo>
                  <a:pt x="471" y="369"/>
                  <a:pt x="454" y="314"/>
                  <a:pt x="432" y="262"/>
                </a:cubicBezTo>
                <a:cubicBezTo>
                  <a:pt x="437" y="262"/>
                  <a:pt x="442" y="261"/>
                  <a:pt x="447" y="261"/>
                </a:cubicBezTo>
                <a:close/>
                <a:moveTo>
                  <a:pt x="426" y="263"/>
                </a:moveTo>
                <a:cubicBezTo>
                  <a:pt x="444" y="316"/>
                  <a:pt x="463" y="369"/>
                  <a:pt x="477" y="423"/>
                </a:cubicBezTo>
                <a:cubicBezTo>
                  <a:pt x="470" y="422"/>
                  <a:pt x="462" y="421"/>
                  <a:pt x="455" y="420"/>
                </a:cubicBezTo>
                <a:cubicBezTo>
                  <a:pt x="455" y="397"/>
                  <a:pt x="447" y="373"/>
                  <a:pt x="439" y="351"/>
                </a:cubicBezTo>
                <a:cubicBezTo>
                  <a:pt x="429" y="322"/>
                  <a:pt x="419" y="291"/>
                  <a:pt x="406" y="263"/>
                </a:cubicBezTo>
                <a:cubicBezTo>
                  <a:pt x="413" y="263"/>
                  <a:pt x="419" y="263"/>
                  <a:pt x="426" y="263"/>
                </a:cubicBezTo>
                <a:close/>
                <a:moveTo>
                  <a:pt x="399" y="263"/>
                </a:moveTo>
                <a:cubicBezTo>
                  <a:pt x="403" y="289"/>
                  <a:pt x="418" y="315"/>
                  <a:pt x="427" y="338"/>
                </a:cubicBezTo>
                <a:cubicBezTo>
                  <a:pt x="437" y="363"/>
                  <a:pt x="449" y="392"/>
                  <a:pt x="451" y="420"/>
                </a:cubicBezTo>
                <a:cubicBezTo>
                  <a:pt x="445" y="418"/>
                  <a:pt x="439" y="417"/>
                  <a:pt x="433" y="416"/>
                </a:cubicBezTo>
                <a:cubicBezTo>
                  <a:pt x="430" y="391"/>
                  <a:pt x="424" y="366"/>
                  <a:pt x="417" y="342"/>
                </a:cubicBezTo>
                <a:cubicBezTo>
                  <a:pt x="410" y="316"/>
                  <a:pt x="403" y="289"/>
                  <a:pt x="393" y="263"/>
                </a:cubicBezTo>
                <a:cubicBezTo>
                  <a:pt x="395" y="263"/>
                  <a:pt x="397" y="263"/>
                  <a:pt x="399" y="263"/>
                </a:cubicBezTo>
                <a:close/>
                <a:moveTo>
                  <a:pt x="386" y="263"/>
                </a:moveTo>
                <a:cubicBezTo>
                  <a:pt x="391" y="286"/>
                  <a:pt x="400" y="309"/>
                  <a:pt x="407" y="331"/>
                </a:cubicBezTo>
                <a:cubicBezTo>
                  <a:pt x="416" y="359"/>
                  <a:pt x="425" y="387"/>
                  <a:pt x="428" y="415"/>
                </a:cubicBezTo>
                <a:cubicBezTo>
                  <a:pt x="424" y="414"/>
                  <a:pt x="420" y="413"/>
                  <a:pt x="416" y="412"/>
                </a:cubicBezTo>
                <a:cubicBezTo>
                  <a:pt x="407" y="386"/>
                  <a:pt x="399" y="359"/>
                  <a:pt x="391" y="332"/>
                </a:cubicBezTo>
                <a:cubicBezTo>
                  <a:pt x="384" y="310"/>
                  <a:pt x="378" y="283"/>
                  <a:pt x="365" y="262"/>
                </a:cubicBezTo>
                <a:cubicBezTo>
                  <a:pt x="372" y="263"/>
                  <a:pt x="379" y="263"/>
                  <a:pt x="386" y="263"/>
                </a:cubicBezTo>
                <a:close/>
                <a:moveTo>
                  <a:pt x="343" y="260"/>
                </a:moveTo>
                <a:cubicBezTo>
                  <a:pt x="348" y="261"/>
                  <a:pt x="353" y="261"/>
                  <a:pt x="358" y="262"/>
                </a:cubicBezTo>
                <a:cubicBezTo>
                  <a:pt x="365" y="287"/>
                  <a:pt x="376" y="311"/>
                  <a:pt x="385" y="335"/>
                </a:cubicBezTo>
                <a:cubicBezTo>
                  <a:pt x="393" y="361"/>
                  <a:pt x="401" y="386"/>
                  <a:pt x="411" y="411"/>
                </a:cubicBezTo>
                <a:cubicBezTo>
                  <a:pt x="402" y="409"/>
                  <a:pt x="392" y="406"/>
                  <a:pt x="383" y="403"/>
                </a:cubicBezTo>
                <a:cubicBezTo>
                  <a:pt x="374" y="354"/>
                  <a:pt x="355" y="303"/>
                  <a:pt x="333" y="259"/>
                </a:cubicBezTo>
                <a:cubicBezTo>
                  <a:pt x="336" y="259"/>
                  <a:pt x="340" y="260"/>
                  <a:pt x="343" y="260"/>
                </a:cubicBezTo>
                <a:close/>
                <a:moveTo>
                  <a:pt x="325" y="258"/>
                </a:moveTo>
                <a:cubicBezTo>
                  <a:pt x="343" y="306"/>
                  <a:pt x="365" y="352"/>
                  <a:pt x="378" y="402"/>
                </a:cubicBezTo>
                <a:cubicBezTo>
                  <a:pt x="370" y="399"/>
                  <a:pt x="362" y="396"/>
                  <a:pt x="353" y="393"/>
                </a:cubicBezTo>
                <a:cubicBezTo>
                  <a:pt x="342" y="346"/>
                  <a:pt x="327" y="299"/>
                  <a:pt x="308" y="254"/>
                </a:cubicBezTo>
                <a:cubicBezTo>
                  <a:pt x="313" y="256"/>
                  <a:pt x="319" y="257"/>
                  <a:pt x="325" y="258"/>
                </a:cubicBezTo>
                <a:close/>
                <a:moveTo>
                  <a:pt x="300" y="253"/>
                </a:moveTo>
                <a:cubicBezTo>
                  <a:pt x="316" y="299"/>
                  <a:pt x="334" y="345"/>
                  <a:pt x="349" y="391"/>
                </a:cubicBezTo>
                <a:cubicBezTo>
                  <a:pt x="341" y="388"/>
                  <a:pt x="333" y="385"/>
                  <a:pt x="325" y="382"/>
                </a:cubicBezTo>
                <a:cubicBezTo>
                  <a:pt x="316" y="336"/>
                  <a:pt x="301" y="291"/>
                  <a:pt x="283" y="248"/>
                </a:cubicBezTo>
                <a:cubicBezTo>
                  <a:pt x="289" y="250"/>
                  <a:pt x="294" y="251"/>
                  <a:pt x="300" y="253"/>
                </a:cubicBezTo>
                <a:close/>
                <a:moveTo>
                  <a:pt x="274" y="246"/>
                </a:moveTo>
                <a:cubicBezTo>
                  <a:pt x="290" y="291"/>
                  <a:pt x="311" y="334"/>
                  <a:pt x="322" y="380"/>
                </a:cubicBezTo>
                <a:cubicBezTo>
                  <a:pt x="315" y="377"/>
                  <a:pt x="308" y="374"/>
                  <a:pt x="300" y="370"/>
                </a:cubicBezTo>
                <a:cubicBezTo>
                  <a:pt x="297" y="328"/>
                  <a:pt x="282" y="281"/>
                  <a:pt x="263" y="242"/>
                </a:cubicBezTo>
                <a:cubicBezTo>
                  <a:pt x="267" y="243"/>
                  <a:pt x="271" y="244"/>
                  <a:pt x="274" y="246"/>
                </a:cubicBezTo>
                <a:close/>
                <a:moveTo>
                  <a:pt x="252" y="237"/>
                </a:moveTo>
                <a:cubicBezTo>
                  <a:pt x="270" y="281"/>
                  <a:pt x="287" y="323"/>
                  <a:pt x="297" y="369"/>
                </a:cubicBezTo>
                <a:cubicBezTo>
                  <a:pt x="293" y="367"/>
                  <a:pt x="289" y="365"/>
                  <a:pt x="285" y="363"/>
                </a:cubicBezTo>
                <a:cubicBezTo>
                  <a:pt x="281" y="361"/>
                  <a:pt x="278" y="359"/>
                  <a:pt x="275" y="358"/>
                </a:cubicBezTo>
                <a:cubicBezTo>
                  <a:pt x="267" y="338"/>
                  <a:pt x="258" y="317"/>
                  <a:pt x="251" y="297"/>
                </a:cubicBezTo>
                <a:cubicBezTo>
                  <a:pt x="244" y="275"/>
                  <a:pt x="241" y="253"/>
                  <a:pt x="238" y="231"/>
                </a:cubicBezTo>
                <a:cubicBezTo>
                  <a:pt x="242" y="233"/>
                  <a:pt x="247" y="236"/>
                  <a:pt x="252" y="237"/>
                </a:cubicBezTo>
                <a:close/>
                <a:moveTo>
                  <a:pt x="230" y="228"/>
                </a:moveTo>
                <a:cubicBezTo>
                  <a:pt x="230" y="247"/>
                  <a:pt x="236" y="268"/>
                  <a:pt x="241" y="287"/>
                </a:cubicBezTo>
                <a:cubicBezTo>
                  <a:pt x="249" y="310"/>
                  <a:pt x="258" y="333"/>
                  <a:pt x="269" y="355"/>
                </a:cubicBezTo>
                <a:cubicBezTo>
                  <a:pt x="260" y="350"/>
                  <a:pt x="252" y="345"/>
                  <a:pt x="243" y="339"/>
                </a:cubicBezTo>
                <a:cubicBezTo>
                  <a:pt x="241" y="320"/>
                  <a:pt x="236" y="302"/>
                  <a:pt x="231" y="283"/>
                </a:cubicBezTo>
                <a:cubicBezTo>
                  <a:pt x="224" y="261"/>
                  <a:pt x="218" y="238"/>
                  <a:pt x="210" y="216"/>
                </a:cubicBezTo>
                <a:cubicBezTo>
                  <a:pt x="216" y="220"/>
                  <a:pt x="223" y="224"/>
                  <a:pt x="230" y="228"/>
                </a:cubicBezTo>
                <a:close/>
                <a:moveTo>
                  <a:pt x="201" y="210"/>
                </a:moveTo>
                <a:cubicBezTo>
                  <a:pt x="203" y="232"/>
                  <a:pt x="213" y="253"/>
                  <a:pt x="220" y="273"/>
                </a:cubicBezTo>
                <a:cubicBezTo>
                  <a:pt x="227" y="294"/>
                  <a:pt x="234" y="315"/>
                  <a:pt x="238" y="336"/>
                </a:cubicBezTo>
                <a:cubicBezTo>
                  <a:pt x="228" y="330"/>
                  <a:pt x="219" y="324"/>
                  <a:pt x="210" y="318"/>
                </a:cubicBezTo>
                <a:cubicBezTo>
                  <a:pt x="201" y="275"/>
                  <a:pt x="188" y="234"/>
                  <a:pt x="177" y="191"/>
                </a:cubicBezTo>
                <a:cubicBezTo>
                  <a:pt x="185" y="198"/>
                  <a:pt x="193" y="204"/>
                  <a:pt x="201" y="210"/>
                </a:cubicBezTo>
                <a:close/>
                <a:moveTo>
                  <a:pt x="168" y="182"/>
                </a:moveTo>
                <a:cubicBezTo>
                  <a:pt x="177" y="227"/>
                  <a:pt x="193" y="270"/>
                  <a:pt x="204" y="314"/>
                </a:cubicBezTo>
                <a:cubicBezTo>
                  <a:pt x="195" y="307"/>
                  <a:pt x="186" y="301"/>
                  <a:pt x="178" y="294"/>
                </a:cubicBezTo>
                <a:cubicBezTo>
                  <a:pt x="174" y="254"/>
                  <a:pt x="167" y="212"/>
                  <a:pt x="159" y="172"/>
                </a:cubicBezTo>
                <a:cubicBezTo>
                  <a:pt x="161" y="175"/>
                  <a:pt x="165" y="179"/>
                  <a:pt x="168" y="182"/>
                </a:cubicBezTo>
                <a:close/>
                <a:moveTo>
                  <a:pt x="200" y="113"/>
                </a:moveTo>
                <a:cubicBezTo>
                  <a:pt x="194" y="116"/>
                  <a:pt x="187" y="119"/>
                  <a:pt x="181" y="122"/>
                </a:cubicBezTo>
                <a:cubicBezTo>
                  <a:pt x="181" y="116"/>
                  <a:pt x="181" y="109"/>
                  <a:pt x="179" y="102"/>
                </a:cubicBezTo>
                <a:cubicBezTo>
                  <a:pt x="186" y="106"/>
                  <a:pt x="193" y="110"/>
                  <a:pt x="200" y="113"/>
                </a:cubicBezTo>
                <a:close/>
                <a:moveTo>
                  <a:pt x="171" y="97"/>
                </a:moveTo>
                <a:cubicBezTo>
                  <a:pt x="173" y="101"/>
                  <a:pt x="174" y="105"/>
                  <a:pt x="175" y="109"/>
                </a:cubicBezTo>
                <a:cubicBezTo>
                  <a:pt x="176" y="114"/>
                  <a:pt x="177" y="119"/>
                  <a:pt x="177" y="124"/>
                </a:cubicBezTo>
                <a:cubicBezTo>
                  <a:pt x="172" y="127"/>
                  <a:pt x="168" y="130"/>
                  <a:pt x="163" y="132"/>
                </a:cubicBezTo>
                <a:cubicBezTo>
                  <a:pt x="163" y="118"/>
                  <a:pt x="161" y="103"/>
                  <a:pt x="157" y="90"/>
                </a:cubicBezTo>
                <a:cubicBezTo>
                  <a:pt x="162" y="92"/>
                  <a:pt x="167" y="95"/>
                  <a:pt x="171" y="97"/>
                </a:cubicBezTo>
                <a:close/>
                <a:moveTo>
                  <a:pt x="150" y="85"/>
                </a:moveTo>
                <a:cubicBezTo>
                  <a:pt x="154" y="102"/>
                  <a:pt x="158" y="117"/>
                  <a:pt x="160" y="134"/>
                </a:cubicBezTo>
                <a:cubicBezTo>
                  <a:pt x="157" y="136"/>
                  <a:pt x="154" y="138"/>
                  <a:pt x="151" y="140"/>
                </a:cubicBezTo>
                <a:cubicBezTo>
                  <a:pt x="146" y="119"/>
                  <a:pt x="140" y="98"/>
                  <a:pt x="134" y="78"/>
                </a:cubicBezTo>
                <a:cubicBezTo>
                  <a:pt x="133" y="75"/>
                  <a:pt x="127" y="76"/>
                  <a:pt x="128" y="80"/>
                </a:cubicBezTo>
                <a:cubicBezTo>
                  <a:pt x="139" y="150"/>
                  <a:pt x="159" y="219"/>
                  <a:pt x="171" y="289"/>
                </a:cubicBezTo>
                <a:cubicBezTo>
                  <a:pt x="164" y="284"/>
                  <a:pt x="157" y="278"/>
                  <a:pt x="150" y="272"/>
                </a:cubicBezTo>
                <a:cubicBezTo>
                  <a:pt x="141" y="201"/>
                  <a:pt x="128" y="129"/>
                  <a:pt x="105" y="61"/>
                </a:cubicBezTo>
                <a:cubicBezTo>
                  <a:pt x="120" y="69"/>
                  <a:pt x="135" y="77"/>
                  <a:pt x="150" y="85"/>
                </a:cubicBezTo>
                <a:close/>
                <a:moveTo>
                  <a:pt x="96" y="56"/>
                </a:moveTo>
                <a:cubicBezTo>
                  <a:pt x="118" y="125"/>
                  <a:pt x="132" y="196"/>
                  <a:pt x="145" y="268"/>
                </a:cubicBezTo>
                <a:cubicBezTo>
                  <a:pt x="138" y="261"/>
                  <a:pt x="131" y="254"/>
                  <a:pt x="124" y="247"/>
                </a:cubicBezTo>
                <a:cubicBezTo>
                  <a:pt x="124" y="210"/>
                  <a:pt x="117" y="172"/>
                  <a:pt x="111" y="136"/>
                </a:cubicBezTo>
                <a:cubicBezTo>
                  <a:pt x="107" y="115"/>
                  <a:pt x="102" y="93"/>
                  <a:pt x="96" y="72"/>
                </a:cubicBezTo>
                <a:cubicBezTo>
                  <a:pt x="95" y="67"/>
                  <a:pt x="93" y="59"/>
                  <a:pt x="89" y="52"/>
                </a:cubicBezTo>
                <a:cubicBezTo>
                  <a:pt x="92" y="53"/>
                  <a:pt x="94" y="55"/>
                  <a:pt x="96" y="56"/>
                </a:cubicBezTo>
                <a:close/>
                <a:moveTo>
                  <a:pt x="76" y="45"/>
                </a:moveTo>
                <a:cubicBezTo>
                  <a:pt x="76" y="45"/>
                  <a:pt x="76" y="45"/>
                  <a:pt x="77" y="46"/>
                </a:cubicBezTo>
                <a:cubicBezTo>
                  <a:pt x="85" y="54"/>
                  <a:pt x="88" y="70"/>
                  <a:pt x="90" y="81"/>
                </a:cubicBezTo>
                <a:cubicBezTo>
                  <a:pt x="96" y="101"/>
                  <a:pt x="100" y="121"/>
                  <a:pt x="104" y="142"/>
                </a:cubicBezTo>
                <a:cubicBezTo>
                  <a:pt x="110" y="174"/>
                  <a:pt x="117" y="208"/>
                  <a:pt x="119" y="242"/>
                </a:cubicBezTo>
                <a:cubicBezTo>
                  <a:pt x="112" y="234"/>
                  <a:pt x="106" y="226"/>
                  <a:pt x="101" y="217"/>
                </a:cubicBezTo>
                <a:cubicBezTo>
                  <a:pt x="86" y="160"/>
                  <a:pt x="89" y="95"/>
                  <a:pt x="66" y="39"/>
                </a:cubicBezTo>
                <a:cubicBezTo>
                  <a:pt x="69" y="41"/>
                  <a:pt x="73" y="43"/>
                  <a:pt x="76" y="45"/>
                </a:cubicBezTo>
                <a:close/>
                <a:moveTo>
                  <a:pt x="56" y="34"/>
                </a:moveTo>
                <a:cubicBezTo>
                  <a:pt x="72" y="87"/>
                  <a:pt x="77" y="144"/>
                  <a:pt x="91" y="198"/>
                </a:cubicBezTo>
                <a:cubicBezTo>
                  <a:pt x="89" y="193"/>
                  <a:pt x="88" y="189"/>
                  <a:pt x="86" y="184"/>
                </a:cubicBezTo>
                <a:cubicBezTo>
                  <a:pt x="86" y="184"/>
                  <a:pt x="86" y="183"/>
                  <a:pt x="86" y="183"/>
                </a:cubicBezTo>
                <a:cubicBezTo>
                  <a:pt x="86" y="180"/>
                  <a:pt x="83" y="177"/>
                  <a:pt x="80" y="178"/>
                </a:cubicBezTo>
                <a:cubicBezTo>
                  <a:pt x="77" y="179"/>
                  <a:pt x="75" y="179"/>
                  <a:pt x="72" y="180"/>
                </a:cubicBezTo>
                <a:cubicBezTo>
                  <a:pt x="66" y="154"/>
                  <a:pt x="60" y="127"/>
                  <a:pt x="55" y="101"/>
                </a:cubicBezTo>
                <a:cubicBezTo>
                  <a:pt x="50" y="76"/>
                  <a:pt x="47" y="49"/>
                  <a:pt x="39" y="25"/>
                </a:cubicBezTo>
                <a:cubicBezTo>
                  <a:pt x="45" y="28"/>
                  <a:pt x="50" y="31"/>
                  <a:pt x="56" y="34"/>
                </a:cubicBezTo>
                <a:close/>
                <a:moveTo>
                  <a:pt x="49" y="109"/>
                </a:moveTo>
                <a:cubicBezTo>
                  <a:pt x="54" y="134"/>
                  <a:pt x="61" y="158"/>
                  <a:pt x="68" y="182"/>
                </a:cubicBezTo>
                <a:cubicBezTo>
                  <a:pt x="58" y="185"/>
                  <a:pt x="48" y="189"/>
                  <a:pt x="39" y="193"/>
                </a:cubicBezTo>
                <a:cubicBezTo>
                  <a:pt x="34" y="169"/>
                  <a:pt x="27" y="144"/>
                  <a:pt x="19" y="121"/>
                </a:cubicBezTo>
                <a:cubicBezTo>
                  <a:pt x="18" y="120"/>
                  <a:pt x="18" y="120"/>
                  <a:pt x="17" y="120"/>
                </a:cubicBezTo>
                <a:cubicBezTo>
                  <a:pt x="17" y="116"/>
                  <a:pt x="17" y="113"/>
                  <a:pt x="18" y="110"/>
                </a:cubicBezTo>
                <a:cubicBezTo>
                  <a:pt x="18" y="99"/>
                  <a:pt x="19" y="88"/>
                  <a:pt x="20" y="78"/>
                </a:cubicBezTo>
                <a:cubicBezTo>
                  <a:pt x="24" y="92"/>
                  <a:pt x="29" y="106"/>
                  <a:pt x="33" y="119"/>
                </a:cubicBezTo>
                <a:cubicBezTo>
                  <a:pt x="39" y="142"/>
                  <a:pt x="44" y="164"/>
                  <a:pt x="46" y="187"/>
                </a:cubicBezTo>
                <a:cubicBezTo>
                  <a:pt x="46" y="189"/>
                  <a:pt x="49" y="189"/>
                  <a:pt x="49" y="187"/>
                </a:cubicBezTo>
                <a:cubicBezTo>
                  <a:pt x="48" y="163"/>
                  <a:pt x="43" y="141"/>
                  <a:pt x="38" y="119"/>
                </a:cubicBezTo>
                <a:cubicBezTo>
                  <a:pt x="33" y="98"/>
                  <a:pt x="30" y="77"/>
                  <a:pt x="23" y="57"/>
                </a:cubicBezTo>
                <a:cubicBezTo>
                  <a:pt x="25" y="46"/>
                  <a:pt x="28" y="35"/>
                  <a:pt x="32" y="25"/>
                </a:cubicBezTo>
                <a:cubicBezTo>
                  <a:pt x="35" y="53"/>
                  <a:pt x="43" y="82"/>
                  <a:pt x="49" y="10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003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34566" y="188640"/>
            <a:ext cx="9738348" cy="477054"/>
          </a:xfrm>
        </p:spPr>
        <p:txBody>
          <a:bodyPr/>
          <a:lstStyle/>
          <a:p>
            <a:r>
              <a:rPr lang="es-ES" dirty="0"/>
              <a:t>Consecuencias emocionales del </a:t>
            </a:r>
            <a:r>
              <a:rPr lang="es-ES" dirty="0" err="1"/>
              <a:t>Covid</a:t>
            </a:r>
            <a:r>
              <a:rPr lang="es-ES" dirty="0"/>
              <a:t> en los últimos meses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white"/>
                </a:solidFill>
              </a:rPr>
              <a:pPr/>
              <a:t>32</a:t>
            </a:fld>
            <a:endParaRPr lang="es-ES">
              <a:solidFill>
                <a:prstClr val="white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34566" y="6356608"/>
            <a:ext cx="9721080" cy="371075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r>
              <a:rPr lang="es-ES" sz="900" dirty="0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rPr>
              <a:t>Base: Total muestra</a:t>
            </a:r>
          </a:p>
          <a:p>
            <a:r>
              <a:rPr lang="es-ES" sz="1000" b="1" dirty="0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rPr>
              <a:t>P 14. ¿En qué medida has tenido episodios de ansiedad, estrés, depresión… en los últimos meses?</a:t>
            </a:r>
          </a:p>
        </p:txBody>
      </p:sp>
      <p:sp>
        <p:nvSpPr>
          <p:cNvPr id="5" name="4 Rectángulo"/>
          <p:cNvSpPr/>
          <p:nvPr/>
        </p:nvSpPr>
        <p:spPr>
          <a:xfrm>
            <a:off x="358327" y="2012732"/>
            <a:ext cx="60928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i="1" dirty="0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rPr>
              <a:t>¿En qué medida ha tenido los siguientes episodios </a:t>
            </a:r>
            <a:br>
              <a:rPr lang="es-ES" sz="1600" i="1" dirty="0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rPr>
            </a:br>
            <a:r>
              <a:rPr lang="es-ES" sz="1600" i="1" dirty="0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rPr>
              <a:t>en los últimos meses?</a:t>
            </a:r>
          </a:p>
        </p:txBody>
      </p:sp>
      <p:graphicFrame>
        <p:nvGraphicFramePr>
          <p:cNvPr id="11" name="17 Gráfico"/>
          <p:cNvGraphicFramePr/>
          <p:nvPr>
            <p:extLst>
              <p:ext uri="{D42A27DB-BD31-4B8C-83A1-F6EECF244321}">
                <p14:modId xmlns:p14="http://schemas.microsoft.com/office/powerpoint/2010/main" val="47219755"/>
              </p:ext>
            </p:extLst>
          </p:nvPr>
        </p:nvGraphicFramePr>
        <p:xfrm>
          <a:off x="1036835" y="2808952"/>
          <a:ext cx="4320000" cy="3644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1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1542636"/>
              </p:ext>
            </p:extLst>
          </p:nvPr>
        </p:nvGraphicFramePr>
        <p:xfrm>
          <a:off x="250763" y="2815019"/>
          <a:ext cx="797751" cy="3062255"/>
        </p:xfrm>
        <a:graphic>
          <a:graphicData uri="http://schemas.openxmlformats.org/drawingml/2006/table">
            <a:tbl>
              <a:tblPr/>
              <a:tblGrid>
                <a:gridCol w="7977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12451"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</a:rPr>
                        <a:t>Estrés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2451"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</a:rPr>
                        <a:t>Ansiedad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2451"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</a:rPr>
                        <a:t>Temor /</a:t>
                      </a:r>
                      <a:br>
                        <a:rPr lang="es-ES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</a:rPr>
                      </a:br>
                      <a:r>
                        <a:rPr lang="es-ES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</a:rPr>
                        <a:t>miedo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2451"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</a:rPr>
                        <a:t>Insomnio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2451"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</a:rPr>
                        <a:t>Depresión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15 CuadroTexto"/>
          <p:cNvSpPr txBox="1"/>
          <p:nvPr/>
        </p:nvSpPr>
        <p:spPr>
          <a:xfrm>
            <a:off x="1529901" y="980728"/>
            <a:ext cx="9821889" cy="980728"/>
          </a:xfrm>
          <a:prstGeom prst="rect">
            <a:avLst/>
          </a:prstGeom>
          <a:solidFill>
            <a:schemeClr val="bg1"/>
          </a:solidFill>
          <a:ln w="3175">
            <a:solidFill>
              <a:srgbClr val="CCCDCF"/>
            </a:solidFill>
            <a:prstDash val="solid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algn="ctr" defTabSz="1219014">
              <a:spcAft>
                <a:spcPts val="600"/>
              </a:spcAft>
              <a:defRPr sz="1400" b="1">
                <a:solidFill>
                  <a:schemeClr val="tx2">
                    <a:lumMod val="75000"/>
                  </a:schemeClr>
                </a:solidFill>
                <a:latin typeface="Segoe Print" panose="02000600000000000000" pitchFamily="2" charset="0"/>
              </a:defRPr>
            </a:lvl1pPr>
            <a:lvl2pPr marL="609507" defTabSz="1219014">
              <a:defRPr sz="2400"/>
            </a:lvl2pPr>
            <a:lvl3pPr marL="1219014" defTabSz="1219014">
              <a:defRPr sz="2400"/>
            </a:lvl3pPr>
            <a:lvl4pPr marL="1828520" defTabSz="1219014">
              <a:defRPr sz="2400"/>
            </a:lvl4pPr>
            <a:lvl5pPr marL="2438027" defTabSz="1219014">
              <a:defRPr sz="2400"/>
            </a:lvl5pPr>
            <a:lvl6pPr marL="3047534" defTabSz="1219014">
              <a:defRPr sz="2400"/>
            </a:lvl6pPr>
            <a:lvl7pPr marL="3657041" defTabSz="1219014">
              <a:defRPr sz="2400"/>
            </a:lvl7pPr>
            <a:lvl8pPr marL="4266547" defTabSz="1219014">
              <a:defRPr sz="2400"/>
            </a:lvl8pPr>
            <a:lvl9pPr marL="4876053" defTabSz="1219014">
              <a:defRPr sz="2400"/>
            </a:lvl9pPr>
          </a:lstStyle>
          <a:p>
            <a:r>
              <a:rPr lang="es-ES_tradnl" sz="1600" dirty="0">
                <a:solidFill>
                  <a:srgbClr val="1F497D">
                    <a:lumMod val="75000"/>
                  </a:srgbClr>
                </a:solidFill>
              </a:rPr>
              <a:t>El 88,5% ha tenido episodios de estrés, el 67,5% de ansiedad, el 58,4% temor y miedo, el 58,6% insomnio y el 33,0% ha llegado a tener depresión</a:t>
            </a:r>
          </a:p>
          <a:p>
            <a:r>
              <a:rPr lang="es-ES_tradnl" sz="1600" dirty="0">
                <a:solidFill>
                  <a:srgbClr val="1F497D">
                    <a:lumMod val="75000"/>
                  </a:srgbClr>
                </a:solidFill>
              </a:rPr>
              <a:t>En Castilla y León la presencia de estos episodios es algo superior a la media nacional</a:t>
            </a:r>
          </a:p>
        </p:txBody>
      </p:sp>
      <p:graphicFrame>
        <p:nvGraphicFramePr>
          <p:cNvPr id="13" name="1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857340"/>
              </p:ext>
            </p:extLst>
          </p:nvPr>
        </p:nvGraphicFramePr>
        <p:xfrm>
          <a:off x="5267573" y="2060262"/>
          <a:ext cx="720000" cy="3901506"/>
        </p:xfrm>
        <a:graphic>
          <a:graphicData uri="http://schemas.openxmlformats.org/drawingml/2006/table">
            <a:tbl>
              <a:tblPr/>
              <a:tblGrid>
                <a:gridCol w="72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20666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% Mucho + </a:t>
                      </a:r>
                      <a:br>
                        <a:rPr lang="es-ES" sz="12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</a:br>
                      <a:r>
                        <a:rPr lang="es-ES" sz="12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% bastante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6168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88,5%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6168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67,5%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6168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58,4%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6168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58,6%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6168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33,0%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Rectangle 26"/>
          <p:cNvSpPr txBox="1">
            <a:spLocks noChangeArrowheads="1"/>
          </p:cNvSpPr>
          <p:nvPr/>
        </p:nvSpPr>
        <p:spPr bwMode="auto">
          <a:xfrm>
            <a:off x="1150883" y="2525671"/>
            <a:ext cx="1829972" cy="33855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MX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Total nacional</a:t>
            </a:r>
            <a:endParaRPr lang="es-ES" sz="1600" b="1" dirty="0">
              <a:solidFill>
                <a:schemeClr val="tx1">
                  <a:lumMod val="50000"/>
                  <a:lumOff val="50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aphicFrame>
        <p:nvGraphicFramePr>
          <p:cNvPr id="15" name="17 Gráfico"/>
          <p:cNvGraphicFramePr/>
          <p:nvPr>
            <p:extLst>
              <p:ext uri="{D42A27DB-BD31-4B8C-83A1-F6EECF244321}">
                <p14:modId xmlns:p14="http://schemas.microsoft.com/office/powerpoint/2010/main" val="664231256"/>
              </p:ext>
            </p:extLst>
          </p:nvPr>
        </p:nvGraphicFramePr>
        <p:xfrm>
          <a:off x="7049124" y="2809538"/>
          <a:ext cx="4320000" cy="3644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1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1413713"/>
              </p:ext>
            </p:extLst>
          </p:nvPr>
        </p:nvGraphicFramePr>
        <p:xfrm>
          <a:off x="6263052" y="2815605"/>
          <a:ext cx="797751" cy="3062255"/>
        </p:xfrm>
        <a:graphic>
          <a:graphicData uri="http://schemas.openxmlformats.org/drawingml/2006/table">
            <a:tbl>
              <a:tblPr/>
              <a:tblGrid>
                <a:gridCol w="7977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12451"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</a:rPr>
                        <a:t>Estrés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2451"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</a:rPr>
                        <a:t>Ansiedad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2451"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</a:rPr>
                        <a:t>Temor /</a:t>
                      </a:r>
                      <a:br>
                        <a:rPr lang="es-ES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</a:rPr>
                      </a:br>
                      <a:r>
                        <a:rPr lang="es-ES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</a:rPr>
                        <a:t>miedo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2451"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</a:rPr>
                        <a:t>Insomnio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2451"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</a:rPr>
                        <a:t>Depresión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7" name="1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4013881"/>
              </p:ext>
            </p:extLst>
          </p:nvPr>
        </p:nvGraphicFramePr>
        <p:xfrm>
          <a:off x="11279862" y="2060848"/>
          <a:ext cx="720000" cy="3901506"/>
        </p:xfrm>
        <a:graphic>
          <a:graphicData uri="http://schemas.openxmlformats.org/drawingml/2006/table">
            <a:tbl>
              <a:tblPr/>
              <a:tblGrid>
                <a:gridCol w="72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20666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% Mucho + </a:t>
                      </a:r>
                      <a:br>
                        <a:rPr lang="es-ES" sz="12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</a:br>
                      <a:r>
                        <a:rPr lang="es-ES" sz="12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% bastante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616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89,6%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616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68,3%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616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58,8%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616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61,3%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616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34,6%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8" name="Rectangle 26"/>
          <p:cNvSpPr txBox="1">
            <a:spLocks noChangeArrowheads="1"/>
          </p:cNvSpPr>
          <p:nvPr/>
        </p:nvSpPr>
        <p:spPr bwMode="auto">
          <a:xfrm>
            <a:off x="7163172" y="2526257"/>
            <a:ext cx="1829972" cy="33855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MX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Castilla y León</a:t>
            </a:r>
            <a:endParaRPr lang="es-ES" sz="1600" b="1" dirty="0">
              <a:solidFill>
                <a:schemeClr val="tx1">
                  <a:lumMod val="50000"/>
                  <a:lumOff val="50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5984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17 Gráfico"/>
          <p:cNvGraphicFramePr/>
          <p:nvPr>
            <p:extLst>
              <p:ext uri="{D42A27DB-BD31-4B8C-83A1-F6EECF244321}">
                <p14:modId xmlns:p14="http://schemas.microsoft.com/office/powerpoint/2010/main" val="1004135409"/>
              </p:ext>
            </p:extLst>
          </p:nvPr>
        </p:nvGraphicFramePr>
        <p:xfrm>
          <a:off x="1296070" y="2984533"/>
          <a:ext cx="2376265" cy="3049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34566" y="188640"/>
            <a:ext cx="9738348" cy="754053"/>
          </a:xfrm>
        </p:spPr>
        <p:txBody>
          <a:bodyPr/>
          <a:lstStyle/>
          <a:p>
            <a:r>
              <a:rPr lang="es-ES" dirty="0"/>
              <a:t>Consecuencias emocionales del </a:t>
            </a:r>
            <a:r>
              <a:rPr lang="es-ES" dirty="0" err="1"/>
              <a:t>Covid</a:t>
            </a:r>
            <a:r>
              <a:rPr lang="es-ES" dirty="0"/>
              <a:t> en los últimos meses</a:t>
            </a:r>
            <a:br>
              <a:rPr lang="es-ES" dirty="0"/>
            </a:br>
            <a:r>
              <a:rPr lang="es-ES" sz="1800" b="0" i="1" dirty="0"/>
              <a:t>Según CCAA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white"/>
                </a:solidFill>
              </a:rPr>
              <a:pPr/>
              <a:t>33</a:t>
            </a:fld>
            <a:endParaRPr lang="es-ES">
              <a:solidFill>
                <a:prstClr val="white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34566" y="6356608"/>
            <a:ext cx="9721080" cy="371075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r>
              <a:rPr lang="es-ES" sz="900" dirty="0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rPr>
              <a:t>Base: Total muestra</a:t>
            </a:r>
          </a:p>
          <a:p>
            <a:r>
              <a:rPr lang="es-ES" sz="1000" b="1" dirty="0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rPr>
              <a:t>P 14. ¿En qué medida has tenido episodios de ansiedad, estrés, depresión… en los últimos meses?</a:t>
            </a:r>
          </a:p>
        </p:txBody>
      </p:sp>
      <p:sp>
        <p:nvSpPr>
          <p:cNvPr id="5" name="4 Rectángulo"/>
          <p:cNvSpPr/>
          <p:nvPr/>
        </p:nvSpPr>
        <p:spPr>
          <a:xfrm>
            <a:off x="578445" y="2060848"/>
            <a:ext cx="66688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rPr>
              <a:t>¿En qué medida ha tenido los siguientes episodios  en los últimos meses? </a:t>
            </a:r>
            <a:br>
              <a:rPr lang="es-ES" sz="1600" dirty="0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rPr>
            </a:br>
            <a:r>
              <a:rPr lang="es-ES" sz="1600" b="1" i="1" dirty="0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rPr>
              <a:t>% Mucho + % bastante</a:t>
            </a:r>
          </a:p>
        </p:txBody>
      </p:sp>
      <p:graphicFrame>
        <p:nvGraphicFramePr>
          <p:cNvPr id="16" name="1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9551855"/>
              </p:ext>
            </p:extLst>
          </p:nvPr>
        </p:nvGraphicFramePr>
        <p:xfrm>
          <a:off x="74911" y="2692808"/>
          <a:ext cx="11952000" cy="3184464"/>
        </p:xfrm>
        <a:graphic>
          <a:graphicData uri="http://schemas.openxmlformats.org/drawingml/2006/table">
            <a:tbl>
              <a:tblPr/>
              <a:tblGrid>
                <a:gridCol w="115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</a:tblGrid>
              <a:tr h="484464">
                <a:tc>
                  <a:txBody>
                    <a:bodyPr/>
                    <a:lstStyle/>
                    <a:p>
                      <a:pPr algn="r" fontAlgn="b"/>
                      <a:endParaRPr lang="es-MX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200" b="0" i="0" u="none" strike="noStrike" dirty="0">
                          <a:solidFill>
                            <a:srgbClr val="006EB3"/>
                          </a:solidFill>
                          <a:effectLst/>
                          <a:latin typeface="+mn-lt"/>
                        </a:rPr>
                        <a:t>TOTAL </a:t>
                      </a:r>
                      <a:br>
                        <a:rPr lang="es-ES" sz="1200" b="0" i="0" u="none" strike="noStrike" dirty="0">
                          <a:solidFill>
                            <a:srgbClr val="006EB3"/>
                          </a:solidFill>
                          <a:effectLst/>
                          <a:latin typeface="+mn-lt"/>
                        </a:rPr>
                      </a:br>
                      <a:r>
                        <a:rPr lang="es-ES" sz="1200" b="0" i="0" u="none" strike="noStrike" dirty="0">
                          <a:solidFill>
                            <a:srgbClr val="006EB3"/>
                          </a:solidFill>
                          <a:effectLst/>
                          <a:latin typeface="+mn-lt"/>
                        </a:rPr>
                        <a:t>MUESTRA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solidFill>
                            <a:srgbClr val="006EB3"/>
                          </a:solidFill>
                          <a:effectLst/>
                          <a:latin typeface="Calibri"/>
                        </a:rPr>
                        <a:t>Andalucía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solidFill>
                            <a:srgbClr val="006EB3"/>
                          </a:solidFill>
                          <a:effectLst/>
                          <a:latin typeface="Calibri"/>
                        </a:rPr>
                        <a:t>Aragón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solidFill>
                            <a:srgbClr val="006EB3"/>
                          </a:solidFill>
                          <a:effectLst/>
                          <a:latin typeface="Calibri"/>
                        </a:rPr>
                        <a:t>Asturias 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solidFill>
                            <a:srgbClr val="006EB3"/>
                          </a:solidFill>
                          <a:effectLst/>
                          <a:latin typeface="Calibri"/>
                        </a:rPr>
                        <a:t>Balears, Illes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solidFill>
                            <a:srgbClr val="006EB3"/>
                          </a:solidFill>
                          <a:effectLst/>
                          <a:latin typeface="Calibri"/>
                        </a:rPr>
                        <a:t>Canarias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solidFill>
                            <a:srgbClr val="006EB3"/>
                          </a:solidFill>
                          <a:effectLst/>
                          <a:latin typeface="Calibri"/>
                        </a:rPr>
                        <a:t>Cantabria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solidFill>
                            <a:srgbClr val="006EB3"/>
                          </a:solidFill>
                          <a:effectLst/>
                          <a:latin typeface="Calibri"/>
                        </a:rPr>
                        <a:t>C. La Mancha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solidFill>
                            <a:srgbClr val="006EB3"/>
                          </a:solidFill>
                          <a:effectLst/>
                          <a:latin typeface="Calibri"/>
                        </a:rPr>
                        <a:t>Castilla </a:t>
                      </a:r>
                      <a:br>
                        <a:rPr lang="es-ES" sz="1000" b="0" i="0" u="none" strike="noStrike" dirty="0">
                          <a:solidFill>
                            <a:srgbClr val="006EB3"/>
                          </a:solidFill>
                          <a:effectLst/>
                          <a:latin typeface="Calibri"/>
                        </a:rPr>
                      </a:br>
                      <a:r>
                        <a:rPr lang="es-ES" sz="1000" b="0" i="0" u="none" strike="noStrike" dirty="0">
                          <a:solidFill>
                            <a:srgbClr val="006EB3"/>
                          </a:solidFill>
                          <a:effectLst/>
                          <a:latin typeface="Calibri"/>
                        </a:rPr>
                        <a:t>y León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solidFill>
                            <a:srgbClr val="006EB3"/>
                          </a:solidFill>
                          <a:effectLst/>
                          <a:latin typeface="Calibri"/>
                        </a:rPr>
                        <a:t>Cataluña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solidFill>
                            <a:srgbClr val="006EB3"/>
                          </a:solidFill>
                          <a:effectLst/>
                          <a:latin typeface="Calibri"/>
                        </a:rPr>
                        <a:t>Ceuta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solidFill>
                            <a:srgbClr val="006EB3"/>
                          </a:solidFill>
                          <a:effectLst/>
                          <a:latin typeface="Calibri"/>
                        </a:rPr>
                        <a:t>C. Valenciana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solidFill>
                            <a:srgbClr val="006EB3"/>
                          </a:solidFill>
                          <a:effectLst/>
                          <a:latin typeface="Calibri"/>
                        </a:rPr>
                        <a:t>Extremadura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solidFill>
                            <a:srgbClr val="006EB3"/>
                          </a:solidFill>
                          <a:effectLst/>
                          <a:latin typeface="Calibri"/>
                        </a:rPr>
                        <a:t>Galicia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solidFill>
                            <a:srgbClr val="006EB3"/>
                          </a:solidFill>
                          <a:effectLst/>
                          <a:latin typeface="Calibri"/>
                        </a:rPr>
                        <a:t>Madrid 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solidFill>
                            <a:srgbClr val="006EB3"/>
                          </a:solidFill>
                          <a:effectLst/>
                          <a:latin typeface="Calibri"/>
                        </a:rPr>
                        <a:t>Melilla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solidFill>
                            <a:srgbClr val="006EB3"/>
                          </a:solidFill>
                          <a:effectLst/>
                          <a:latin typeface="Calibri"/>
                        </a:rPr>
                        <a:t>Murcia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solidFill>
                            <a:srgbClr val="006EB3"/>
                          </a:solidFill>
                          <a:effectLst/>
                          <a:latin typeface="Calibri"/>
                        </a:rPr>
                        <a:t>Navarra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solidFill>
                            <a:srgbClr val="006EB3"/>
                          </a:solidFill>
                          <a:effectLst/>
                          <a:latin typeface="Calibri"/>
                        </a:rPr>
                        <a:t>País Vasco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0" i="0" u="none" strike="noStrike" dirty="0">
                          <a:solidFill>
                            <a:srgbClr val="006EB3"/>
                          </a:solidFill>
                          <a:effectLst/>
                          <a:latin typeface="Calibri"/>
                        </a:rPr>
                        <a:t>Rioja, La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</a:rPr>
                        <a:t>Estrés</a:t>
                      </a: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MX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</a:rPr>
                        <a:t>Ansiedad</a:t>
                      </a: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MX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</a:rPr>
                        <a:t>Temor /miedo</a:t>
                      </a: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MX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</a:rPr>
                        <a:t>Insomnio</a:t>
                      </a: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</a:rPr>
                        <a:t>Depresión</a:t>
                      </a: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282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28" name="27 Grupo"/>
          <p:cNvGrpSpPr/>
          <p:nvPr/>
        </p:nvGrpSpPr>
        <p:grpSpPr>
          <a:xfrm>
            <a:off x="8986428" y="6368948"/>
            <a:ext cx="2365362" cy="372420"/>
            <a:chOff x="5523396" y="6080596"/>
            <a:chExt cx="2365362" cy="372420"/>
          </a:xfrm>
        </p:grpSpPr>
        <p:sp>
          <p:nvSpPr>
            <p:cNvPr id="29" name="28 CuadroTexto"/>
            <p:cNvSpPr txBox="1"/>
            <p:nvPr/>
          </p:nvSpPr>
          <p:spPr>
            <a:xfrm>
              <a:off x="5650458" y="6080596"/>
              <a:ext cx="2235274" cy="21718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77925" tIns="38963" rIns="77925" bIns="38963" rtlCol="0" anchor="b">
              <a:spAutoFit/>
            </a:bodyPr>
            <a:lstStyle/>
            <a:p>
              <a:r>
                <a:rPr lang="es-ES" sz="900" dirty="0">
                  <a:solidFill>
                    <a:prstClr val="black">
                      <a:lumMod val="50000"/>
                      <a:lumOff val="50000"/>
                    </a:prstClr>
                  </a:solidFill>
                  <a:cs typeface="Arial" panose="020B0604020202020204" pitchFamily="34" charset="0"/>
                </a:rPr>
                <a:t>Dato por encima de la muestra total</a:t>
              </a:r>
            </a:p>
          </p:txBody>
        </p:sp>
        <p:sp>
          <p:nvSpPr>
            <p:cNvPr id="30" name="29 CuadroTexto"/>
            <p:cNvSpPr txBox="1"/>
            <p:nvPr/>
          </p:nvSpPr>
          <p:spPr>
            <a:xfrm>
              <a:off x="5653484" y="6235830"/>
              <a:ext cx="2235274" cy="21718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77925" tIns="38963" rIns="77925" bIns="38963" rtlCol="0" anchor="b">
              <a:spAutoFit/>
            </a:bodyPr>
            <a:lstStyle/>
            <a:p>
              <a:r>
                <a:rPr lang="es-ES" sz="900" dirty="0">
                  <a:solidFill>
                    <a:prstClr val="black">
                      <a:lumMod val="50000"/>
                      <a:lumOff val="50000"/>
                    </a:prstClr>
                  </a:solidFill>
                  <a:cs typeface="Arial" panose="020B0604020202020204" pitchFamily="34" charset="0"/>
                </a:rPr>
                <a:t>Dato por debajo de la muestra total</a:t>
              </a:r>
            </a:p>
          </p:txBody>
        </p:sp>
        <p:sp>
          <p:nvSpPr>
            <p:cNvPr id="31" name="30 Rectángulo"/>
            <p:cNvSpPr/>
            <p:nvPr/>
          </p:nvSpPr>
          <p:spPr>
            <a:xfrm>
              <a:off x="5523396" y="6093296"/>
              <a:ext cx="144016" cy="144016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32" name="31 Rectángulo"/>
            <p:cNvSpPr/>
            <p:nvPr/>
          </p:nvSpPr>
          <p:spPr>
            <a:xfrm>
              <a:off x="5523396" y="6273897"/>
              <a:ext cx="144016" cy="14401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sp>
        <p:nvSpPr>
          <p:cNvPr id="33" name="Freeform 7"/>
          <p:cNvSpPr>
            <a:spLocks/>
          </p:cNvSpPr>
          <p:nvPr/>
        </p:nvSpPr>
        <p:spPr bwMode="auto">
          <a:xfrm>
            <a:off x="5369759" y="2780928"/>
            <a:ext cx="556031" cy="316587"/>
          </a:xfrm>
          <a:custGeom>
            <a:avLst/>
            <a:gdLst>
              <a:gd name="T0" fmla="*/ 131 w 361"/>
              <a:gd name="T1" fmla="*/ 38 h 226"/>
              <a:gd name="T2" fmla="*/ 23 w 361"/>
              <a:gd name="T3" fmla="*/ 105 h 226"/>
              <a:gd name="T4" fmla="*/ 34 w 361"/>
              <a:gd name="T5" fmla="*/ 201 h 226"/>
              <a:gd name="T6" fmla="*/ 150 w 361"/>
              <a:gd name="T7" fmla="*/ 224 h 226"/>
              <a:gd name="T8" fmla="*/ 267 w 361"/>
              <a:gd name="T9" fmla="*/ 200 h 226"/>
              <a:gd name="T10" fmla="*/ 351 w 361"/>
              <a:gd name="T11" fmla="*/ 136 h 226"/>
              <a:gd name="T12" fmla="*/ 341 w 361"/>
              <a:gd name="T13" fmla="*/ 68 h 226"/>
              <a:gd name="T14" fmla="*/ 168 w 361"/>
              <a:gd name="T15" fmla="*/ 12 h 226"/>
              <a:gd name="T16" fmla="*/ 69 w 361"/>
              <a:gd name="T17" fmla="*/ 77 h 226"/>
              <a:gd name="T18" fmla="*/ 74 w 361"/>
              <a:gd name="T19" fmla="*/ 80 h 226"/>
              <a:gd name="T20" fmla="*/ 276 w 361"/>
              <a:gd name="T21" fmla="*/ 29 h 226"/>
              <a:gd name="T22" fmla="*/ 344 w 361"/>
              <a:gd name="T23" fmla="*/ 86 h 226"/>
              <a:gd name="T24" fmla="*/ 325 w 361"/>
              <a:gd name="T25" fmla="*/ 160 h 226"/>
              <a:gd name="T26" fmla="*/ 209 w 361"/>
              <a:gd name="T27" fmla="*/ 210 h 226"/>
              <a:gd name="T28" fmla="*/ 78 w 361"/>
              <a:gd name="T29" fmla="*/ 213 h 226"/>
              <a:gd name="T30" fmla="*/ 27 w 361"/>
              <a:gd name="T31" fmla="*/ 187 h 226"/>
              <a:gd name="T32" fmla="*/ 18 w 361"/>
              <a:gd name="T33" fmla="*/ 124 h 226"/>
              <a:gd name="T34" fmla="*/ 131 w 361"/>
              <a:gd name="T35" fmla="*/ 45 h 226"/>
              <a:gd name="T36" fmla="*/ 133 w 361"/>
              <a:gd name="T37" fmla="*/ 44 h 226"/>
              <a:gd name="T38" fmla="*/ 131 w 361"/>
              <a:gd name="T39" fmla="*/ 38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61" h="226">
                <a:moveTo>
                  <a:pt x="131" y="38"/>
                </a:moveTo>
                <a:cubicBezTo>
                  <a:pt x="92" y="48"/>
                  <a:pt x="48" y="71"/>
                  <a:pt x="23" y="105"/>
                </a:cubicBezTo>
                <a:cubicBezTo>
                  <a:pt x="0" y="137"/>
                  <a:pt x="1" y="177"/>
                  <a:pt x="34" y="201"/>
                </a:cubicBezTo>
                <a:cubicBezTo>
                  <a:pt x="66" y="225"/>
                  <a:pt x="112" y="226"/>
                  <a:pt x="150" y="224"/>
                </a:cubicBezTo>
                <a:cubicBezTo>
                  <a:pt x="189" y="221"/>
                  <a:pt x="230" y="215"/>
                  <a:pt x="267" y="200"/>
                </a:cubicBezTo>
                <a:cubicBezTo>
                  <a:pt x="299" y="188"/>
                  <a:pt x="336" y="169"/>
                  <a:pt x="351" y="136"/>
                </a:cubicBezTo>
                <a:cubicBezTo>
                  <a:pt x="361" y="113"/>
                  <a:pt x="355" y="88"/>
                  <a:pt x="341" y="68"/>
                </a:cubicBezTo>
                <a:cubicBezTo>
                  <a:pt x="303" y="18"/>
                  <a:pt x="227" y="0"/>
                  <a:pt x="168" y="12"/>
                </a:cubicBezTo>
                <a:cubicBezTo>
                  <a:pt x="127" y="19"/>
                  <a:pt x="92" y="43"/>
                  <a:pt x="69" y="77"/>
                </a:cubicBezTo>
                <a:cubicBezTo>
                  <a:pt x="67" y="80"/>
                  <a:pt x="72" y="83"/>
                  <a:pt x="74" y="80"/>
                </a:cubicBezTo>
                <a:cubicBezTo>
                  <a:pt x="120" y="14"/>
                  <a:pt x="205" y="0"/>
                  <a:pt x="276" y="29"/>
                </a:cubicBezTo>
                <a:cubicBezTo>
                  <a:pt x="304" y="40"/>
                  <a:pt x="331" y="59"/>
                  <a:pt x="344" y="86"/>
                </a:cubicBezTo>
                <a:cubicBezTo>
                  <a:pt x="358" y="113"/>
                  <a:pt x="346" y="141"/>
                  <a:pt x="325" y="160"/>
                </a:cubicBezTo>
                <a:cubicBezTo>
                  <a:pt x="293" y="189"/>
                  <a:pt x="249" y="202"/>
                  <a:pt x="209" y="210"/>
                </a:cubicBezTo>
                <a:cubicBezTo>
                  <a:pt x="166" y="218"/>
                  <a:pt x="121" y="222"/>
                  <a:pt x="78" y="213"/>
                </a:cubicBezTo>
                <a:cubicBezTo>
                  <a:pt x="59" y="209"/>
                  <a:pt x="40" y="202"/>
                  <a:pt x="27" y="187"/>
                </a:cubicBezTo>
                <a:cubicBezTo>
                  <a:pt x="10" y="170"/>
                  <a:pt x="9" y="145"/>
                  <a:pt x="18" y="124"/>
                </a:cubicBezTo>
                <a:cubicBezTo>
                  <a:pt x="37" y="82"/>
                  <a:pt x="89" y="55"/>
                  <a:pt x="131" y="45"/>
                </a:cubicBezTo>
                <a:cubicBezTo>
                  <a:pt x="132" y="44"/>
                  <a:pt x="132" y="44"/>
                  <a:pt x="133" y="44"/>
                </a:cubicBezTo>
                <a:cubicBezTo>
                  <a:pt x="137" y="43"/>
                  <a:pt x="135" y="37"/>
                  <a:pt x="131" y="38"/>
                </a:cubicBezTo>
                <a:close/>
              </a:path>
            </a:pathLst>
          </a:custGeom>
          <a:solidFill>
            <a:schemeClr val="accent6"/>
          </a:solidFill>
          <a:ln w="9525">
            <a:solidFill>
              <a:schemeClr val="accent6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4" name="Freeform 7"/>
          <p:cNvSpPr>
            <a:spLocks/>
          </p:cNvSpPr>
          <p:nvPr/>
        </p:nvSpPr>
        <p:spPr bwMode="auto">
          <a:xfrm>
            <a:off x="5879182" y="2780928"/>
            <a:ext cx="556031" cy="316587"/>
          </a:xfrm>
          <a:custGeom>
            <a:avLst/>
            <a:gdLst>
              <a:gd name="T0" fmla="*/ 131 w 361"/>
              <a:gd name="T1" fmla="*/ 38 h 226"/>
              <a:gd name="T2" fmla="*/ 23 w 361"/>
              <a:gd name="T3" fmla="*/ 105 h 226"/>
              <a:gd name="T4" fmla="*/ 34 w 361"/>
              <a:gd name="T5" fmla="*/ 201 h 226"/>
              <a:gd name="T6" fmla="*/ 150 w 361"/>
              <a:gd name="T7" fmla="*/ 224 h 226"/>
              <a:gd name="T8" fmla="*/ 267 w 361"/>
              <a:gd name="T9" fmla="*/ 200 h 226"/>
              <a:gd name="T10" fmla="*/ 351 w 361"/>
              <a:gd name="T11" fmla="*/ 136 h 226"/>
              <a:gd name="T12" fmla="*/ 341 w 361"/>
              <a:gd name="T13" fmla="*/ 68 h 226"/>
              <a:gd name="T14" fmla="*/ 168 w 361"/>
              <a:gd name="T15" fmla="*/ 12 h 226"/>
              <a:gd name="T16" fmla="*/ 69 w 361"/>
              <a:gd name="T17" fmla="*/ 77 h 226"/>
              <a:gd name="T18" fmla="*/ 74 w 361"/>
              <a:gd name="T19" fmla="*/ 80 h 226"/>
              <a:gd name="T20" fmla="*/ 276 w 361"/>
              <a:gd name="T21" fmla="*/ 29 h 226"/>
              <a:gd name="T22" fmla="*/ 344 w 361"/>
              <a:gd name="T23" fmla="*/ 86 h 226"/>
              <a:gd name="T24" fmla="*/ 325 w 361"/>
              <a:gd name="T25" fmla="*/ 160 h 226"/>
              <a:gd name="T26" fmla="*/ 209 w 361"/>
              <a:gd name="T27" fmla="*/ 210 h 226"/>
              <a:gd name="T28" fmla="*/ 78 w 361"/>
              <a:gd name="T29" fmla="*/ 213 h 226"/>
              <a:gd name="T30" fmla="*/ 27 w 361"/>
              <a:gd name="T31" fmla="*/ 187 h 226"/>
              <a:gd name="T32" fmla="*/ 18 w 361"/>
              <a:gd name="T33" fmla="*/ 124 h 226"/>
              <a:gd name="T34" fmla="*/ 131 w 361"/>
              <a:gd name="T35" fmla="*/ 45 h 226"/>
              <a:gd name="T36" fmla="*/ 133 w 361"/>
              <a:gd name="T37" fmla="*/ 44 h 226"/>
              <a:gd name="T38" fmla="*/ 131 w 361"/>
              <a:gd name="T39" fmla="*/ 38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61" h="226">
                <a:moveTo>
                  <a:pt x="131" y="38"/>
                </a:moveTo>
                <a:cubicBezTo>
                  <a:pt x="92" y="48"/>
                  <a:pt x="48" y="71"/>
                  <a:pt x="23" y="105"/>
                </a:cubicBezTo>
                <a:cubicBezTo>
                  <a:pt x="0" y="137"/>
                  <a:pt x="1" y="177"/>
                  <a:pt x="34" y="201"/>
                </a:cubicBezTo>
                <a:cubicBezTo>
                  <a:pt x="66" y="225"/>
                  <a:pt x="112" y="226"/>
                  <a:pt x="150" y="224"/>
                </a:cubicBezTo>
                <a:cubicBezTo>
                  <a:pt x="189" y="221"/>
                  <a:pt x="230" y="215"/>
                  <a:pt x="267" y="200"/>
                </a:cubicBezTo>
                <a:cubicBezTo>
                  <a:pt x="299" y="188"/>
                  <a:pt x="336" y="169"/>
                  <a:pt x="351" y="136"/>
                </a:cubicBezTo>
                <a:cubicBezTo>
                  <a:pt x="361" y="113"/>
                  <a:pt x="355" y="88"/>
                  <a:pt x="341" y="68"/>
                </a:cubicBezTo>
                <a:cubicBezTo>
                  <a:pt x="303" y="18"/>
                  <a:pt x="227" y="0"/>
                  <a:pt x="168" y="12"/>
                </a:cubicBezTo>
                <a:cubicBezTo>
                  <a:pt x="127" y="19"/>
                  <a:pt x="92" y="43"/>
                  <a:pt x="69" y="77"/>
                </a:cubicBezTo>
                <a:cubicBezTo>
                  <a:pt x="67" y="80"/>
                  <a:pt x="72" y="83"/>
                  <a:pt x="74" y="80"/>
                </a:cubicBezTo>
                <a:cubicBezTo>
                  <a:pt x="120" y="14"/>
                  <a:pt x="205" y="0"/>
                  <a:pt x="276" y="29"/>
                </a:cubicBezTo>
                <a:cubicBezTo>
                  <a:pt x="304" y="40"/>
                  <a:pt x="331" y="59"/>
                  <a:pt x="344" y="86"/>
                </a:cubicBezTo>
                <a:cubicBezTo>
                  <a:pt x="358" y="113"/>
                  <a:pt x="346" y="141"/>
                  <a:pt x="325" y="160"/>
                </a:cubicBezTo>
                <a:cubicBezTo>
                  <a:pt x="293" y="189"/>
                  <a:pt x="249" y="202"/>
                  <a:pt x="209" y="210"/>
                </a:cubicBezTo>
                <a:cubicBezTo>
                  <a:pt x="166" y="218"/>
                  <a:pt x="121" y="222"/>
                  <a:pt x="78" y="213"/>
                </a:cubicBezTo>
                <a:cubicBezTo>
                  <a:pt x="59" y="209"/>
                  <a:pt x="40" y="202"/>
                  <a:pt x="27" y="187"/>
                </a:cubicBezTo>
                <a:cubicBezTo>
                  <a:pt x="10" y="170"/>
                  <a:pt x="9" y="145"/>
                  <a:pt x="18" y="124"/>
                </a:cubicBezTo>
                <a:cubicBezTo>
                  <a:pt x="37" y="82"/>
                  <a:pt x="89" y="55"/>
                  <a:pt x="131" y="45"/>
                </a:cubicBezTo>
                <a:cubicBezTo>
                  <a:pt x="132" y="44"/>
                  <a:pt x="132" y="44"/>
                  <a:pt x="133" y="44"/>
                </a:cubicBezTo>
                <a:cubicBezTo>
                  <a:pt x="137" y="43"/>
                  <a:pt x="135" y="37"/>
                  <a:pt x="131" y="38"/>
                </a:cubicBezTo>
                <a:close/>
              </a:path>
            </a:pathLst>
          </a:custGeom>
          <a:solidFill>
            <a:schemeClr val="accent6"/>
          </a:solidFill>
          <a:ln w="9525">
            <a:solidFill>
              <a:schemeClr val="accent6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5" name="Freeform 7"/>
          <p:cNvSpPr>
            <a:spLocks/>
          </p:cNvSpPr>
          <p:nvPr/>
        </p:nvSpPr>
        <p:spPr bwMode="auto">
          <a:xfrm>
            <a:off x="7483391" y="2780928"/>
            <a:ext cx="556031" cy="316587"/>
          </a:xfrm>
          <a:custGeom>
            <a:avLst/>
            <a:gdLst>
              <a:gd name="T0" fmla="*/ 131 w 361"/>
              <a:gd name="T1" fmla="*/ 38 h 226"/>
              <a:gd name="T2" fmla="*/ 23 w 361"/>
              <a:gd name="T3" fmla="*/ 105 h 226"/>
              <a:gd name="T4" fmla="*/ 34 w 361"/>
              <a:gd name="T5" fmla="*/ 201 h 226"/>
              <a:gd name="T6" fmla="*/ 150 w 361"/>
              <a:gd name="T7" fmla="*/ 224 h 226"/>
              <a:gd name="T8" fmla="*/ 267 w 361"/>
              <a:gd name="T9" fmla="*/ 200 h 226"/>
              <a:gd name="T10" fmla="*/ 351 w 361"/>
              <a:gd name="T11" fmla="*/ 136 h 226"/>
              <a:gd name="T12" fmla="*/ 341 w 361"/>
              <a:gd name="T13" fmla="*/ 68 h 226"/>
              <a:gd name="T14" fmla="*/ 168 w 361"/>
              <a:gd name="T15" fmla="*/ 12 h 226"/>
              <a:gd name="T16" fmla="*/ 69 w 361"/>
              <a:gd name="T17" fmla="*/ 77 h 226"/>
              <a:gd name="T18" fmla="*/ 74 w 361"/>
              <a:gd name="T19" fmla="*/ 80 h 226"/>
              <a:gd name="T20" fmla="*/ 276 w 361"/>
              <a:gd name="T21" fmla="*/ 29 h 226"/>
              <a:gd name="T22" fmla="*/ 344 w 361"/>
              <a:gd name="T23" fmla="*/ 86 h 226"/>
              <a:gd name="T24" fmla="*/ 325 w 361"/>
              <a:gd name="T25" fmla="*/ 160 h 226"/>
              <a:gd name="T26" fmla="*/ 209 w 361"/>
              <a:gd name="T27" fmla="*/ 210 h 226"/>
              <a:gd name="T28" fmla="*/ 78 w 361"/>
              <a:gd name="T29" fmla="*/ 213 h 226"/>
              <a:gd name="T30" fmla="*/ 27 w 361"/>
              <a:gd name="T31" fmla="*/ 187 h 226"/>
              <a:gd name="T32" fmla="*/ 18 w 361"/>
              <a:gd name="T33" fmla="*/ 124 h 226"/>
              <a:gd name="T34" fmla="*/ 131 w 361"/>
              <a:gd name="T35" fmla="*/ 45 h 226"/>
              <a:gd name="T36" fmla="*/ 133 w 361"/>
              <a:gd name="T37" fmla="*/ 44 h 226"/>
              <a:gd name="T38" fmla="*/ 131 w 361"/>
              <a:gd name="T39" fmla="*/ 38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61" h="226">
                <a:moveTo>
                  <a:pt x="131" y="38"/>
                </a:moveTo>
                <a:cubicBezTo>
                  <a:pt x="92" y="48"/>
                  <a:pt x="48" y="71"/>
                  <a:pt x="23" y="105"/>
                </a:cubicBezTo>
                <a:cubicBezTo>
                  <a:pt x="0" y="137"/>
                  <a:pt x="1" y="177"/>
                  <a:pt x="34" y="201"/>
                </a:cubicBezTo>
                <a:cubicBezTo>
                  <a:pt x="66" y="225"/>
                  <a:pt x="112" y="226"/>
                  <a:pt x="150" y="224"/>
                </a:cubicBezTo>
                <a:cubicBezTo>
                  <a:pt x="189" y="221"/>
                  <a:pt x="230" y="215"/>
                  <a:pt x="267" y="200"/>
                </a:cubicBezTo>
                <a:cubicBezTo>
                  <a:pt x="299" y="188"/>
                  <a:pt x="336" y="169"/>
                  <a:pt x="351" y="136"/>
                </a:cubicBezTo>
                <a:cubicBezTo>
                  <a:pt x="361" y="113"/>
                  <a:pt x="355" y="88"/>
                  <a:pt x="341" y="68"/>
                </a:cubicBezTo>
                <a:cubicBezTo>
                  <a:pt x="303" y="18"/>
                  <a:pt x="227" y="0"/>
                  <a:pt x="168" y="12"/>
                </a:cubicBezTo>
                <a:cubicBezTo>
                  <a:pt x="127" y="19"/>
                  <a:pt x="92" y="43"/>
                  <a:pt x="69" y="77"/>
                </a:cubicBezTo>
                <a:cubicBezTo>
                  <a:pt x="67" y="80"/>
                  <a:pt x="72" y="83"/>
                  <a:pt x="74" y="80"/>
                </a:cubicBezTo>
                <a:cubicBezTo>
                  <a:pt x="120" y="14"/>
                  <a:pt x="205" y="0"/>
                  <a:pt x="276" y="29"/>
                </a:cubicBezTo>
                <a:cubicBezTo>
                  <a:pt x="304" y="40"/>
                  <a:pt x="331" y="59"/>
                  <a:pt x="344" y="86"/>
                </a:cubicBezTo>
                <a:cubicBezTo>
                  <a:pt x="358" y="113"/>
                  <a:pt x="346" y="141"/>
                  <a:pt x="325" y="160"/>
                </a:cubicBezTo>
                <a:cubicBezTo>
                  <a:pt x="293" y="189"/>
                  <a:pt x="249" y="202"/>
                  <a:pt x="209" y="210"/>
                </a:cubicBezTo>
                <a:cubicBezTo>
                  <a:pt x="166" y="218"/>
                  <a:pt x="121" y="222"/>
                  <a:pt x="78" y="213"/>
                </a:cubicBezTo>
                <a:cubicBezTo>
                  <a:pt x="59" y="209"/>
                  <a:pt x="40" y="202"/>
                  <a:pt x="27" y="187"/>
                </a:cubicBezTo>
                <a:cubicBezTo>
                  <a:pt x="10" y="170"/>
                  <a:pt x="9" y="145"/>
                  <a:pt x="18" y="124"/>
                </a:cubicBezTo>
                <a:cubicBezTo>
                  <a:pt x="37" y="82"/>
                  <a:pt x="89" y="55"/>
                  <a:pt x="131" y="45"/>
                </a:cubicBezTo>
                <a:cubicBezTo>
                  <a:pt x="132" y="44"/>
                  <a:pt x="132" y="44"/>
                  <a:pt x="133" y="44"/>
                </a:cubicBezTo>
                <a:cubicBezTo>
                  <a:pt x="137" y="43"/>
                  <a:pt x="135" y="37"/>
                  <a:pt x="131" y="38"/>
                </a:cubicBezTo>
                <a:close/>
              </a:path>
            </a:pathLst>
          </a:custGeom>
          <a:solidFill>
            <a:schemeClr val="accent6"/>
          </a:solidFill>
          <a:ln w="9525">
            <a:solidFill>
              <a:schemeClr val="accent6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6" name="Freeform 7"/>
          <p:cNvSpPr>
            <a:spLocks/>
          </p:cNvSpPr>
          <p:nvPr/>
        </p:nvSpPr>
        <p:spPr bwMode="auto">
          <a:xfrm>
            <a:off x="7987447" y="2780928"/>
            <a:ext cx="556031" cy="316587"/>
          </a:xfrm>
          <a:custGeom>
            <a:avLst/>
            <a:gdLst>
              <a:gd name="T0" fmla="*/ 131 w 361"/>
              <a:gd name="T1" fmla="*/ 38 h 226"/>
              <a:gd name="T2" fmla="*/ 23 w 361"/>
              <a:gd name="T3" fmla="*/ 105 h 226"/>
              <a:gd name="T4" fmla="*/ 34 w 361"/>
              <a:gd name="T5" fmla="*/ 201 h 226"/>
              <a:gd name="T6" fmla="*/ 150 w 361"/>
              <a:gd name="T7" fmla="*/ 224 h 226"/>
              <a:gd name="T8" fmla="*/ 267 w 361"/>
              <a:gd name="T9" fmla="*/ 200 h 226"/>
              <a:gd name="T10" fmla="*/ 351 w 361"/>
              <a:gd name="T11" fmla="*/ 136 h 226"/>
              <a:gd name="T12" fmla="*/ 341 w 361"/>
              <a:gd name="T13" fmla="*/ 68 h 226"/>
              <a:gd name="T14" fmla="*/ 168 w 361"/>
              <a:gd name="T15" fmla="*/ 12 h 226"/>
              <a:gd name="T16" fmla="*/ 69 w 361"/>
              <a:gd name="T17" fmla="*/ 77 h 226"/>
              <a:gd name="T18" fmla="*/ 74 w 361"/>
              <a:gd name="T19" fmla="*/ 80 h 226"/>
              <a:gd name="T20" fmla="*/ 276 w 361"/>
              <a:gd name="T21" fmla="*/ 29 h 226"/>
              <a:gd name="T22" fmla="*/ 344 w 361"/>
              <a:gd name="T23" fmla="*/ 86 h 226"/>
              <a:gd name="T24" fmla="*/ 325 w 361"/>
              <a:gd name="T25" fmla="*/ 160 h 226"/>
              <a:gd name="T26" fmla="*/ 209 w 361"/>
              <a:gd name="T27" fmla="*/ 210 h 226"/>
              <a:gd name="T28" fmla="*/ 78 w 361"/>
              <a:gd name="T29" fmla="*/ 213 h 226"/>
              <a:gd name="T30" fmla="*/ 27 w 361"/>
              <a:gd name="T31" fmla="*/ 187 h 226"/>
              <a:gd name="T32" fmla="*/ 18 w 361"/>
              <a:gd name="T33" fmla="*/ 124 h 226"/>
              <a:gd name="T34" fmla="*/ 131 w 361"/>
              <a:gd name="T35" fmla="*/ 45 h 226"/>
              <a:gd name="T36" fmla="*/ 133 w 361"/>
              <a:gd name="T37" fmla="*/ 44 h 226"/>
              <a:gd name="T38" fmla="*/ 131 w 361"/>
              <a:gd name="T39" fmla="*/ 38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61" h="226">
                <a:moveTo>
                  <a:pt x="131" y="38"/>
                </a:moveTo>
                <a:cubicBezTo>
                  <a:pt x="92" y="48"/>
                  <a:pt x="48" y="71"/>
                  <a:pt x="23" y="105"/>
                </a:cubicBezTo>
                <a:cubicBezTo>
                  <a:pt x="0" y="137"/>
                  <a:pt x="1" y="177"/>
                  <a:pt x="34" y="201"/>
                </a:cubicBezTo>
                <a:cubicBezTo>
                  <a:pt x="66" y="225"/>
                  <a:pt x="112" y="226"/>
                  <a:pt x="150" y="224"/>
                </a:cubicBezTo>
                <a:cubicBezTo>
                  <a:pt x="189" y="221"/>
                  <a:pt x="230" y="215"/>
                  <a:pt x="267" y="200"/>
                </a:cubicBezTo>
                <a:cubicBezTo>
                  <a:pt x="299" y="188"/>
                  <a:pt x="336" y="169"/>
                  <a:pt x="351" y="136"/>
                </a:cubicBezTo>
                <a:cubicBezTo>
                  <a:pt x="361" y="113"/>
                  <a:pt x="355" y="88"/>
                  <a:pt x="341" y="68"/>
                </a:cubicBezTo>
                <a:cubicBezTo>
                  <a:pt x="303" y="18"/>
                  <a:pt x="227" y="0"/>
                  <a:pt x="168" y="12"/>
                </a:cubicBezTo>
                <a:cubicBezTo>
                  <a:pt x="127" y="19"/>
                  <a:pt x="92" y="43"/>
                  <a:pt x="69" y="77"/>
                </a:cubicBezTo>
                <a:cubicBezTo>
                  <a:pt x="67" y="80"/>
                  <a:pt x="72" y="83"/>
                  <a:pt x="74" y="80"/>
                </a:cubicBezTo>
                <a:cubicBezTo>
                  <a:pt x="120" y="14"/>
                  <a:pt x="205" y="0"/>
                  <a:pt x="276" y="29"/>
                </a:cubicBezTo>
                <a:cubicBezTo>
                  <a:pt x="304" y="40"/>
                  <a:pt x="331" y="59"/>
                  <a:pt x="344" y="86"/>
                </a:cubicBezTo>
                <a:cubicBezTo>
                  <a:pt x="358" y="113"/>
                  <a:pt x="346" y="141"/>
                  <a:pt x="325" y="160"/>
                </a:cubicBezTo>
                <a:cubicBezTo>
                  <a:pt x="293" y="189"/>
                  <a:pt x="249" y="202"/>
                  <a:pt x="209" y="210"/>
                </a:cubicBezTo>
                <a:cubicBezTo>
                  <a:pt x="166" y="218"/>
                  <a:pt x="121" y="222"/>
                  <a:pt x="78" y="213"/>
                </a:cubicBezTo>
                <a:cubicBezTo>
                  <a:pt x="59" y="209"/>
                  <a:pt x="40" y="202"/>
                  <a:pt x="27" y="187"/>
                </a:cubicBezTo>
                <a:cubicBezTo>
                  <a:pt x="10" y="170"/>
                  <a:pt x="9" y="145"/>
                  <a:pt x="18" y="124"/>
                </a:cubicBezTo>
                <a:cubicBezTo>
                  <a:pt x="37" y="82"/>
                  <a:pt x="89" y="55"/>
                  <a:pt x="131" y="45"/>
                </a:cubicBezTo>
                <a:cubicBezTo>
                  <a:pt x="132" y="44"/>
                  <a:pt x="132" y="44"/>
                  <a:pt x="133" y="44"/>
                </a:cubicBezTo>
                <a:cubicBezTo>
                  <a:pt x="137" y="43"/>
                  <a:pt x="135" y="37"/>
                  <a:pt x="131" y="38"/>
                </a:cubicBezTo>
                <a:close/>
              </a:path>
            </a:pathLst>
          </a:custGeom>
          <a:solidFill>
            <a:schemeClr val="accent6"/>
          </a:solidFill>
          <a:ln w="9525">
            <a:solidFill>
              <a:schemeClr val="accent6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7" name="Freeform 7"/>
          <p:cNvSpPr>
            <a:spLocks/>
          </p:cNvSpPr>
          <p:nvPr/>
        </p:nvSpPr>
        <p:spPr bwMode="auto">
          <a:xfrm>
            <a:off x="8995559" y="2780928"/>
            <a:ext cx="556031" cy="316587"/>
          </a:xfrm>
          <a:custGeom>
            <a:avLst/>
            <a:gdLst>
              <a:gd name="T0" fmla="*/ 131 w 361"/>
              <a:gd name="T1" fmla="*/ 38 h 226"/>
              <a:gd name="T2" fmla="*/ 23 w 361"/>
              <a:gd name="T3" fmla="*/ 105 h 226"/>
              <a:gd name="T4" fmla="*/ 34 w 361"/>
              <a:gd name="T5" fmla="*/ 201 h 226"/>
              <a:gd name="T6" fmla="*/ 150 w 361"/>
              <a:gd name="T7" fmla="*/ 224 h 226"/>
              <a:gd name="T8" fmla="*/ 267 w 361"/>
              <a:gd name="T9" fmla="*/ 200 h 226"/>
              <a:gd name="T10" fmla="*/ 351 w 361"/>
              <a:gd name="T11" fmla="*/ 136 h 226"/>
              <a:gd name="T12" fmla="*/ 341 w 361"/>
              <a:gd name="T13" fmla="*/ 68 h 226"/>
              <a:gd name="T14" fmla="*/ 168 w 361"/>
              <a:gd name="T15" fmla="*/ 12 h 226"/>
              <a:gd name="T16" fmla="*/ 69 w 361"/>
              <a:gd name="T17" fmla="*/ 77 h 226"/>
              <a:gd name="T18" fmla="*/ 74 w 361"/>
              <a:gd name="T19" fmla="*/ 80 h 226"/>
              <a:gd name="T20" fmla="*/ 276 w 361"/>
              <a:gd name="T21" fmla="*/ 29 h 226"/>
              <a:gd name="T22" fmla="*/ 344 w 361"/>
              <a:gd name="T23" fmla="*/ 86 h 226"/>
              <a:gd name="T24" fmla="*/ 325 w 361"/>
              <a:gd name="T25" fmla="*/ 160 h 226"/>
              <a:gd name="T26" fmla="*/ 209 w 361"/>
              <a:gd name="T27" fmla="*/ 210 h 226"/>
              <a:gd name="T28" fmla="*/ 78 w 361"/>
              <a:gd name="T29" fmla="*/ 213 h 226"/>
              <a:gd name="T30" fmla="*/ 27 w 361"/>
              <a:gd name="T31" fmla="*/ 187 h 226"/>
              <a:gd name="T32" fmla="*/ 18 w 361"/>
              <a:gd name="T33" fmla="*/ 124 h 226"/>
              <a:gd name="T34" fmla="*/ 131 w 361"/>
              <a:gd name="T35" fmla="*/ 45 h 226"/>
              <a:gd name="T36" fmla="*/ 133 w 361"/>
              <a:gd name="T37" fmla="*/ 44 h 226"/>
              <a:gd name="T38" fmla="*/ 131 w 361"/>
              <a:gd name="T39" fmla="*/ 38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61" h="226">
                <a:moveTo>
                  <a:pt x="131" y="38"/>
                </a:moveTo>
                <a:cubicBezTo>
                  <a:pt x="92" y="48"/>
                  <a:pt x="48" y="71"/>
                  <a:pt x="23" y="105"/>
                </a:cubicBezTo>
                <a:cubicBezTo>
                  <a:pt x="0" y="137"/>
                  <a:pt x="1" y="177"/>
                  <a:pt x="34" y="201"/>
                </a:cubicBezTo>
                <a:cubicBezTo>
                  <a:pt x="66" y="225"/>
                  <a:pt x="112" y="226"/>
                  <a:pt x="150" y="224"/>
                </a:cubicBezTo>
                <a:cubicBezTo>
                  <a:pt x="189" y="221"/>
                  <a:pt x="230" y="215"/>
                  <a:pt x="267" y="200"/>
                </a:cubicBezTo>
                <a:cubicBezTo>
                  <a:pt x="299" y="188"/>
                  <a:pt x="336" y="169"/>
                  <a:pt x="351" y="136"/>
                </a:cubicBezTo>
                <a:cubicBezTo>
                  <a:pt x="361" y="113"/>
                  <a:pt x="355" y="88"/>
                  <a:pt x="341" y="68"/>
                </a:cubicBezTo>
                <a:cubicBezTo>
                  <a:pt x="303" y="18"/>
                  <a:pt x="227" y="0"/>
                  <a:pt x="168" y="12"/>
                </a:cubicBezTo>
                <a:cubicBezTo>
                  <a:pt x="127" y="19"/>
                  <a:pt x="92" y="43"/>
                  <a:pt x="69" y="77"/>
                </a:cubicBezTo>
                <a:cubicBezTo>
                  <a:pt x="67" y="80"/>
                  <a:pt x="72" y="83"/>
                  <a:pt x="74" y="80"/>
                </a:cubicBezTo>
                <a:cubicBezTo>
                  <a:pt x="120" y="14"/>
                  <a:pt x="205" y="0"/>
                  <a:pt x="276" y="29"/>
                </a:cubicBezTo>
                <a:cubicBezTo>
                  <a:pt x="304" y="40"/>
                  <a:pt x="331" y="59"/>
                  <a:pt x="344" y="86"/>
                </a:cubicBezTo>
                <a:cubicBezTo>
                  <a:pt x="358" y="113"/>
                  <a:pt x="346" y="141"/>
                  <a:pt x="325" y="160"/>
                </a:cubicBezTo>
                <a:cubicBezTo>
                  <a:pt x="293" y="189"/>
                  <a:pt x="249" y="202"/>
                  <a:pt x="209" y="210"/>
                </a:cubicBezTo>
                <a:cubicBezTo>
                  <a:pt x="166" y="218"/>
                  <a:pt x="121" y="222"/>
                  <a:pt x="78" y="213"/>
                </a:cubicBezTo>
                <a:cubicBezTo>
                  <a:pt x="59" y="209"/>
                  <a:pt x="40" y="202"/>
                  <a:pt x="27" y="187"/>
                </a:cubicBezTo>
                <a:cubicBezTo>
                  <a:pt x="10" y="170"/>
                  <a:pt x="9" y="145"/>
                  <a:pt x="18" y="124"/>
                </a:cubicBezTo>
                <a:cubicBezTo>
                  <a:pt x="37" y="82"/>
                  <a:pt x="89" y="55"/>
                  <a:pt x="131" y="45"/>
                </a:cubicBezTo>
                <a:cubicBezTo>
                  <a:pt x="132" y="44"/>
                  <a:pt x="132" y="44"/>
                  <a:pt x="133" y="44"/>
                </a:cubicBezTo>
                <a:cubicBezTo>
                  <a:pt x="137" y="43"/>
                  <a:pt x="135" y="37"/>
                  <a:pt x="131" y="38"/>
                </a:cubicBezTo>
                <a:close/>
              </a:path>
            </a:pathLst>
          </a:custGeom>
          <a:solidFill>
            <a:schemeClr val="accent6"/>
          </a:solidFill>
          <a:ln w="9525">
            <a:solidFill>
              <a:schemeClr val="accent6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8" name="Freeform 7"/>
          <p:cNvSpPr>
            <a:spLocks/>
          </p:cNvSpPr>
          <p:nvPr/>
        </p:nvSpPr>
        <p:spPr bwMode="auto">
          <a:xfrm>
            <a:off x="9499615" y="2780928"/>
            <a:ext cx="556031" cy="316587"/>
          </a:xfrm>
          <a:custGeom>
            <a:avLst/>
            <a:gdLst>
              <a:gd name="T0" fmla="*/ 131 w 361"/>
              <a:gd name="T1" fmla="*/ 38 h 226"/>
              <a:gd name="T2" fmla="*/ 23 w 361"/>
              <a:gd name="T3" fmla="*/ 105 h 226"/>
              <a:gd name="T4" fmla="*/ 34 w 361"/>
              <a:gd name="T5" fmla="*/ 201 h 226"/>
              <a:gd name="T6" fmla="*/ 150 w 361"/>
              <a:gd name="T7" fmla="*/ 224 h 226"/>
              <a:gd name="T8" fmla="*/ 267 w 361"/>
              <a:gd name="T9" fmla="*/ 200 h 226"/>
              <a:gd name="T10" fmla="*/ 351 w 361"/>
              <a:gd name="T11" fmla="*/ 136 h 226"/>
              <a:gd name="T12" fmla="*/ 341 w 361"/>
              <a:gd name="T13" fmla="*/ 68 h 226"/>
              <a:gd name="T14" fmla="*/ 168 w 361"/>
              <a:gd name="T15" fmla="*/ 12 h 226"/>
              <a:gd name="T16" fmla="*/ 69 w 361"/>
              <a:gd name="T17" fmla="*/ 77 h 226"/>
              <a:gd name="T18" fmla="*/ 74 w 361"/>
              <a:gd name="T19" fmla="*/ 80 h 226"/>
              <a:gd name="T20" fmla="*/ 276 w 361"/>
              <a:gd name="T21" fmla="*/ 29 h 226"/>
              <a:gd name="T22" fmla="*/ 344 w 361"/>
              <a:gd name="T23" fmla="*/ 86 h 226"/>
              <a:gd name="T24" fmla="*/ 325 w 361"/>
              <a:gd name="T25" fmla="*/ 160 h 226"/>
              <a:gd name="T26" fmla="*/ 209 w 361"/>
              <a:gd name="T27" fmla="*/ 210 h 226"/>
              <a:gd name="T28" fmla="*/ 78 w 361"/>
              <a:gd name="T29" fmla="*/ 213 h 226"/>
              <a:gd name="T30" fmla="*/ 27 w 361"/>
              <a:gd name="T31" fmla="*/ 187 h 226"/>
              <a:gd name="T32" fmla="*/ 18 w 361"/>
              <a:gd name="T33" fmla="*/ 124 h 226"/>
              <a:gd name="T34" fmla="*/ 131 w 361"/>
              <a:gd name="T35" fmla="*/ 45 h 226"/>
              <a:gd name="T36" fmla="*/ 133 w 361"/>
              <a:gd name="T37" fmla="*/ 44 h 226"/>
              <a:gd name="T38" fmla="*/ 131 w 361"/>
              <a:gd name="T39" fmla="*/ 38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61" h="226">
                <a:moveTo>
                  <a:pt x="131" y="38"/>
                </a:moveTo>
                <a:cubicBezTo>
                  <a:pt x="92" y="48"/>
                  <a:pt x="48" y="71"/>
                  <a:pt x="23" y="105"/>
                </a:cubicBezTo>
                <a:cubicBezTo>
                  <a:pt x="0" y="137"/>
                  <a:pt x="1" y="177"/>
                  <a:pt x="34" y="201"/>
                </a:cubicBezTo>
                <a:cubicBezTo>
                  <a:pt x="66" y="225"/>
                  <a:pt x="112" y="226"/>
                  <a:pt x="150" y="224"/>
                </a:cubicBezTo>
                <a:cubicBezTo>
                  <a:pt x="189" y="221"/>
                  <a:pt x="230" y="215"/>
                  <a:pt x="267" y="200"/>
                </a:cubicBezTo>
                <a:cubicBezTo>
                  <a:pt x="299" y="188"/>
                  <a:pt x="336" y="169"/>
                  <a:pt x="351" y="136"/>
                </a:cubicBezTo>
                <a:cubicBezTo>
                  <a:pt x="361" y="113"/>
                  <a:pt x="355" y="88"/>
                  <a:pt x="341" y="68"/>
                </a:cubicBezTo>
                <a:cubicBezTo>
                  <a:pt x="303" y="18"/>
                  <a:pt x="227" y="0"/>
                  <a:pt x="168" y="12"/>
                </a:cubicBezTo>
                <a:cubicBezTo>
                  <a:pt x="127" y="19"/>
                  <a:pt x="92" y="43"/>
                  <a:pt x="69" y="77"/>
                </a:cubicBezTo>
                <a:cubicBezTo>
                  <a:pt x="67" y="80"/>
                  <a:pt x="72" y="83"/>
                  <a:pt x="74" y="80"/>
                </a:cubicBezTo>
                <a:cubicBezTo>
                  <a:pt x="120" y="14"/>
                  <a:pt x="205" y="0"/>
                  <a:pt x="276" y="29"/>
                </a:cubicBezTo>
                <a:cubicBezTo>
                  <a:pt x="304" y="40"/>
                  <a:pt x="331" y="59"/>
                  <a:pt x="344" y="86"/>
                </a:cubicBezTo>
                <a:cubicBezTo>
                  <a:pt x="358" y="113"/>
                  <a:pt x="346" y="141"/>
                  <a:pt x="325" y="160"/>
                </a:cubicBezTo>
                <a:cubicBezTo>
                  <a:pt x="293" y="189"/>
                  <a:pt x="249" y="202"/>
                  <a:pt x="209" y="210"/>
                </a:cubicBezTo>
                <a:cubicBezTo>
                  <a:pt x="166" y="218"/>
                  <a:pt x="121" y="222"/>
                  <a:pt x="78" y="213"/>
                </a:cubicBezTo>
                <a:cubicBezTo>
                  <a:pt x="59" y="209"/>
                  <a:pt x="40" y="202"/>
                  <a:pt x="27" y="187"/>
                </a:cubicBezTo>
                <a:cubicBezTo>
                  <a:pt x="10" y="170"/>
                  <a:pt x="9" y="145"/>
                  <a:pt x="18" y="124"/>
                </a:cubicBezTo>
                <a:cubicBezTo>
                  <a:pt x="37" y="82"/>
                  <a:pt x="89" y="55"/>
                  <a:pt x="131" y="45"/>
                </a:cubicBezTo>
                <a:cubicBezTo>
                  <a:pt x="132" y="44"/>
                  <a:pt x="132" y="44"/>
                  <a:pt x="133" y="44"/>
                </a:cubicBezTo>
                <a:cubicBezTo>
                  <a:pt x="137" y="43"/>
                  <a:pt x="135" y="37"/>
                  <a:pt x="131" y="38"/>
                </a:cubicBezTo>
                <a:close/>
              </a:path>
            </a:pathLst>
          </a:custGeom>
          <a:solidFill>
            <a:schemeClr val="accent6"/>
          </a:solidFill>
          <a:ln w="9525">
            <a:solidFill>
              <a:schemeClr val="accent6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9" name="15 CuadroTexto"/>
          <p:cNvSpPr txBox="1"/>
          <p:nvPr/>
        </p:nvSpPr>
        <p:spPr>
          <a:xfrm>
            <a:off x="1054646" y="1222141"/>
            <a:ext cx="10638535" cy="730035"/>
          </a:xfrm>
          <a:prstGeom prst="rect">
            <a:avLst/>
          </a:prstGeom>
          <a:solidFill>
            <a:schemeClr val="bg1"/>
          </a:solidFill>
          <a:ln w="3175">
            <a:solidFill>
              <a:srgbClr val="CCCDCF"/>
            </a:solidFill>
            <a:prstDash val="solid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algn="ctr" defTabSz="1219014">
              <a:spcAft>
                <a:spcPts val="600"/>
              </a:spcAft>
              <a:defRPr sz="1400" b="1">
                <a:solidFill>
                  <a:schemeClr val="tx2">
                    <a:lumMod val="75000"/>
                  </a:schemeClr>
                </a:solidFill>
                <a:latin typeface="Segoe Print" panose="02000600000000000000" pitchFamily="2" charset="0"/>
              </a:defRPr>
            </a:lvl1pPr>
            <a:lvl2pPr marL="609507" defTabSz="1219014">
              <a:defRPr sz="2400"/>
            </a:lvl2pPr>
            <a:lvl3pPr marL="1219014" defTabSz="1219014">
              <a:defRPr sz="2400"/>
            </a:lvl3pPr>
            <a:lvl4pPr marL="1828520" defTabSz="1219014">
              <a:defRPr sz="2400"/>
            </a:lvl4pPr>
            <a:lvl5pPr marL="2438027" defTabSz="1219014">
              <a:defRPr sz="2400"/>
            </a:lvl5pPr>
            <a:lvl6pPr marL="3047534" defTabSz="1219014">
              <a:defRPr sz="2400"/>
            </a:lvl6pPr>
            <a:lvl7pPr marL="3657041" defTabSz="1219014">
              <a:defRPr sz="2400"/>
            </a:lvl7pPr>
            <a:lvl8pPr marL="4266547" defTabSz="1219014">
              <a:defRPr sz="2400"/>
            </a:lvl8pPr>
            <a:lvl9pPr marL="4876053" defTabSz="1219014">
              <a:defRPr sz="2400"/>
            </a:lvl9pPr>
          </a:lstStyle>
          <a:p>
            <a:r>
              <a:rPr lang="es-ES_tradnl" sz="1600" b="0" dirty="0">
                <a:solidFill>
                  <a:srgbClr val="1F497D">
                    <a:lumMod val="75000"/>
                  </a:srgbClr>
                </a:solidFill>
              </a:rPr>
              <a:t>Castilla la Mancha, Castilla y León, Madrid, Melilla, la Comunidad Valenciana y Extremadura son las comunidades con mayor fuerza en la presencia de episodios emocionales</a:t>
            </a:r>
          </a:p>
        </p:txBody>
      </p:sp>
    </p:spTree>
    <p:extLst>
      <p:ext uri="{BB962C8B-B14F-4D97-AF65-F5344CB8AC3E}">
        <p14:creationId xmlns:p14="http://schemas.microsoft.com/office/powerpoint/2010/main" val="10560869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34566" y="188640"/>
            <a:ext cx="9738348" cy="477054"/>
          </a:xfrm>
        </p:spPr>
        <p:txBody>
          <a:bodyPr/>
          <a:lstStyle/>
          <a:p>
            <a:r>
              <a:rPr lang="es-ES"/>
              <a:t>Bajas laborales derivadas de la carga emocional</a:t>
            </a:r>
            <a:endParaRPr lang="es-ES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34</a:t>
            </a:fld>
            <a:endParaRPr lang="es-ES"/>
          </a:p>
        </p:txBody>
      </p:sp>
      <p:sp>
        <p:nvSpPr>
          <p:cNvPr id="4" name="3 CuadroTexto"/>
          <p:cNvSpPr txBox="1"/>
          <p:nvPr/>
        </p:nvSpPr>
        <p:spPr>
          <a:xfrm>
            <a:off x="334565" y="6356608"/>
            <a:ext cx="9755941" cy="371075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r>
              <a:rPr lang="es-ES" sz="900" dirty="0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rPr>
              <a:t>Base: Total muestra</a:t>
            </a:r>
          </a:p>
          <a:p>
            <a:r>
              <a:rPr lang="es-ES" sz="1000" b="1" dirty="0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rPr>
              <a:t>P 15. ¿Has tenido alguna baja laboral por ansiedad, estrés o agotamiento mental?</a:t>
            </a:r>
          </a:p>
        </p:txBody>
      </p:sp>
      <p:sp>
        <p:nvSpPr>
          <p:cNvPr id="5" name="4 Rectángulo"/>
          <p:cNvSpPr/>
          <p:nvPr/>
        </p:nvSpPr>
        <p:spPr>
          <a:xfrm>
            <a:off x="337065" y="2060848"/>
            <a:ext cx="60928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i="1" dirty="0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rPr>
              <a:t>¿Has tenido alguna baja laboral por ansiedad, </a:t>
            </a:r>
            <a:br>
              <a:rPr lang="es-ES" sz="1600" i="1" dirty="0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rPr>
            </a:br>
            <a:r>
              <a:rPr lang="es-ES" sz="1600" i="1" dirty="0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rPr>
              <a:t>estrés o agotamiento mental?</a:t>
            </a:r>
          </a:p>
        </p:txBody>
      </p:sp>
      <p:sp>
        <p:nvSpPr>
          <p:cNvPr id="8" name="15 CuadroTexto"/>
          <p:cNvSpPr txBox="1"/>
          <p:nvPr/>
        </p:nvSpPr>
        <p:spPr>
          <a:xfrm>
            <a:off x="1555283" y="964755"/>
            <a:ext cx="9073008" cy="862101"/>
          </a:xfrm>
          <a:prstGeom prst="rect">
            <a:avLst/>
          </a:prstGeom>
          <a:solidFill>
            <a:schemeClr val="bg1"/>
          </a:solidFill>
          <a:ln w="3175">
            <a:solidFill>
              <a:srgbClr val="CCCDCF"/>
            </a:solidFill>
            <a:prstDash val="solid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algn="ctr" defTabSz="1219014">
              <a:spcAft>
                <a:spcPts val="600"/>
              </a:spcAft>
              <a:defRPr sz="1400" b="1">
                <a:solidFill>
                  <a:schemeClr val="tx2">
                    <a:lumMod val="75000"/>
                  </a:schemeClr>
                </a:solidFill>
                <a:latin typeface="Segoe Print" panose="02000600000000000000" pitchFamily="2" charset="0"/>
              </a:defRPr>
            </a:lvl1pPr>
            <a:lvl2pPr marL="609507" defTabSz="1219014">
              <a:defRPr sz="2400"/>
            </a:lvl2pPr>
            <a:lvl3pPr marL="1219014" defTabSz="1219014">
              <a:defRPr sz="2400"/>
            </a:lvl3pPr>
            <a:lvl4pPr marL="1828520" defTabSz="1219014">
              <a:defRPr sz="2400"/>
            </a:lvl4pPr>
            <a:lvl5pPr marL="2438027" defTabSz="1219014">
              <a:defRPr sz="2400"/>
            </a:lvl5pPr>
            <a:lvl6pPr marL="3047534" defTabSz="1219014">
              <a:defRPr sz="2400"/>
            </a:lvl6pPr>
            <a:lvl7pPr marL="3657041" defTabSz="1219014">
              <a:defRPr sz="2400"/>
            </a:lvl7pPr>
            <a:lvl8pPr marL="4266547" defTabSz="1219014">
              <a:defRPr sz="2400"/>
            </a:lvl8pPr>
            <a:lvl9pPr marL="4876053" defTabSz="1219014">
              <a:defRPr sz="2400"/>
            </a:lvl9pPr>
          </a:lstStyle>
          <a:p>
            <a:r>
              <a:rPr lang="es-ES_tradnl" sz="1600" dirty="0">
                <a:solidFill>
                  <a:srgbClr val="1F497D">
                    <a:lumMod val="75000"/>
                  </a:srgbClr>
                </a:solidFill>
              </a:rPr>
              <a:t>A nivel nacional, el 16,5% de las enfermeras se han visto obligadas a pedir la baja por ansiedad, estrés o agotamiento mental. En Castilla y León este dato se eleva al 14,1%</a:t>
            </a:r>
          </a:p>
        </p:txBody>
      </p:sp>
      <p:graphicFrame>
        <p:nvGraphicFramePr>
          <p:cNvPr id="13" name="12 Gráfico"/>
          <p:cNvGraphicFramePr/>
          <p:nvPr>
            <p:extLst>
              <p:ext uri="{D42A27DB-BD31-4B8C-83A1-F6EECF244321}">
                <p14:modId xmlns:p14="http://schemas.microsoft.com/office/powerpoint/2010/main" val="700975724"/>
              </p:ext>
            </p:extLst>
          </p:nvPr>
        </p:nvGraphicFramePr>
        <p:xfrm>
          <a:off x="463471" y="2852936"/>
          <a:ext cx="5400000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ctangle 26"/>
          <p:cNvSpPr txBox="1">
            <a:spLocks noChangeArrowheads="1"/>
          </p:cNvSpPr>
          <p:nvPr/>
        </p:nvSpPr>
        <p:spPr bwMode="auto">
          <a:xfrm>
            <a:off x="2047647" y="2636912"/>
            <a:ext cx="1829972" cy="33855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MX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Total nacional</a:t>
            </a:r>
            <a:endParaRPr lang="es-ES" sz="1600" b="1" dirty="0">
              <a:solidFill>
                <a:schemeClr val="tx1">
                  <a:lumMod val="50000"/>
                  <a:lumOff val="50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aphicFrame>
        <p:nvGraphicFramePr>
          <p:cNvPr id="14" name="13 Gráfico"/>
          <p:cNvGraphicFramePr/>
          <p:nvPr>
            <p:extLst>
              <p:ext uri="{D42A27DB-BD31-4B8C-83A1-F6EECF244321}">
                <p14:modId xmlns:p14="http://schemas.microsoft.com/office/powerpoint/2010/main" val="278074343"/>
              </p:ext>
            </p:extLst>
          </p:nvPr>
        </p:nvGraphicFramePr>
        <p:xfrm>
          <a:off x="6326942" y="2852936"/>
          <a:ext cx="5400000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Rectangle 26"/>
          <p:cNvSpPr txBox="1">
            <a:spLocks noChangeArrowheads="1"/>
          </p:cNvSpPr>
          <p:nvPr/>
        </p:nvSpPr>
        <p:spPr bwMode="auto">
          <a:xfrm>
            <a:off x="7911118" y="2636912"/>
            <a:ext cx="1829972" cy="33855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MX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Castilla y León</a:t>
            </a:r>
            <a:endParaRPr lang="es-ES" sz="1600" b="1" dirty="0">
              <a:solidFill>
                <a:schemeClr val="tx1">
                  <a:lumMod val="50000"/>
                  <a:lumOff val="50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1855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1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6818765"/>
              </p:ext>
            </p:extLst>
          </p:nvPr>
        </p:nvGraphicFramePr>
        <p:xfrm>
          <a:off x="4045551" y="1106025"/>
          <a:ext cx="2988000" cy="5147520"/>
        </p:xfrm>
        <a:graphic>
          <a:graphicData uri="http://schemas.openxmlformats.org/drawingml/2006/table">
            <a:tbl>
              <a:tblPr/>
              <a:tblGrid>
                <a:gridCol w="12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5600"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/>
                        </a:rPr>
                        <a:t>Balears, Illes</a:t>
                      </a:r>
                    </a:p>
                  </a:txBody>
                  <a:tcPr marL="9525" marR="857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200" b="1" i="0" u="none" strike="noStrike" kern="1200" dirty="0">
                        <a:solidFill>
                          <a:srgbClr val="49AADD"/>
                        </a:solidFill>
                        <a:effectLst/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200" b="0" i="0" u="none" strike="noStrike">
                          <a:solidFill>
                            <a:srgbClr val="404040"/>
                          </a:solidFill>
                          <a:effectLst/>
                          <a:latin typeface="Calibri"/>
                        </a:rPr>
                        <a:t>Asturias </a:t>
                      </a:r>
                    </a:p>
                  </a:txBody>
                  <a:tcPr marL="9525" marR="857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200" b="0" i="0" u="none" strike="noStrike">
                          <a:solidFill>
                            <a:srgbClr val="404040"/>
                          </a:solidFill>
                          <a:effectLst/>
                          <a:latin typeface="Calibri"/>
                        </a:rPr>
                        <a:t>Cantabria</a:t>
                      </a:r>
                    </a:p>
                  </a:txBody>
                  <a:tcPr marL="9525" marR="857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200" b="0" i="0" u="none" strike="noStrike">
                          <a:solidFill>
                            <a:srgbClr val="404040"/>
                          </a:solidFill>
                          <a:effectLst/>
                          <a:latin typeface="Calibri"/>
                        </a:rPr>
                        <a:t>Cataluña</a:t>
                      </a:r>
                    </a:p>
                  </a:txBody>
                  <a:tcPr marL="9525" marR="857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200" b="0" i="0" u="none" strike="noStrike">
                          <a:solidFill>
                            <a:srgbClr val="404040"/>
                          </a:solidFill>
                          <a:effectLst/>
                          <a:latin typeface="Calibri"/>
                        </a:rPr>
                        <a:t>Canarias</a:t>
                      </a:r>
                    </a:p>
                  </a:txBody>
                  <a:tcPr marL="9525" marR="857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/>
                        </a:rPr>
                        <a:t>Madrid </a:t>
                      </a:r>
                    </a:p>
                  </a:txBody>
                  <a:tcPr marL="9525" marR="857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200" b="0" i="0" u="none" strike="noStrike">
                          <a:solidFill>
                            <a:srgbClr val="404040"/>
                          </a:solidFill>
                          <a:effectLst/>
                          <a:latin typeface="Calibri"/>
                        </a:rPr>
                        <a:t>Galicia</a:t>
                      </a:r>
                    </a:p>
                  </a:txBody>
                  <a:tcPr marL="9525" marR="857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200" b="0" i="0" u="none" strike="noStrike">
                          <a:solidFill>
                            <a:srgbClr val="404040"/>
                          </a:solidFill>
                          <a:effectLst/>
                          <a:latin typeface="Calibri"/>
                        </a:rPr>
                        <a:t>Melilla</a:t>
                      </a:r>
                    </a:p>
                  </a:txBody>
                  <a:tcPr marL="9525" marR="857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200" b="0" i="0" u="none" strike="noStrike">
                          <a:solidFill>
                            <a:srgbClr val="404040"/>
                          </a:solidFill>
                          <a:effectLst/>
                          <a:latin typeface="Calibri"/>
                        </a:rPr>
                        <a:t>País Vasco</a:t>
                      </a:r>
                    </a:p>
                  </a:txBody>
                  <a:tcPr marL="9525" marR="857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/>
                        </a:rPr>
                        <a:t>Extremadura</a:t>
                      </a:r>
                    </a:p>
                  </a:txBody>
                  <a:tcPr marL="9525" marR="857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4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/>
                        </a:rPr>
                        <a:t>Total muestra</a:t>
                      </a:r>
                    </a:p>
                  </a:txBody>
                  <a:tcPr marL="9525" marR="857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200" b="0" i="0" u="none" strike="noStrike">
                          <a:solidFill>
                            <a:srgbClr val="404040"/>
                          </a:solidFill>
                          <a:effectLst/>
                          <a:latin typeface="Calibri"/>
                        </a:rPr>
                        <a:t>C. Valenciana</a:t>
                      </a:r>
                    </a:p>
                  </a:txBody>
                  <a:tcPr marL="9525" marR="857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200" b="0" i="0" u="none" strike="noStrike">
                          <a:solidFill>
                            <a:srgbClr val="404040"/>
                          </a:solidFill>
                          <a:effectLst/>
                          <a:latin typeface="Calibri"/>
                        </a:rPr>
                        <a:t>Castilla y León</a:t>
                      </a:r>
                    </a:p>
                  </a:txBody>
                  <a:tcPr marL="9525" marR="857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200" b="0" i="0" u="none" strike="noStrike">
                          <a:solidFill>
                            <a:srgbClr val="404040"/>
                          </a:solidFill>
                          <a:effectLst/>
                          <a:latin typeface="Calibri"/>
                        </a:rPr>
                        <a:t>Murcia</a:t>
                      </a:r>
                    </a:p>
                  </a:txBody>
                  <a:tcPr marL="9525" marR="857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200" b="0" i="0" u="none" strike="noStrike">
                          <a:solidFill>
                            <a:srgbClr val="404040"/>
                          </a:solidFill>
                          <a:effectLst/>
                          <a:latin typeface="Calibri"/>
                        </a:rPr>
                        <a:t>Navarra</a:t>
                      </a:r>
                    </a:p>
                  </a:txBody>
                  <a:tcPr marL="9525" marR="857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200" b="0" i="0" u="none" strike="noStrike">
                          <a:solidFill>
                            <a:srgbClr val="404040"/>
                          </a:solidFill>
                          <a:effectLst/>
                          <a:latin typeface="Calibri"/>
                        </a:rPr>
                        <a:t>C. La Mancha</a:t>
                      </a:r>
                    </a:p>
                  </a:txBody>
                  <a:tcPr marL="9525" marR="857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200" b="0" i="0" u="none" strike="noStrike">
                          <a:solidFill>
                            <a:srgbClr val="404040"/>
                          </a:solidFill>
                          <a:effectLst/>
                          <a:latin typeface="Calibri"/>
                        </a:rPr>
                        <a:t>Rioja, La</a:t>
                      </a:r>
                    </a:p>
                  </a:txBody>
                  <a:tcPr marL="9525" marR="857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200" b="0" i="0" u="none" strike="noStrike">
                          <a:solidFill>
                            <a:srgbClr val="404040"/>
                          </a:solidFill>
                          <a:effectLst/>
                          <a:latin typeface="Calibri"/>
                        </a:rPr>
                        <a:t>Andalucía</a:t>
                      </a:r>
                    </a:p>
                  </a:txBody>
                  <a:tcPr marL="9525" marR="857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200" b="0" i="0" u="none" strike="noStrike">
                          <a:solidFill>
                            <a:srgbClr val="404040"/>
                          </a:solidFill>
                          <a:effectLst/>
                          <a:latin typeface="Calibri"/>
                        </a:rPr>
                        <a:t>Ceuta</a:t>
                      </a:r>
                    </a:p>
                  </a:txBody>
                  <a:tcPr marL="9525" marR="857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/>
                        </a:rPr>
                        <a:t>Aragón</a:t>
                      </a:r>
                    </a:p>
                  </a:txBody>
                  <a:tcPr marL="9525" marR="857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34566" y="188640"/>
            <a:ext cx="9738348" cy="754053"/>
          </a:xfrm>
        </p:spPr>
        <p:txBody>
          <a:bodyPr/>
          <a:lstStyle/>
          <a:p>
            <a:r>
              <a:rPr lang="es-ES" dirty="0"/>
              <a:t>Bajas laborales derivadas de la carga emocional</a:t>
            </a:r>
            <a:br>
              <a:rPr lang="es-ES" dirty="0"/>
            </a:br>
            <a:r>
              <a:rPr lang="es-ES" sz="1800" b="0" i="1" dirty="0"/>
              <a:t>Según CCAA</a:t>
            </a:r>
            <a:endParaRPr lang="es-ES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white"/>
                </a:solidFill>
              </a:rPr>
              <a:pPr/>
              <a:t>35</a:t>
            </a:fld>
            <a:endParaRPr lang="es-ES">
              <a:solidFill>
                <a:prstClr val="white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34565" y="6356608"/>
            <a:ext cx="9755941" cy="371075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r>
              <a:rPr lang="es-ES" sz="900" dirty="0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rPr>
              <a:t>Base: Total muestra</a:t>
            </a:r>
          </a:p>
          <a:p>
            <a:r>
              <a:rPr lang="es-ES" sz="1000" b="1" dirty="0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rPr>
              <a:t>P 15. ¿Has tenido alguna baja laboral por ansiedad, estrés o agotamiento mental?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2308697" y="2611651"/>
            <a:ext cx="15394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b="1" i="1" dirty="0"/>
              <a:t>% en una o más ocasiones</a:t>
            </a:r>
          </a:p>
        </p:txBody>
      </p:sp>
      <p:sp>
        <p:nvSpPr>
          <p:cNvPr id="14" name="Freeform 9"/>
          <p:cNvSpPr>
            <a:spLocks/>
          </p:cNvSpPr>
          <p:nvPr/>
        </p:nvSpPr>
        <p:spPr bwMode="auto">
          <a:xfrm>
            <a:off x="2087122" y="2431891"/>
            <a:ext cx="1919852" cy="866741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5" name="Freeform 49"/>
          <p:cNvSpPr>
            <a:spLocks noEditPoints="1"/>
          </p:cNvSpPr>
          <p:nvPr/>
        </p:nvSpPr>
        <p:spPr bwMode="auto">
          <a:xfrm rot="7634199">
            <a:off x="3650871" y="1475836"/>
            <a:ext cx="572206" cy="469556"/>
          </a:xfrm>
          <a:custGeom>
            <a:avLst/>
            <a:gdLst>
              <a:gd name="T0" fmla="*/ 20 w 624"/>
              <a:gd name="T1" fmla="*/ 223 h 462"/>
              <a:gd name="T2" fmla="*/ 74 w 624"/>
              <a:gd name="T3" fmla="*/ 191 h 462"/>
              <a:gd name="T4" fmla="*/ 174 w 624"/>
              <a:gd name="T5" fmla="*/ 310 h 462"/>
              <a:gd name="T6" fmla="*/ 272 w 624"/>
              <a:gd name="T7" fmla="*/ 372 h 462"/>
              <a:gd name="T8" fmla="*/ 575 w 624"/>
              <a:gd name="T9" fmla="*/ 225 h 462"/>
              <a:gd name="T10" fmla="*/ 561 w 624"/>
              <a:gd name="T11" fmla="*/ 217 h 462"/>
              <a:gd name="T12" fmla="*/ 214 w 624"/>
              <a:gd name="T13" fmla="*/ 110 h 462"/>
              <a:gd name="T14" fmla="*/ 20 w 624"/>
              <a:gd name="T15" fmla="*/ 205 h 462"/>
              <a:gd name="T16" fmla="*/ 605 w 624"/>
              <a:gd name="T17" fmla="*/ 420 h 462"/>
              <a:gd name="T18" fmla="*/ 605 w 624"/>
              <a:gd name="T19" fmla="*/ 420 h 462"/>
              <a:gd name="T20" fmla="*/ 569 w 624"/>
              <a:gd name="T21" fmla="*/ 425 h 462"/>
              <a:gd name="T22" fmla="*/ 550 w 624"/>
              <a:gd name="T23" fmla="*/ 381 h 462"/>
              <a:gd name="T24" fmla="*/ 548 w 624"/>
              <a:gd name="T25" fmla="*/ 396 h 462"/>
              <a:gd name="T26" fmla="*/ 541 w 624"/>
              <a:gd name="T27" fmla="*/ 395 h 462"/>
              <a:gd name="T28" fmla="*/ 528 w 624"/>
              <a:gd name="T29" fmla="*/ 367 h 462"/>
              <a:gd name="T30" fmla="*/ 539 w 624"/>
              <a:gd name="T31" fmla="*/ 239 h 462"/>
              <a:gd name="T32" fmla="*/ 537 w 624"/>
              <a:gd name="T33" fmla="*/ 269 h 462"/>
              <a:gd name="T34" fmla="*/ 512 w 624"/>
              <a:gd name="T35" fmla="*/ 248 h 462"/>
              <a:gd name="T36" fmla="*/ 493 w 624"/>
              <a:gd name="T37" fmla="*/ 254 h 462"/>
              <a:gd name="T38" fmla="*/ 489 w 624"/>
              <a:gd name="T39" fmla="*/ 255 h 462"/>
              <a:gd name="T40" fmla="*/ 474 w 624"/>
              <a:gd name="T41" fmla="*/ 257 h 462"/>
              <a:gd name="T42" fmla="*/ 499 w 624"/>
              <a:gd name="T43" fmla="*/ 339 h 462"/>
              <a:gd name="T44" fmla="*/ 511 w 624"/>
              <a:gd name="T45" fmla="*/ 426 h 462"/>
              <a:gd name="T46" fmla="*/ 506 w 624"/>
              <a:gd name="T47" fmla="*/ 426 h 462"/>
              <a:gd name="T48" fmla="*/ 426 w 624"/>
              <a:gd name="T49" fmla="*/ 263 h 462"/>
              <a:gd name="T50" fmla="*/ 406 w 624"/>
              <a:gd name="T51" fmla="*/ 263 h 462"/>
              <a:gd name="T52" fmla="*/ 451 w 624"/>
              <a:gd name="T53" fmla="*/ 420 h 462"/>
              <a:gd name="T54" fmla="*/ 399 w 624"/>
              <a:gd name="T55" fmla="*/ 263 h 462"/>
              <a:gd name="T56" fmla="*/ 416 w 624"/>
              <a:gd name="T57" fmla="*/ 412 h 462"/>
              <a:gd name="T58" fmla="*/ 343 w 624"/>
              <a:gd name="T59" fmla="*/ 260 h 462"/>
              <a:gd name="T60" fmla="*/ 383 w 624"/>
              <a:gd name="T61" fmla="*/ 403 h 462"/>
              <a:gd name="T62" fmla="*/ 378 w 624"/>
              <a:gd name="T63" fmla="*/ 402 h 462"/>
              <a:gd name="T64" fmla="*/ 300 w 624"/>
              <a:gd name="T65" fmla="*/ 253 h 462"/>
              <a:gd name="T66" fmla="*/ 300 w 624"/>
              <a:gd name="T67" fmla="*/ 253 h 462"/>
              <a:gd name="T68" fmla="*/ 263 w 624"/>
              <a:gd name="T69" fmla="*/ 242 h 462"/>
              <a:gd name="T70" fmla="*/ 285 w 624"/>
              <a:gd name="T71" fmla="*/ 363 h 462"/>
              <a:gd name="T72" fmla="*/ 252 w 624"/>
              <a:gd name="T73" fmla="*/ 237 h 462"/>
              <a:gd name="T74" fmla="*/ 243 w 624"/>
              <a:gd name="T75" fmla="*/ 339 h 462"/>
              <a:gd name="T76" fmla="*/ 201 w 624"/>
              <a:gd name="T77" fmla="*/ 210 h 462"/>
              <a:gd name="T78" fmla="*/ 177 w 624"/>
              <a:gd name="T79" fmla="*/ 191 h 462"/>
              <a:gd name="T80" fmla="*/ 178 w 624"/>
              <a:gd name="T81" fmla="*/ 294 h 462"/>
              <a:gd name="T82" fmla="*/ 181 w 624"/>
              <a:gd name="T83" fmla="*/ 122 h 462"/>
              <a:gd name="T84" fmla="*/ 175 w 624"/>
              <a:gd name="T85" fmla="*/ 109 h 462"/>
              <a:gd name="T86" fmla="*/ 171 w 624"/>
              <a:gd name="T87" fmla="*/ 97 h 462"/>
              <a:gd name="T88" fmla="*/ 134 w 624"/>
              <a:gd name="T89" fmla="*/ 78 h 462"/>
              <a:gd name="T90" fmla="*/ 105 w 624"/>
              <a:gd name="T91" fmla="*/ 61 h 462"/>
              <a:gd name="T92" fmla="*/ 124 w 624"/>
              <a:gd name="T93" fmla="*/ 247 h 462"/>
              <a:gd name="T94" fmla="*/ 96 w 624"/>
              <a:gd name="T95" fmla="*/ 56 h 462"/>
              <a:gd name="T96" fmla="*/ 104 w 624"/>
              <a:gd name="T97" fmla="*/ 142 h 462"/>
              <a:gd name="T98" fmla="*/ 76 w 624"/>
              <a:gd name="T99" fmla="*/ 45 h 462"/>
              <a:gd name="T100" fmla="*/ 86 w 624"/>
              <a:gd name="T101" fmla="*/ 183 h 462"/>
              <a:gd name="T102" fmla="*/ 39 w 624"/>
              <a:gd name="T103" fmla="*/ 25 h 462"/>
              <a:gd name="T104" fmla="*/ 39 w 624"/>
              <a:gd name="T105" fmla="*/ 193 h 462"/>
              <a:gd name="T106" fmla="*/ 20 w 624"/>
              <a:gd name="T107" fmla="*/ 78 h 462"/>
              <a:gd name="T108" fmla="*/ 38 w 624"/>
              <a:gd name="T109" fmla="*/ 119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624" h="462">
                <a:moveTo>
                  <a:pt x="2" y="108"/>
                </a:moveTo>
                <a:cubicBezTo>
                  <a:pt x="0" y="142"/>
                  <a:pt x="0" y="178"/>
                  <a:pt x="5" y="211"/>
                </a:cubicBezTo>
                <a:cubicBezTo>
                  <a:pt x="6" y="214"/>
                  <a:pt x="7" y="216"/>
                  <a:pt x="9" y="217"/>
                </a:cubicBezTo>
                <a:cubicBezTo>
                  <a:pt x="8" y="221"/>
                  <a:pt x="14" y="226"/>
                  <a:pt x="20" y="223"/>
                </a:cubicBezTo>
                <a:cubicBezTo>
                  <a:pt x="37" y="212"/>
                  <a:pt x="54" y="202"/>
                  <a:pt x="72" y="193"/>
                </a:cubicBezTo>
                <a:cubicBezTo>
                  <a:pt x="72" y="193"/>
                  <a:pt x="72" y="194"/>
                  <a:pt x="72" y="195"/>
                </a:cubicBezTo>
                <a:cubicBezTo>
                  <a:pt x="73" y="196"/>
                  <a:pt x="75" y="196"/>
                  <a:pt x="75" y="194"/>
                </a:cubicBezTo>
                <a:cubicBezTo>
                  <a:pt x="75" y="193"/>
                  <a:pt x="74" y="192"/>
                  <a:pt x="74" y="191"/>
                </a:cubicBezTo>
                <a:cubicBezTo>
                  <a:pt x="74" y="191"/>
                  <a:pt x="75" y="191"/>
                  <a:pt x="75" y="191"/>
                </a:cubicBezTo>
                <a:cubicBezTo>
                  <a:pt x="86" y="231"/>
                  <a:pt x="117" y="262"/>
                  <a:pt x="148" y="288"/>
                </a:cubicBezTo>
                <a:cubicBezTo>
                  <a:pt x="156" y="296"/>
                  <a:pt x="165" y="303"/>
                  <a:pt x="174" y="310"/>
                </a:cubicBezTo>
                <a:cubicBezTo>
                  <a:pt x="174" y="310"/>
                  <a:pt x="174" y="310"/>
                  <a:pt x="174" y="310"/>
                </a:cubicBezTo>
                <a:cubicBezTo>
                  <a:pt x="175" y="312"/>
                  <a:pt x="176" y="312"/>
                  <a:pt x="177" y="312"/>
                </a:cubicBezTo>
                <a:cubicBezTo>
                  <a:pt x="197" y="327"/>
                  <a:pt x="219" y="341"/>
                  <a:pt x="241" y="354"/>
                </a:cubicBezTo>
                <a:cubicBezTo>
                  <a:pt x="241" y="355"/>
                  <a:pt x="242" y="355"/>
                  <a:pt x="243" y="355"/>
                </a:cubicBezTo>
                <a:cubicBezTo>
                  <a:pt x="252" y="361"/>
                  <a:pt x="262" y="367"/>
                  <a:pt x="272" y="372"/>
                </a:cubicBezTo>
                <a:cubicBezTo>
                  <a:pt x="375" y="428"/>
                  <a:pt x="504" y="462"/>
                  <a:pt x="619" y="427"/>
                </a:cubicBezTo>
                <a:cubicBezTo>
                  <a:pt x="624" y="426"/>
                  <a:pt x="622" y="418"/>
                  <a:pt x="618" y="418"/>
                </a:cubicBezTo>
                <a:cubicBezTo>
                  <a:pt x="588" y="386"/>
                  <a:pt x="550" y="366"/>
                  <a:pt x="515" y="341"/>
                </a:cubicBezTo>
                <a:cubicBezTo>
                  <a:pt x="538" y="304"/>
                  <a:pt x="559" y="266"/>
                  <a:pt x="575" y="225"/>
                </a:cubicBezTo>
                <a:cubicBezTo>
                  <a:pt x="576" y="223"/>
                  <a:pt x="576" y="221"/>
                  <a:pt x="576" y="220"/>
                </a:cubicBezTo>
                <a:cubicBezTo>
                  <a:pt x="577" y="217"/>
                  <a:pt x="575" y="213"/>
                  <a:pt x="570" y="214"/>
                </a:cubicBezTo>
                <a:cubicBezTo>
                  <a:pt x="570" y="214"/>
                  <a:pt x="570" y="214"/>
                  <a:pt x="570" y="214"/>
                </a:cubicBezTo>
                <a:cubicBezTo>
                  <a:pt x="567" y="213"/>
                  <a:pt x="563" y="214"/>
                  <a:pt x="561" y="217"/>
                </a:cubicBezTo>
                <a:cubicBezTo>
                  <a:pt x="432" y="260"/>
                  <a:pt x="252" y="272"/>
                  <a:pt x="161" y="152"/>
                </a:cubicBezTo>
                <a:cubicBezTo>
                  <a:pt x="177" y="143"/>
                  <a:pt x="194" y="133"/>
                  <a:pt x="209" y="122"/>
                </a:cubicBezTo>
                <a:cubicBezTo>
                  <a:pt x="210" y="121"/>
                  <a:pt x="211" y="120"/>
                  <a:pt x="211" y="119"/>
                </a:cubicBezTo>
                <a:cubicBezTo>
                  <a:pt x="215" y="120"/>
                  <a:pt x="219" y="113"/>
                  <a:pt x="214" y="110"/>
                </a:cubicBezTo>
                <a:cubicBezTo>
                  <a:pt x="157" y="69"/>
                  <a:pt x="94" y="36"/>
                  <a:pt x="32" y="3"/>
                </a:cubicBezTo>
                <a:cubicBezTo>
                  <a:pt x="28" y="0"/>
                  <a:pt x="24" y="4"/>
                  <a:pt x="22" y="7"/>
                </a:cubicBezTo>
                <a:cubicBezTo>
                  <a:pt x="7" y="38"/>
                  <a:pt x="4" y="74"/>
                  <a:pt x="2" y="108"/>
                </a:cubicBezTo>
                <a:close/>
                <a:moveTo>
                  <a:pt x="20" y="205"/>
                </a:moveTo>
                <a:cubicBezTo>
                  <a:pt x="18" y="184"/>
                  <a:pt x="17" y="164"/>
                  <a:pt x="17" y="143"/>
                </a:cubicBezTo>
                <a:cubicBezTo>
                  <a:pt x="22" y="161"/>
                  <a:pt x="29" y="178"/>
                  <a:pt x="35" y="196"/>
                </a:cubicBezTo>
                <a:cubicBezTo>
                  <a:pt x="30" y="198"/>
                  <a:pt x="24" y="202"/>
                  <a:pt x="20" y="205"/>
                </a:cubicBezTo>
                <a:close/>
                <a:moveTo>
                  <a:pt x="605" y="420"/>
                </a:moveTo>
                <a:cubicBezTo>
                  <a:pt x="599" y="421"/>
                  <a:pt x="593" y="422"/>
                  <a:pt x="588" y="423"/>
                </a:cubicBezTo>
                <a:cubicBezTo>
                  <a:pt x="587" y="418"/>
                  <a:pt x="585" y="413"/>
                  <a:pt x="583" y="408"/>
                </a:cubicBezTo>
                <a:cubicBezTo>
                  <a:pt x="583" y="406"/>
                  <a:pt x="582" y="403"/>
                  <a:pt x="580" y="400"/>
                </a:cubicBezTo>
                <a:cubicBezTo>
                  <a:pt x="589" y="406"/>
                  <a:pt x="597" y="413"/>
                  <a:pt x="605" y="420"/>
                </a:cubicBezTo>
                <a:close/>
                <a:moveTo>
                  <a:pt x="572" y="394"/>
                </a:moveTo>
                <a:cubicBezTo>
                  <a:pt x="574" y="400"/>
                  <a:pt x="578" y="405"/>
                  <a:pt x="580" y="410"/>
                </a:cubicBezTo>
                <a:cubicBezTo>
                  <a:pt x="582" y="414"/>
                  <a:pt x="584" y="418"/>
                  <a:pt x="586" y="423"/>
                </a:cubicBezTo>
                <a:cubicBezTo>
                  <a:pt x="581" y="423"/>
                  <a:pt x="575" y="424"/>
                  <a:pt x="569" y="425"/>
                </a:cubicBezTo>
                <a:cubicBezTo>
                  <a:pt x="569" y="417"/>
                  <a:pt x="567" y="409"/>
                  <a:pt x="564" y="401"/>
                </a:cubicBezTo>
                <a:cubicBezTo>
                  <a:pt x="563" y="397"/>
                  <a:pt x="562" y="392"/>
                  <a:pt x="560" y="387"/>
                </a:cubicBezTo>
                <a:cubicBezTo>
                  <a:pt x="564" y="389"/>
                  <a:pt x="568" y="392"/>
                  <a:pt x="572" y="394"/>
                </a:cubicBezTo>
                <a:close/>
                <a:moveTo>
                  <a:pt x="550" y="381"/>
                </a:moveTo>
                <a:cubicBezTo>
                  <a:pt x="552" y="386"/>
                  <a:pt x="555" y="392"/>
                  <a:pt x="557" y="397"/>
                </a:cubicBezTo>
                <a:cubicBezTo>
                  <a:pt x="561" y="406"/>
                  <a:pt x="564" y="415"/>
                  <a:pt x="566" y="425"/>
                </a:cubicBezTo>
                <a:cubicBezTo>
                  <a:pt x="562" y="425"/>
                  <a:pt x="559" y="425"/>
                  <a:pt x="555" y="426"/>
                </a:cubicBezTo>
                <a:cubicBezTo>
                  <a:pt x="554" y="416"/>
                  <a:pt x="551" y="406"/>
                  <a:pt x="548" y="396"/>
                </a:cubicBezTo>
                <a:cubicBezTo>
                  <a:pt x="546" y="390"/>
                  <a:pt x="544" y="382"/>
                  <a:pt x="541" y="375"/>
                </a:cubicBezTo>
                <a:cubicBezTo>
                  <a:pt x="544" y="377"/>
                  <a:pt x="547" y="379"/>
                  <a:pt x="550" y="381"/>
                </a:cubicBezTo>
                <a:close/>
                <a:moveTo>
                  <a:pt x="528" y="367"/>
                </a:moveTo>
                <a:cubicBezTo>
                  <a:pt x="531" y="377"/>
                  <a:pt x="537" y="386"/>
                  <a:pt x="541" y="395"/>
                </a:cubicBezTo>
                <a:cubicBezTo>
                  <a:pt x="545" y="405"/>
                  <a:pt x="549" y="415"/>
                  <a:pt x="551" y="426"/>
                </a:cubicBezTo>
                <a:cubicBezTo>
                  <a:pt x="546" y="426"/>
                  <a:pt x="540" y="426"/>
                  <a:pt x="535" y="426"/>
                </a:cubicBezTo>
                <a:cubicBezTo>
                  <a:pt x="531" y="405"/>
                  <a:pt x="525" y="383"/>
                  <a:pt x="518" y="361"/>
                </a:cubicBezTo>
                <a:cubicBezTo>
                  <a:pt x="521" y="363"/>
                  <a:pt x="525" y="365"/>
                  <a:pt x="528" y="367"/>
                </a:cubicBezTo>
                <a:close/>
                <a:moveTo>
                  <a:pt x="554" y="232"/>
                </a:moveTo>
                <a:cubicBezTo>
                  <a:pt x="550" y="241"/>
                  <a:pt x="546" y="250"/>
                  <a:pt x="542" y="260"/>
                </a:cubicBezTo>
                <a:cubicBezTo>
                  <a:pt x="542" y="257"/>
                  <a:pt x="541" y="255"/>
                  <a:pt x="541" y="252"/>
                </a:cubicBezTo>
                <a:cubicBezTo>
                  <a:pt x="541" y="248"/>
                  <a:pt x="540" y="243"/>
                  <a:pt x="539" y="239"/>
                </a:cubicBezTo>
                <a:cubicBezTo>
                  <a:pt x="544" y="236"/>
                  <a:pt x="549" y="234"/>
                  <a:pt x="554" y="232"/>
                </a:cubicBezTo>
                <a:close/>
                <a:moveTo>
                  <a:pt x="533" y="241"/>
                </a:moveTo>
                <a:cubicBezTo>
                  <a:pt x="534" y="244"/>
                  <a:pt x="535" y="247"/>
                  <a:pt x="536" y="250"/>
                </a:cubicBezTo>
                <a:cubicBezTo>
                  <a:pt x="537" y="256"/>
                  <a:pt x="537" y="263"/>
                  <a:pt x="537" y="269"/>
                </a:cubicBezTo>
                <a:cubicBezTo>
                  <a:pt x="534" y="275"/>
                  <a:pt x="531" y="282"/>
                  <a:pt x="527" y="288"/>
                </a:cubicBezTo>
                <a:cubicBezTo>
                  <a:pt x="527" y="274"/>
                  <a:pt x="523" y="259"/>
                  <a:pt x="519" y="246"/>
                </a:cubicBezTo>
                <a:cubicBezTo>
                  <a:pt x="524" y="244"/>
                  <a:pt x="528" y="242"/>
                  <a:pt x="533" y="241"/>
                </a:cubicBezTo>
                <a:close/>
                <a:moveTo>
                  <a:pt x="512" y="248"/>
                </a:moveTo>
                <a:cubicBezTo>
                  <a:pt x="516" y="264"/>
                  <a:pt x="523" y="279"/>
                  <a:pt x="523" y="295"/>
                </a:cubicBezTo>
                <a:cubicBezTo>
                  <a:pt x="520" y="302"/>
                  <a:pt x="516" y="309"/>
                  <a:pt x="512" y="315"/>
                </a:cubicBezTo>
                <a:cubicBezTo>
                  <a:pt x="511" y="306"/>
                  <a:pt x="509" y="296"/>
                  <a:pt x="506" y="287"/>
                </a:cubicBezTo>
                <a:cubicBezTo>
                  <a:pt x="503" y="276"/>
                  <a:pt x="500" y="262"/>
                  <a:pt x="493" y="254"/>
                </a:cubicBezTo>
                <a:cubicBezTo>
                  <a:pt x="493" y="253"/>
                  <a:pt x="492" y="253"/>
                  <a:pt x="492" y="253"/>
                </a:cubicBezTo>
                <a:cubicBezTo>
                  <a:pt x="499" y="251"/>
                  <a:pt x="506" y="250"/>
                  <a:pt x="512" y="248"/>
                </a:cubicBezTo>
                <a:close/>
                <a:moveTo>
                  <a:pt x="490" y="253"/>
                </a:moveTo>
                <a:cubicBezTo>
                  <a:pt x="490" y="254"/>
                  <a:pt x="489" y="254"/>
                  <a:pt x="489" y="255"/>
                </a:cubicBezTo>
                <a:cubicBezTo>
                  <a:pt x="490" y="265"/>
                  <a:pt x="496" y="275"/>
                  <a:pt x="500" y="285"/>
                </a:cubicBezTo>
                <a:cubicBezTo>
                  <a:pt x="504" y="296"/>
                  <a:pt x="507" y="308"/>
                  <a:pt x="509" y="320"/>
                </a:cubicBezTo>
                <a:cubicBezTo>
                  <a:pt x="508" y="322"/>
                  <a:pt x="507" y="325"/>
                  <a:pt x="506" y="327"/>
                </a:cubicBezTo>
                <a:cubicBezTo>
                  <a:pt x="496" y="302"/>
                  <a:pt x="485" y="279"/>
                  <a:pt x="474" y="257"/>
                </a:cubicBezTo>
                <a:cubicBezTo>
                  <a:pt x="479" y="256"/>
                  <a:pt x="485" y="255"/>
                  <a:pt x="490" y="253"/>
                </a:cubicBezTo>
                <a:close/>
                <a:moveTo>
                  <a:pt x="467" y="258"/>
                </a:moveTo>
                <a:cubicBezTo>
                  <a:pt x="478" y="285"/>
                  <a:pt x="488" y="312"/>
                  <a:pt x="499" y="338"/>
                </a:cubicBezTo>
                <a:cubicBezTo>
                  <a:pt x="499" y="338"/>
                  <a:pt x="499" y="339"/>
                  <a:pt x="499" y="339"/>
                </a:cubicBezTo>
                <a:cubicBezTo>
                  <a:pt x="496" y="342"/>
                  <a:pt x="496" y="347"/>
                  <a:pt x="500" y="350"/>
                </a:cubicBezTo>
                <a:cubicBezTo>
                  <a:pt x="501" y="350"/>
                  <a:pt x="503" y="351"/>
                  <a:pt x="504" y="352"/>
                </a:cubicBezTo>
                <a:cubicBezTo>
                  <a:pt x="513" y="377"/>
                  <a:pt x="522" y="401"/>
                  <a:pt x="529" y="426"/>
                </a:cubicBezTo>
                <a:cubicBezTo>
                  <a:pt x="523" y="426"/>
                  <a:pt x="517" y="426"/>
                  <a:pt x="511" y="426"/>
                </a:cubicBezTo>
                <a:cubicBezTo>
                  <a:pt x="496" y="370"/>
                  <a:pt x="475" y="314"/>
                  <a:pt x="455" y="260"/>
                </a:cubicBezTo>
                <a:cubicBezTo>
                  <a:pt x="459" y="259"/>
                  <a:pt x="463" y="259"/>
                  <a:pt x="467" y="258"/>
                </a:cubicBezTo>
                <a:close/>
                <a:moveTo>
                  <a:pt x="447" y="261"/>
                </a:moveTo>
                <a:cubicBezTo>
                  <a:pt x="463" y="317"/>
                  <a:pt x="487" y="371"/>
                  <a:pt x="506" y="426"/>
                </a:cubicBezTo>
                <a:cubicBezTo>
                  <a:pt x="498" y="425"/>
                  <a:pt x="489" y="425"/>
                  <a:pt x="481" y="424"/>
                </a:cubicBezTo>
                <a:cubicBezTo>
                  <a:pt x="471" y="369"/>
                  <a:pt x="454" y="314"/>
                  <a:pt x="432" y="262"/>
                </a:cubicBezTo>
                <a:cubicBezTo>
                  <a:pt x="437" y="262"/>
                  <a:pt x="442" y="261"/>
                  <a:pt x="447" y="261"/>
                </a:cubicBezTo>
                <a:close/>
                <a:moveTo>
                  <a:pt x="426" y="263"/>
                </a:moveTo>
                <a:cubicBezTo>
                  <a:pt x="444" y="316"/>
                  <a:pt x="463" y="369"/>
                  <a:pt x="477" y="423"/>
                </a:cubicBezTo>
                <a:cubicBezTo>
                  <a:pt x="470" y="422"/>
                  <a:pt x="462" y="421"/>
                  <a:pt x="455" y="420"/>
                </a:cubicBezTo>
                <a:cubicBezTo>
                  <a:pt x="455" y="397"/>
                  <a:pt x="447" y="373"/>
                  <a:pt x="439" y="351"/>
                </a:cubicBezTo>
                <a:cubicBezTo>
                  <a:pt x="429" y="322"/>
                  <a:pt x="419" y="291"/>
                  <a:pt x="406" y="263"/>
                </a:cubicBezTo>
                <a:cubicBezTo>
                  <a:pt x="413" y="263"/>
                  <a:pt x="419" y="263"/>
                  <a:pt x="426" y="263"/>
                </a:cubicBezTo>
                <a:close/>
                <a:moveTo>
                  <a:pt x="399" y="263"/>
                </a:moveTo>
                <a:cubicBezTo>
                  <a:pt x="403" y="289"/>
                  <a:pt x="418" y="315"/>
                  <a:pt x="427" y="338"/>
                </a:cubicBezTo>
                <a:cubicBezTo>
                  <a:pt x="437" y="363"/>
                  <a:pt x="449" y="392"/>
                  <a:pt x="451" y="420"/>
                </a:cubicBezTo>
                <a:cubicBezTo>
                  <a:pt x="445" y="418"/>
                  <a:pt x="439" y="417"/>
                  <a:pt x="433" y="416"/>
                </a:cubicBezTo>
                <a:cubicBezTo>
                  <a:pt x="430" y="391"/>
                  <a:pt x="424" y="366"/>
                  <a:pt x="417" y="342"/>
                </a:cubicBezTo>
                <a:cubicBezTo>
                  <a:pt x="410" y="316"/>
                  <a:pt x="403" y="289"/>
                  <a:pt x="393" y="263"/>
                </a:cubicBezTo>
                <a:cubicBezTo>
                  <a:pt x="395" y="263"/>
                  <a:pt x="397" y="263"/>
                  <a:pt x="399" y="263"/>
                </a:cubicBezTo>
                <a:close/>
                <a:moveTo>
                  <a:pt x="386" y="263"/>
                </a:moveTo>
                <a:cubicBezTo>
                  <a:pt x="391" y="286"/>
                  <a:pt x="400" y="309"/>
                  <a:pt x="407" y="331"/>
                </a:cubicBezTo>
                <a:cubicBezTo>
                  <a:pt x="416" y="359"/>
                  <a:pt x="425" y="387"/>
                  <a:pt x="428" y="415"/>
                </a:cubicBezTo>
                <a:cubicBezTo>
                  <a:pt x="424" y="414"/>
                  <a:pt x="420" y="413"/>
                  <a:pt x="416" y="412"/>
                </a:cubicBezTo>
                <a:cubicBezTo>
                  <a:pt x="407" y="386"/>
                  <a:pt x="399" y="359"/>
                  <a:pt x="391" y="332"/>
                </a:cubicBezTo>
                <a:cubicBezTo>
                  <a:pt x="384" y="310"/>
                  <a:pt x="378" y="283"/>
                  <a:pt x="365" y="262"/>
                </a:cubicBezTo>
                <a:cubicBezTo>
                  <a:pt x="372" y="263"/>
                  <a:pt x="379" y="263"/>
                  <a:pt x="386" y="263"/>
                </a:cubicBezTo>
                <a:close/>
                <a:moveTo>
                  <a:pt x="343" y="260"/>
                </a:moveTo>
                <a:cubicBezTo>
                  <a:pt x="348" y="261"/>
                  <a:pt x="353" y="261"/>
                  <a:pt x="358" y="262"/>
                </a:cubicBezTo>
                <a:cubicBezTo>
                  <a:pt x="365" y="287"/>
                  <a:pt x="376" y="311"/>
                  <a:pt x="385" y="335"/>
                </a:cubicBezTo>
                <a:cubicBezTo>
                  <a:pt x="393" y="361"/>
                  <a:pt x="401" y="386"/>
                  <a:pt x="411" y="411"/>
                </a:cubicBezTo>
                <a:cubicBezTo>
                  <a:pt x="402" y="409"/>
                  <a:pt x="392" y="406"/>
                  <a:pt x="383" y="403"/>
                </a:cubicBezTo>
                <a:cubicBezTo>
                  <a:pt x="374" y="354"/>
                  <a:pt x="355" y="303"/>
                  <a:pt x="333" y="259"/>
                </a:cubicBezTo>
                <a:cubicBezTo>
                  <a:pt x="336" y="259"/>
                  <a:pt x="340" y="260"/>
                  <a:pt x="343" y="260"/>
                </a:cubicBezTo>
                <a:close/>
                <a:moveTo>
                  <a:pt x="325" y="258"/>
                </a:moveTo>
                <a:cubicBezTo>
                  <a:pt x="343" y="306"/>
                  <a:pt x="365" y="352"/>
                  <a:pt x="378" y="402"/>
                </a:cubicBezTo>
                <a:cubicBezTo>
                  <a:pt x="370" y="399"/>
                  <a:pt x="362" y="396"/>
                  <a:pt x="353" y="393"/>
                </a:cubicBezTo>
                <a:cubicBezTo>
                  <a:pt x="342" y="346"/>
                  <a:pt x="327" y="299"/>
                  <a:pt x="308" y="254"/>
                </a:cubicBezTo>
                <a:cubicBezTo>
                  <a:pt x="313" y="256"/>
                  <a:pt x="319" y="257"/>
                  <a:pt x="325" y="258"/>
                </a:cubicBezTo>
                <a:close/>
                <a:moveTo>
                  <a:pt x="300" y="253"/>
                </a:moveTo>
                <a:cubicBezTo>
                  <a:pt x="316" y="299"/>
                  <a:pt x="334" y="345"/>
                  <a:pt x="349" y="391"/>
                </a:cubicBezTo>
                <a:cubicBezTo>
                  <a:pt x="341" y="388"/>
                  <a:pt x="333" y="385"/>
                  <a:pt x="325" y="382"/>
                </a:cubicBezTo>
                <a:cubicBezTo>
                  <a:pt x="316" y="336"/>
                  <a:pt x="301" y="291"/>
                  <a:pt x="283" y="248"/>
                </a:cubicBezTo>
                <a:cubicBezTo>
                  <a:pt x="289" y="250"/>
                  <a:pt x="294" y="251"/>
                  <a:pt x="300" y="253"/>
                </a:cubicBezTo>
                <a:close/>
                <a:moveTo>
                  <a:pt x="274" y="246"/>
                </a:moveTo>
                <a:cubicBezTo>
                  <a:pt x="290" y="291"/>
                  <a:pt x="311" y="334"/>
                  <a:pt x="322" y="380"/>
                </a:cubicBezTo>
                <a:cubicBezTo>
                  <a:pt x="315" y="377"/>
                  <a:pt x="308" y="374"/>
                  <a:pt x="300" y="370"/>
                </a:cubicBezTo>
                <a:cubicBezTo>
                  <a:pt x="297" y="328"/>
                  <a:pt x="282" y="281"/>
                  <a:pt x="263" y="242"/>
                </a:cubicBezTo>
                <a:cubicBezTo>
                  <a:pt x="267" y="243"/>
                  <a:pt x="271" y="244"/>
                  <a:pt x="274" y="246"/>
                </a:cubicBezTo>
                <a:close/>
                <a:moveTo>
                  <a:pt x="252" y="237"/>
                </a:moveTo>
                <a:cubicBezTo>
                  <a:pt x="270" y="281"/>
                  <a:pt x="287" y="323"/>
                  <a:pt x="297" y="369"/>
                </a:cubicBezTo>
                <a:cubicBezTo>
                  <a:pt x="293" y="367"/>
                  <a:pt x="289" y="365"/>
                  <a:pt x="285" y="363"/>
                </a:cubicBezTo>
                <a:cubicBezTo>
                  <a:pt x="281" y="361"/>
                  <a:pt x="278" y="359"/>
                  <a:pt x="275" y="358"/>
                </a:cubicBezTo>
                <a:cubicBezTo>
                  <a:pt x="267" y="338"/>
                  <a:pt x="258" y="317"/>
                  <a:pt x="251" y="297"/>
                </a:cubicBezTo>
                <a:cubicBezTo>
                  <a:pt x="244" y="275"/>
                  <a:pt x="241" y="253"/>
                  <a:pt x="238" y="231"/>
                </a:cubicBezTo>
                <a:cubicBezTo>
                  <a:pt x="242" y="233"/>
                  <a:pt x="247" y="236"/>
                  <a:pt x="252" y="237"/>
                </a:cubicBezTo>
                <a:close/>
                <a:moveTo>
                  <a:pt x="230" y="228"/>
                </a:moveTo>
                <a:cubicBezTo>
                  <a:pt x="230" y="247"/>
                  <a:pt x="236" y="268"/>
                  <a:pt x="241" y="287"/>
                </a:cubicBezTo>
                <a:cubicBezTo>
                  <a:pt x="249" y="310"/>
                  <a:pt x="258" y="333"/>
                  <a:pt x="269" y="355"/>
                </a:cubicBezTo>
                <a:cubicBezTo>
                  <a:pt x="260" y="350"/>
                  <a:pt x="252" y="345"/>
                  <a:pt x="243" y="339"/>
                </a:cubicBezTo>
                <a:cubicBezTo>
                  <a:pt x="241" y="320"/>
                  <a:pt x="236" y="302"/>
                  <a:pt x="231" y="283"/>
                </a:cubicBezTo>
                <a:cubicBezTo>
                  <a:pt x="224" y="261"/>
                  <a:pt x="218" y="238"/>
                  <a:pt x="210" y="216"/>
                </a:cubicBezTo>
                <a:cubicBezTo>
                  <a:pt x="216" y="220"/>
                  <a:pt x="223" y="224"/>
                  <a:pt x="230" y="228"/>
                </a:cubicBezTo>
                <a:close/>
                <a:moveTo>
                  <a:pt x="201" y="210"/>
                </a:moveTo>
                <a:cubicBezTo>
                  <a:pt x="203" y="232"/>
                  <a:pt x="213" y="253"/>
                  <a:pt x="220" y="273"/>
                </a:cubicBezTo>
                <a:cubicBezTo>
                  <a:pt x="227" y="294"/>
                  <a:pt x="234" y="315"/>
                  <a:pt x="238" y="336"/>
                </a:cubicBezTo>
                <a:cubicBezTo>
                  <a:pt x="228" y="330"/>
                  <a:pt x="219" y="324"/>
                  <a:pt x="210" y="318"/>
                </a:cubicBezTo>
                <a:cubicBezTo>
                  <a:pt x="201" y="275"/>
                  <a:pt x="188" y="234"/>
                  <a:pt x="177" y="191"/>
                </a:cubicBezTo>
                <a:cubicBezTo>
                  <a:pt x="185" y="198"/>
                  <a:pt x="193" y="204"/>
                  <a:pt x="201" y="210"/>
                </a:cubicBezTo>
                <a:close/>
                <a:moveTo>
                  <a:pt x="168" y="182"/>
                </a:moveTo>
                <a:cubicBezTo>
                  <a:pt x="177" y="227"/>
                  <a:pt x="193" y="270"/>
                  <a:pt x="204" y="314"/>
                </a:cubicBezTo>
                <a:cubicBezTo>
                  <a:pt x="195" y="307"/>
                  <a:pt x="186" y="301"/>
                  <a:pt x="178" y="294"/>
                </a:cubicBezTo>
                <a:cubicBezTo>
                  <a:pt x="174" y="254"/>
                  <a:pt x="167" y="212"/>
                  <a:pt x="159" y="172"/>
                </a:cubicBezTo>
                <a:cubicBezTo>
                  <a:pt x="161" y="175"/>
                  <a:pt x="165" y="179"/>
                  <a:pt x="168" y="182"/>
                </a:cubicBezTo>
                <a:close/>
                <a:moveTo>
                  <a:pt x="200" y="113"/>
                </a:moveTo>
                <a:cubicBezTo>
                  <a:pt x="194" y="116"/>
                  <a:pt x="187" y="119"/>
                  <a:pt x="181" y="122"/>
                </a:cubicBezTo>
                <a:cubicBezTo>
                  <a:pt x="181" y="116"/>
                  <a:pt x="181" y="109"/>
                  <a:pt x="179" y="102"/>
                </a:cubicBezTo>
                <a:cubicBezTo>
                  <a:pt x="186" y="106"/>
                  <a:pt x="193" y="110"/>
                  <a:pt x="200" y="113"/>
                </a:cubicBezTo>
                <a:close/>
                <a:moveTo>
                  <a:pt x="171" y="97"/>
                </a:moveTo>
                <a:cubicBezTo>
                  <a:pt x="173" y="101"/>
                  <a:pt x="174" y="105"/>
                  <a:pt x="175" y="109"/>
                </a:cubicBezTo>
                <a:cubicBezTo>
                  <a:pt x="176" y="114"/>
                  <a:pt x="177" y="119"/>
                  <a:pt x="177" y="124"/>
                </a:cubicBezTo>
                <a:cubicBezTo>
                  <a:pt x="172" y="127"/>
                  <a:pt x="168" y="130"/>
                  <a:pt x="163" y="132"/>
                </a:cubicBezTo>
                <a:cubicBezTo>
                  <a:pt x="163" y="118"/>
                  <a:pt x="161" y="103"/>
                  <a:pt x="157" y="90"/>
                </a:cubicBezTo>
                <a:cubicBezTo>
                  <a:pt x="162" y="92"/>
                  <a:pt x="167" y="95"/>
                  <a:pt x="171" y="97"/>
                </a:cubicBezTo>
                <a:close/>
                <a:moveTo>
                  <a:pt x="150" y="85"/>
                </a:moveTo>
                <a:cubicBezTo>
                  <a:pt x="154" y="102"/>
                  <a:pt x="158" y="117"/>
                  <a:pt x="160" y="134"/>
                </a:cubicBezTo>
                <a:cubicBezTo>
                  <a:pt x="157" y="136"/>
                  <a:pt x="154" y="138"/>
                  <a:pt x="151" y="140"/>
                </a:cubicBezTo>
                <a:cubicBezTo>
                  <a:pt x="146" y="119"/>
                  <a:pt x="140" y="98"/>
                  <a:pt x="134" y="78"/>
                </a:cubicBezTo>
                <a:cubicBezTo>
                  <a:pt x="133" y="75"/>
                  <a:pt x="127" y="76"/>
                  <a:pt x="128" y="80"/>
                </a:cubicBezTo>
                <a:cubicBezTo>
                  <a:pt x="139" y="150"/>
                  <a:pt x="159" y="219"/>
                  <a:pt x="171" y="289"/>
                </a:cubicBezTo>
                <a:cubicBezTo>
                  <a:pt x="164" y="284"/>
                  <a:pt x="157" y="278"/>
                  <a:pt x="150" y="272"/>
                </a:cubicBezTo>
                <a:cubicBezTo>
                  <a:pt x="141" y="201"/>
                  <a:pt x="128" y="129"/>
                  <a:pt x="105" y="61"/>
                </a:cubicBezTo>
                <a:cubicBezTo>
                  <a:pt x="120" y="69"/>
                  <a:pt x="135" y="77"/>
                  <a:pt x="150" y="85"/>
                </a:cubicBezTo>
                <a:close/>
                <a:moveTo>
                  <a:pt x="96" y="56"/>
                </a:moveTo>
                <a:cubicBezTo>
                  <a:pt x="118" y="125"/>
                  <a:pt x="132" y="196"/>
                  <a:pt x="145" y="268"/>
                </a:cubicBezTo>
                <a:cubicBezTo>
                  <a:pt x="138" y="261"/>
                  <a:pt x="131" y="254"/>
                  <a:pt x="124" y="247"/>
                </a:cubicBezTo>
                <a:cubicBezTo>
                  <a:pt x="124" y="210"/>
                  <a:pt x="117" y="172"/>
                  <a:pt x="111" y="136"/>
                </a:cubicBezTo>
                <a:cubicBezTo>
                  <a:pt x="107" y="115"/>
                  <a:pt x="102" y="93"/>
                  <a:pt x="96" y="72"/>
                </a:cubicBezTo>
                <a:cubicBezTo>
                  <a:pt x="95" y="67"/>
                  <a:pt x="93" y="59"/>
                  <a:pt x="89" y="52"/>
                </a:cubicBezTo>
                <a:cubicBezTo>
                  <a:pt x="92" y="53"/>
                  <a:pt x="94" y="55"/>
                  <a:pt x="96" y="56"/>
                </a:cubicBezTo>
                <a:close/>
                <a:moveTo>
                  <a:pt x="76" y="45"/>
                </a:moveTo>
                <a:cubicBezTo>
                  <a:pt x="76" y="45"/>
                  <a:pt x="76" y="45"/>
                  <a:pt x="77" y="46"/>
                </a:cubicBezTo>
                <a:cubicBezTo>
                  <a:pt x="85" y="54"/>
                  <a:pt x="88" y="70"/>
                  <a:pt x="90" y="81"/>
                </a:cubicBezTo>
                <a:cubicBezTo>
                  <a:pt x="96" y="101"/>
                  <a:pt x="100" y="121"/>
                  <a:pt x="104" y="142"/>
                </a:cubicBezTo>
                <a:cubicBezTo>
                  <a:pt x="110" y="174"/>
                  <a:pt x="117" y="208"/>
                  <a:pt x="119" y="242"/>
                </a:cubicBezTo>
                <a:cubicBezTo>
                  <a:pt x="112" y="234"/>
                  <a:pt x="106" y="226"/>
                  <a:pt x="101" y="217"/>
                </a:cubicBezTo>
                <a:cubicBezTo>
                  <a:pt x="86" y="160"/>
                  <a:pt x="89" y="95"/>
                  <a:pt x="66" y="39"/>
                </a:cubicBezTo>
                <a:cubicBezTo>
                  <a:pt x="69" y="41"/>
                  <a:pt x="73" y="43"/>
                  <a:pt x="76" y="45"/>
                </a:cubicBezTo>
                <a:close/>
                <a:moveTo>
                  <a:pt x="56" y="34"/>
                </a:moveTo>
                <a:cubicBezTo>
                  <a:pt x="72" y="87"/>
                  <a:pt x="77" y="144"/>
                  <a:pt x="91" y="198"/>
                </a:cubicBezTo>
                <a:cubicBezTo>
                  <a:pt x="89" y="193"/>
                  <a:pt x="88" y="189"/>
                  <a:pt x="86" y="184"/>
                </a:cubicBezTo>
                <a:cubicBezTo>
                  <a:pt x="86" y="184"/>
                  <a:pt x="86" y="183"/>
                  <a:pt x="86" y="183"/>
                </a:cubicBezTo>
                <a:cubicBezTo>
                  <a:pt x="86" y="180"/>
                  <a:pt x="83" y="177"/>
                  <a:pt x="80" y="178"/>
                </a:cubicBezTo>
                <a:cubicBezTo>
                  <a:pt x="77" y="179"/>
                  <a:pt x="75" y="179"/>
                  <a:pt x="72" y="180"/>
                </a:cubicBezTo>
                <a:cubicBezTo>
                  <a:pt x="66" y="154"/>
                  <a:pt x="60" y="127"/>
                  <a:pt x="55" y="101"/>
                </a:cubicBezTo>
                <a:cubicBezTo>
                  <a:pt x="50" y="76"/>
                  <a:pt x="47" y="49"/>
                  <a:pt x="39" y="25"/>
                </a:cubicBezTo>
                <a:cubicBezTo>
                  <a:pt x="45" y="28"/>
                  <a:pt x="50" y="31"/>
                  <a:pt x="56" y="34"/>
                </a:cubicBezTo>
                <a:close/>
                <a:moveTo>
                  <a:pt x="49" y="109"/>
                </a:moveTo>
                <a:cubicBezTo>
                  <a:pt x="54" y="134"/>
                  <a:pt x="61" y="158"/>
                  <a:pt x="68" y="182"/>
                </a:cubicBezTo>
                <a:cubicBezTo>
                  <a:pt x="58" y="185"/>
                  <a:pt x="48" y="189"/>
                  <a:pt x="39" y="193"/>
                </a:cubicBezTo>
                <a:cubicBezTo>
                  <a:pt x="34" y="169"/>
                  <a:pt x="27" y="144"/>
                  <a:pt x="19" y="121"/>
                </a:cubicBezTo>
                <a:cubicBezTo>
                  <a:pt x="18" y="120"/>
                  <a:pt x="18" y="120"/>
                  <a:pt x="17" y="120"/>
                </a:cubicBezTo>
                <a:cubicBezTo>
                  <a:pt x="17" y="116"/>
                  <a:pt x="17" y="113"/>
                  <a:pt x="18" y="110"/>
                </a:cubicBezTo>
                <a:cubicBezTo>
                  <a:pt x="18" y="99"/>
                  <a:pt x="19" y="88"/>
                  <a:pt x="20" y="78"/>
                </a:cubicBezTo>
                <a:cubicBezTo>
                  <a:pt x="24" y="92"/>
                  <a:pt x="29" y="106"/>
                  <a:pt x="33" y="119"/>
                </a:cubicBezTo>
                <a:cubicBezTo>
                  <a:pt x="39" y="142"/>
                  <a:pt x="44" y="164"/>
                  <a:pt x="46" y="187"/>
                </a:cubicBezTo>
                <a:cubicBezTo>
                  <a:pt x="46" y="189"/>
                  <a:pt x="49" y="189"/>
                  <a:pt x="49" y="187"/>
                </a:cubicBezTo>
                <a:cubicBezTo>
                  <a:pt x="48" y="163"/>
                  <a:pt x="43" y="141"/>
                  <a:pt x="38" y="119"/>
                </a:cubicBezTo>
                <a:cubicBezTo>
                  <a:pt x="33" y="98"/>
                  <a:pt x="30" y="77"/>
                  <a:pt x="23" y="57"/>
                </a:cubicBezTo>
                <a:cubicBezTo>
                  <a:pt x="25" y="46"/>
                  <a:pt x="28" y="35"/>
                  <a:pt x="32" y="25"/>
                </a:cubicBezTo>
                <a:cubicBezTo>
                  <a:pt x="35" y="53"/>
                  <a:pt x="43" y="82"/>
                  <a:pt x="49" y="10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" name="15 CuadroTexto"/>
          <p:cNvSpPr txBox="1"/>
          <p:nvPr/>
        </p:nvSpPr>
        <p:spPr>
          <a:xfrm>
            <a:off x="7954322" y="2835600"/>
            <a:ext cx="3469476" cy="1868362"/>
          </a:xfrm>
          <a:prstGeom prst="rect">
            <a:avLst/>
          </a:prstGeom>
          <a:solidFill>
            <a:schemeClr val="bg1"/>
          </a:solidFill>
          <a:ln w="3175">
            <a:solidFill>
              <a:srgbClr val="CCCDCF"/>
            </a:solidFill>
            <a:prstDash val="solid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algn="ctr" defTabSz="1219014">
              <a:spcAft>
                <a:spcPts val="600"/>
              </a:spcAft>
              <a:defRPr sz="1400" b="1">
                <a:solidFill>
                  <a:schemeClr val="tx2">
                    <a:lumMod val="75000"/>
                  </a:schemeClr>
                </a:solidFill>
                <a:latin typeface="Segoe Print" panose="02000600000000000000" pitchFamily="2" charset="0"/>
              </a:defRPr>
            </a:lvl1pPr>
            <a:lvl2pPr marL="609507" defTabSz="1219014">
              <a:defRPr sz="2400"/>
            </a:lvl2pPr>
            <a:lvl3pPr marL="1219014" defTabSz="1219014">
              <a:defRPr sz="2400"/>
            </a:lvl3pPr>
            <a:lvl4pPr marL="1828520" defTabSz="1219014">
              <a:defRPr sz="2400"/>
            </a:lvl4pPr>
            <a:lvl5pPr marL="2438027" defTabSz="1219014">
              <a:defRPr sz="2400"/>
            </a:lvl5pPr>
            <a:lvl6pPr marL="3047534" defTabSz="1219014">
              <a:defRPr sz="2400"/>
            </a:lvl6pPr>
            <a:lvl7pPr marL="3657041" defTabSz="1219014">
              <a:defRPr sz="2400"/>
            </a:lvl7pPr>
            <a:lvl8pPr marL="4266547" defTabSz="1219014">
              <a:defRPr sz="2400"/>
            </a:lvl8pPr>
            <a:lvl9pPr marL="4876053" defTabSz="1219014">
              <a:defRPr sz="2400"/>
            </a:lvl9pPr>
          </a:lstStyle>
          <a:p>
            <a:r>
              <a:rPr lang="es-ES_tradnl" sz="1600" dirty="0">
                <a:solidFill>
                  <a:srgbClr val="1F497D">
                    <a:lumMod val="75000"/>
                  </a:srgbClr>
                </a:solidFill>
              </a:rPr>
              <a:t>El porcentaje de bajas laborales provocadas con ansiedad, estrés o agotamiento mental oscila en cifras entre el 23% y el 10% según la comunidad</a:t>
            </a:r>
            <a:endParaRPr lang="es-ES_tradnl" sz="1600" b="0" dirty="0">
              <a:solidFill>
                <a:srgbClr val="1F497D">
                  <a:lumMod val="75000"/>
                </a:srgbClr>
              </a:solidFill>
            </a:endParaRPr>
          </a:p>
        </p:txBody>
      </p:sp>
      <p:graphicFrame>
        <p:nvGraphicFramePr>
          <p:cNvPr id="17" name="8 Gráfico"/>
          <p:cNvGraphicFramePr/>
          <p:nvPr>
            <p:extLst>
              <p:ext uri="{D42A27DB-BD31-4B8C-83A1-F6EECF244321}">
                <p14:modId xmlns:p14="http://schemas.microsoft.com/office/powerpoint/2010/main" val="520770764"/>
              </p:ext>
            </p:extLst>
          </p:nvPr>
        </p:nvGraphicFramePr>
        <p:xfrm>
          <a:off x="5460072" y="1048544"/>
          <a:ext cx="3299430" cy="5321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8" name="17 Conector recto"/>
          <p:cNvCxnSpPr/>
          <p:nvPr/>
        </p:nvCxnSpPr>
        <p:spPr>
          <a:xfrm>
            <a:off x="5834583" y="930999"/>
            <a:ext cx="0" cy="555899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8 Rectángulo"/>
          <p:cNvSpPr/>
          <p:nvPr/>
        </p:nvSpPr>
        <p:spPr>
          <a:xfrm>
            <a:off x="1393091" y="1116914"/>
            <a:ext cx="252027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i="1" dirty="0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rPr>
              <a:t>¿Has tenido alguna baja laboral por ansiedad, </a:t>
            </a:r>
            <a:br>
              <a:rPr lang="es-ES" sz="1600" i="1" dirty="0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rPr>
            </a:br>
            <a:r>
              <a:rPr lang="es-ES" sz="1600" i="1" dirty="0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rPr>
              <a:t>estrés o agotamiento mental?</a:t>
            </a:r>
          </a:p>
        </p:txBody>
      </p:sp>
    </p:spTree>
    <p:extLst>
      <p:ext uri="{BB962C8B-B14F-4D97-AF65-F5344CB8AC3E}">
        <p14:creationId xmlns:p14="http://schemas.microsoft.com/office/powerpoint/2010/main" val="37961537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5 CuadroTexto"/>
          <p:cNvSpPr txBox="1"/>
          <p:nvPr/>
        </p:nvSpPr>
        <p:spPr>
          <a:xfrm>
            <a:off x="550590" y="1020626"/>
            <a:ext cx="11089232" cy="850045"/>
          </a:xfrm>
          <a:prstGeom prst="rect">
            <a:avLst/>
          </a:prstGeom>
          <a:solidFill>
            <a:schemeClr val="bg1"/>
          </a:solidFill>
          <a:ln w="3175">
            <a:solidFill>
              <a:srgbClr val="CCCDCF"/>
            </a:solidFill>
            <a:prstDash val="solid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algn="ctr" defTabSz="1219014">
              <a:spcAft>
                <a:spcPts val="600"/>
              </a:spcAft>
              <a:defRPr sz="1400" b="1">
                <a:solidFill>
                  <a:schemeClr val="tx2">
                    <a:lumMod val="75000"/>
                  </a:schemeClr>
                </a:solidFill>
                <a:latin typeface="Segoe Print" panose="02000600000000000000" pitchFamily="2" charset="0"/>
              </a:defRPr>
            </a:lvl1pPr>
            <a:lvl2pPr marL="609507" defTabSz="1219014">
              <a:defRPr sz="2400"/>
            </a:lvl2pPr>
            <a:lvl3pPr marL="1219014" defTabSz="1219014">
              <a:defRPr sz="2400"/>
            </a:lvl3pPr>
            <a:lvl4pPr marL="1828520" defTabSz="1219014">
              <a:defRPr sz="2400"/>
            </a:lvl4pPr>
            <a:lvl5pPr marL="2438027" defTabSz="1219014">
              <a:defRPr sz="2400"/>
            </a:lvl5pPr>
            <a:lvl6pPr marL="3047534" defTabSz="1219014">
              <a:defRPr sz="2400"/>
            </a:lvl6pPr>
            <a:lvl7pPr marL="3657041" defTabSz="1219014">
              <a:defRPr sz="2400"/>
            </a:lvl7pPr>
            <a:lvl8pPr marL="4266547" defTabSz="1219014">
              <a:defRPr sz="2400"/>
            </a:lvl8pPr>
            <a:lvl9pPr marL="4876053" defTabSz="1219014">
              <a:defRPr sz="2400"/>
            </a:lvl9pPr>
          </a:lstStyle>
          <a:p>
            <a:r>
              <a:rPr lang="es-ES_tradnl" sz="1600" dirty="0">
                <a:solidFill>
                  <a:srgbClr val="1F497D">
                    <a:lumMod val="75000"/>
                  </a:srgbClr>
                </a:solidFill>
              </a:rPr>
              <a:t>La percepción general es de un escaso reconocimiento, salvo en los pacientes y sus familiares. </a:t>
            </a:r>
            <a:br>
              <a:rPr lang="es-ES_tradnl" sz="1600" dirty="0">
                <a:solidFill>
                  <a:srgbClr val="1F497D">
                    <a:lumMod val="75000"/>
                  </a:srgbClr>
                </a:solidFill>
              </a:rPr>
            </a:br>
            <a:r>
              <a:rPr lang="es-ES_tradnl" sz="1600" dirty="0">
                <a:solidFill>
                  <a:srgbClr val="1F497D">
                    <a:lumMod val="75000"/>
                  </a:srgbClr>
                </a:solidFill>
              </a:rPr>
              <a:t>Y ese poco reconocimiento se extrema con los responsables políticos</a:t>
            </a:r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34566" y="188640"/>
            <a:ext cx="9738348" cy="477054"/>
          </a:xfrm>
        </p:spPr>
        <p:txBody>
          <a:bodyPr/>
          <a:lstStyle/>
          <a:p>
            <a:r>
              <a:rPr lang="es-ES" dirty="0"/>
              <a:t>Percepción de reconocimiento profesional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white"/>
                </a:solidFill>
              </a:rPr>
              <a:pPr/>
              <a:t>36</a:t>
            </a:fld>
            <a:endParaRPr lang="es-ES">
              <a:solidFill>
                <a:prstClr val="white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34565" y="6356608"/>
            <a:ext cx="9755941" cy="371075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r>
              <a:rPr lang="es-ES" sz="900" dirty="0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rPr>
              <a:t>Base: Total muestra</a:t>
            </a:r>
          </a:p>
          <a:p>
            <a:r>
              <a:rPr lang="es-ES" sz="1000" b="1" dirty="0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rPr>
              <a:t>P 16. En qué medida te sientes reconocida/o por:</a:t>
            </a:r>
          </a:p>
        </p:txBody>
      </p:sp>
      <p:graphicFrame>
        <p:nvGraphicFramePr>
          <p:cNvPr id="11" name="17 Gráfico"/>
          <p:cNvGraphicFramePr/>
          <p:nvPr>
            <p:extLst>
              <p:ext uri="{D42A27DB-BD31-4B8C-83A1-F6EECF244321}">
                <p14:modId xmlns:p14="http://schemas.microsoft.com/office/powerpoint/2010/main" val="642401784"/>
              </p:ext>
            </p:extLst>
          </p:nvPr>
        </p:nvGraphicFramePr>
        <p:xfrm>
          <a:off x="1630710" y="2880960"/>
          <a:ext cx="4320000" cy="3860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1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8306302"/>
              </p:ext>
            </p:extLst>
          </p:nvPr>
        </p:nvGraphicFramePr>
        <p:xfrm>
          <a:off x="334566" y="2864713"/>
          <a:ext cx="1305572" cy="3240000"/>
        </p:xfrm>
        <a:graphic>
          <a:graphicData uri="http://schemas.openxmlformats.org/drawingml/2006/table">
            <a:tbl>
              <a:tblPr/>
              <a:tblGrid>
                <a:gridCol w="13055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Tus pacientes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Los familiares de los pacientes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La sociedad en su conjunto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Tus jefes y directivos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Los medios de comunicación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Los responsables políticos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4" name="13 Rectángulo"/>
          <p:cNvSpPr/>
          <p:nvPr/>
        </p:nvSpPr>
        <p:spPr>
          <a:xfrm>
            <a:off x="59375" y="2228614"/>
            <a:ext cx="5400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i="1" dirty="0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rPr>
              <a:t>¿En qué medida te sientes reconocida por…?</a:t>
            </a:r>
          </a:p>
        </p:txBody>
      </p:sp>
      <p:sp>
        <p:nvSpPr>
          <p:cNvPr id="13" name="Rectangle 26"/>
          <p:cNvSpPr txBox="1">
            <a:spLocks noChangeArrowheads="1"/>
          </p:cNvSpPr>
          <p:nvPr/>
        </p:nvSpPr>
        <p:spPr bwMode="auto">
          <a:xfrm>
            <a:off x="1684821" y="2525671"/>
            <a:ext cx="1829972" cy="33855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MX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Total nacional</a:t>
            </a:r>
            <a:endParaRPr lang="es-ES" sz="1600" b="1" dirty="0">
              <a:solidFill>
                <a:schemeClr val="tx1">
                  <a:lumMod val="50000"/>
                  <a:lumOff val="50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5" name="Rectangle 26"/>
          <p:cNvSpPr txBox="1">
            <a:spLocks noChangeArrowheads="1"/>
          </p:cNvSpPr>
          <p:nvPr/>
        </p:nvSpPr>
        <p:spPr bwMode="auto">
          <a:xfrm>
            <a:off x="7667708" y="2526257"/>
            <a:ext cx="1829972" cy="33855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MX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Castilla y León</a:t>
            </a:r>
            <a:endParaRPr lang="es-ES" sz="1600" b="1" dirty="0">
              <a:solidFill>
                <a:schemeClr val="tx1">
                  <a:lumMod val="50000"/>
                  <a:lumOff val="50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aphicFrame>
        <p:nvGraphicFramePr>
          <p:cNvPr id="16" name="17 Gráfico"/>
          <p:cNvGraphicFramePr/>
          <p:nvPr>
            <p:extLst>
              <p:ext uri="{D42A27DB-BD31-4B8C-83A1-F6EECF244321}">
                <p14:modId xmlns:p14="http://schemas.microsoft.com/office/powerpoint/2010/main" val="1797096853"/>
              </p:ext>
            </p:extLst>
          </p:nvPr>
        </p:nvGraphicFramePr>
        <p:xfrm>
          <a:off x="7679862" y="2881058"/>
          <a:ext cx="4320000" cy="3860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1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5102638"/>
              </p:ext>
            </p:extLst>
          </p:nvPr>
        </p:nvGraphicFramePr>
        <p:xfrm>
          <a:off x="6383718" y="2864811"/>
          <a:ext cx="1305572" cy="3240000"/>
        </p:xfrm>
        <a:graphic>
          <a:graphicData uri="http://schemas.openxmlformats.org/drawingml/2006/table">
            <a:tbl>
              <a:tblPr/>
              <a:tblGrid>
                <a:gridCol w="13055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Tus pacientes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Los familiares de los pacientes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La sociedad en su conjunto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Tus jefes y directivos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Los medios de comunicación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Los responsables políticos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47225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Abandono profesional</a:t>
            </a:r>
          </a:p>
        </p:txBody>
      </p:sp>
      <p:sp>
        <p:nvSpPr>
          <p:cNvPr id="5" name="4 Rectángulo"/>
          <p:cNvSpPr/>
          <p:nvPr/>
        </p:nvSpPr>
        <p:spPr>
          <a:xfrm>
            <a:off x="10199662" y="1484784"/>
            <a:ext cx="1265274" cy="1049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r"/>
            <a:r>
              <a:rPr lang="es-ES" sz="6000" b="1" dirty="0">
                <a:solidFill>
                  <a:srgbClr val="17AADD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5</a:t>
            </a:r>
          </a:p>
        </p:txBody>
      </p:sp>
      <p:cxnSp>
        <p:nvCxnSpPr>
          <p:cNvPr id="6" name="5 Conector recto"/>
          <p:cNvCxnSpPr/>
          <p:nvPr/>
        </p:nvCxnSpPr>
        <p:spPr>
          <a:xfrm>
            <a:off x="10692466" y="2564904"/>
            <a:ext cx="772470" cy="0"/>
          </a:xfrm>
          <a:prstGeom prst="line">
            <a:avLst/>
          </a:prstGeom>
          <a:ln>
            <a:solidFill>
              <a:srgbClr val="17AA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10236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34566" y="188640"/>
            <a:ext cx="9738348" cy="477054"/>
          </a:xfrm>
        </p:spPr>
        <p:txBody>
          <a:bodyPr/>
          <a:lstStyle/>
          <a:p>
            <a:r>
              <a:rPr lang="es-ES" dirty="0"/>
              <a:t>Abandono de la profesión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white"/>
                </a:solidFill>
              </a:rPr>
              <a:pPr/>
              <a:t>38</a:t>
            </a:fld>
            <a:endParaRPr lang="es-ES">
              <a:solidFill>
                <a:prstClr val="white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34565" y="6356608"/>
            <a:ext cx="9755941" cy="371075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r>
              <a:rPr lang="es-ES" sz="900" dirty="0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rPr>
              <a:t>Base: Total muestra</a:t>
            </a:r>
          </a:p>
          <a:p>
            <a:r>
              <a:rPr lang="es-ES" sz="1000" b="1" dirty="0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rPr>
              <a:t>P 20. ¿Has pensado en abandonar la profesión?</a:t>
            </a:r>
          </a:p>
        </p:txBody>
      </p:sp>
      <p:sp>
        <p:nvSpPr>
          <p:cNvPr id="5" name="4 Rectángulo"/>
          <p:cNvSpPr/>
          <p:nvPr/>
        </p:nvSpPr>
        <p:spPr>
          <a:xfrm>
            <a:off x="463471" y="2132856"/>
            <a:ext cx="5400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i="1" dirty="0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rPr>
              <a:t>¿Has pensado en abandonar la profesión?</a:t>
            </a:r>
          </a:p>
        </p:txBody>
      </p:sp>
      <p:sp>
        <p:nvSpPr>
          <p:cNvPr id="8" name="15 CuadroTexto"/>
          <p:cNvSpPr txBox="1"/>
          <p:nvPr/>
        </p:nvSpPr>
        <p:spPr>
          <a:xfrm>
            <a:off x="3085272" y="666773"/>
            <a:ext cx="6019869" cy="1394075"/>
          </a:xfrm>
          <a:prstGeom prst="rect">
            <a:avLst/>
          </a:prstGeom>
          <a:solidFill>
            <a:schemeClr val="bg1"/>
          </a:solidFill>
          <a:ln w="3175">
            <a:solidFill>
              <a:srgbClr val="CCCDCF"/>
            </a:solidFill>
            <a:prstDash val="solid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algn="ctr" defTabSz="1219014">
              <a:spcAft>
                <a:spcPts val="600"/>
              </a:spcAft>
              <a:defRPr sz="1400" b="1">
                <a:solidFill>
                  <a:schemeClr val="tx2">
                    <a:lumMod val="75000"/>
                  </a:schemeClr>
                </a:solidFill>
                <a:latin typeface="Segoe Print" panose="02000600000000000000" pitchFamily="2" charset="0"/>
              </a:defRPr>
            </a:lvl1pPr>
            <a:lvl2pPr marL="609507" defTabSz="1219014">
              <a:defRPr sz="2400"/>
            </a:lvl2pPr>
            <a:lvl3pPr marL="1219014" defTabSz="1219014">
              <a:defRPr sz="2400"/>
            </a:lvl3pPr>
            <a:lvl4pPr marL="1828520" defTabSz="1219014">
              <a:defRPr sz="2400"/>
            </a:lvl4pPr>
            <a:lvl5pPr marL="2438027" defTabSz="1219014">
              <a:defRPr sz="2400"/>
            </a:lvl5pPr>
            <a:lvl6pPr marL="3047534" defTabSz="1219014">
              <a:defRPr sz="2400"/>
            </a:lvl6pPr>
            <a:lvl7pPr marL="3657041" defTabSz="1219014">
              <a:defRPr sz="2400"/>
            </a:lvl7pPr>
            <a:lvl8pPr marL="4266547" defTabSz="1219014">
              <a:defRPr sz="2400"/>
            </a:lvl8pPr>
            <a:lvl9pPr marL="4876053" defTabSz="1219014">
              <a:defRPr sz="2400"/>
            </a:lvl9pPr>
          </a:lstStyle>
          <a:p>
            <a:r>
              <a:rPr lang="es-ES_tradnl" sz="1600" dirty="0">
                <a:solidFill>
                  <a:srgbClr val="1F497D">
                    <a:lumMod val="75000"/>
                  </a:srgbClr>
                </a:solidFill>
              </a:rPr>
              <a:t>Un profesión a punto de “tirar la toalla”</a:t>
            </a:r>
          </a:p>
          <a:p>
            <a:r>
              <a:rPr lang="es-ES_tradnl" sz="1600" b="0" dirty="0">
                <a:solidFill>
                  <a:srgbClr val="1F497D">
                    <a:lumMod val="75000"/>
                  </a:srgbClr>
                </a:solidFill>
              </a:rPr>
              <a:t>A nivel nacional, el 46,5% ha pensado en algún momento en dejar la profesión y en Castilla y León este porcentaje se eleva al 48,6%: </a:t>
            </a:r>
            <a:r>
              <a:rPr lang="es-ES_tradnl" sz="1600" dirty="0">
                <a:solidFill>
                  <a:srgbClr val="1F497D">
                    <a:lumMod val="75000"/>
                  </a:srgbClr>
                </a:solidFill>
              </a:rPr>
              <a:t>el dato es “estremecedor”</a:t>
            </a:r>
          </a:p>
        </p:txBody>
      </p:sp>
      <p:graphicFrame>
        <p:nvGraphicFramePr>
          <p:cNvPr id="13" name="12 Gráfico"/>
          <p:cNvGraphicFramePr/>
          <p:nvPr>
            <p:extLst>
              <p:ext uri="{D42A27DB-BD31-4B8C-83A1-F6EECF244321}">
                <p14:modId xmlns:p14="http://schemas.microsoft.com/office/powerpoint/2010/main" val="507474985"/>
              </p:ext>
            </p:extLst>
          </p:nvPr>
        </p:nvGraphicFramePr>
        <p:xfrm>
          <a:off x="463471" y="2780928"/>
          <a:ext cx="5400000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Rectangle 26"/>
          <p:cNvSpPr txBox="1">
            <a:spLocks noChangeArrowheads="1"/>
          </p:cNvSpPr>
          <p:nvPr/>
        </p:nvSpPr>
        <p:spPr bwMode="auto">
          <a:xfrm>
            <a:off x="2248485" y="2564904"/>
            <a:ext cx="1829972" cy="33855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MX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Total nacional</a:t>
            </a:r>
            <a:endParaRPr lang="es-ES" sz="1600" b="1" dirty="0">
              <a:solidFill>
                <a:schemeClr val="tx1">
                  <a:lumMod val="50000"/>
                  <a:lumOff val="50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aphicFrame>
        <p:nvGraphicFramePr>
          <p:cNvPr id="16" name="15 Gráfico"/>
          <p:cNvGraphicFramePr/>
          <p:nvPr>
            <p:extLst>
              <p:ext uri="{D42A27DB-BD31-4B8C-83A1-F6EECF244321}">
                <p14:modId xmlns:p14="http://schemas.microsoft.com/office/powerpoint/2010/main" val="1512916262"/>
              </p:ext>
            </p:extLst>
          </p:nvPr>
        </p:nvGraphicFramePr>
        <p:xfrm>
          <a:off x="6326942" y="2780928"/>
          <a:ext cx="5400000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Rectangle 26"/>
          <p:cNvSpPr txBox="1">
            <a:spLocks noChangeArrowheads="1"/>
          </p:cNvSpPr>
          <p:nvPr/>
        </p:nvSpPr>
        <p:spPr bwMode="auto">
          <a:xfrm>
            <a:off x="8111956" y="2564904"/>
            <a:ext cx="1829972" cy="33855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MX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Castilla y León</a:t>
            </a:r>
            <a:endParaRPr lang="es-ES" sz="1600" b="1" dirty="0">
              <a:solidFill>
                <a:schemeClr val="tx1">
                  <a:lumMod val="50000"/>
                  <a:lumOff val="50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0211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34566" y="188640"/>
            <a:ext cx="9738348" cy="754053"/>
          </a:xfrm>
        </p:spPr>
        <p:txBody>
          <a:bodyPr/>
          <a:lstStyle/>
          <a:p>
            <a:r>
              <a:rPr lang="es-ES" dirty="0"/>
              <a:t>Abandono de la profesión</a:t>
            </a:r>
            <a:br>
              <a:rPr lang="es-ES" dirty="0"/>
            </a:br>
            <a:r>
              <a:rPr lang="es-ES" sz="1800" b="0" i="1" dirty="0"/>
              <a:t>Según CCAA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334565" y="6356608"/>
            <a:ext cx="9755941" cy="371075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r>
              <a:rPr lang="es-ES" sz="900" dirty="0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rPr>
              <a:t>Base: Total muestra</a:t>
            </a:r>
          </a:p>
          <a:p>
            <a:r>
              <a:rPr lang="es-ES" sz="1000" b="1" dirty="0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rPr>
              <a:t>P 20. ¿Has pensado en abandonar la profesión?</a:t>
            </a:r>
          </a:p>
        </p:txBody>
      </p:sp>
      <p:graphicFrame>
        <p:nvGraphicFramePr>
          <p:cNvPr id="24" name="2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2095038"/>
              </p:ext>
            </p:extLst>
          </p:nvPr>
        </p:nvGraphicFramePr>
        <p:xfrm>
          <a:off x="4045551" y="1106025"/>
          <a:ext cx="3276000" cy="5117040"/>
        </p:xfrm>
        <a:graphic>
          <a:graphicData uri="http://schemas.openxmlformats.org/drawingml/2006/table">
            <a:tbl>
              <a:tblPr/>
              <a:tblGrid>
                <a:gridCol w="12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5600"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/>
                        </a:rPr>
                        <a:t>Madrid </a:t>
                      </a:r>
                    </a:p>
                  </a:txBody>
                  <a:tcPr marL="9525" marR="857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200" b="1" i="0" u="none" strike="noStrike" kern="1200" dirty="0">
                        <a:solidFill>
                          <a:srgbClr val="49AADD"/>
                        </a:solidFill>
                        <a:effectLst/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200" b="0" i="0" u="none" strike="noStrike">
                          <a:solidFill>
                            <a:srgbClr val="404040"/>
                          </a:solidFill>
                          <a:effectLst/>
                          <a:latin typeface="Calibri"/>
                        </a:rPr>
                        <a:t>Asturias </a:t>
                      </a:r>
                    </a:p>
                  </a:txBody>
                  <a:tcPr marL="9525" marR="857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200" b="0" i="0" u="none" strike="noStrike">
                          <a:solidFill>
                            <a:srgbClr val="404040"/>
                          </a:solidFill>
                          <a:effectLst/>
                          <a:latin typeface="Calibri"/>
                        </a:rPr>
                        <a:t>Cataluña</a:t>
                      </a:r>
                    </a:p>
                  </a:txBody>
                  <a:tcPr marL="9525" marR="857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/>
                        </a:rPr>
                        <a:t>Balears, Illes</a:t>
                      </a:r>
                    </a:p>
                  </a:txBody>
                  <a:tcPr marL="9525" marR="857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/>
                        </a:rPr>
                        <a:t>Canarias</a:t>
                      </a:r>
                    </a:p>
                  </a:txBody>
                  <a:tcPr marL="9525" marR="857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200" b="0" i="0" u="none" strike="noStrike">
                          <a:solidFill>
                            <a:srgbClr val="404040"/>
                          </a:solidFill>
                          <a:effectLst/>
                          <a:latin typeface="Calibri"/>
                        </a:rPr>
                        <a:t>Castilla y León</a:t>
                      </a:r>
                    </a:p>
                  </a:txBody>
                  <a:tcPr marL="9525" marR="857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4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/>
                        </a:rPr>
                        <a:t>Total muestra</a:t>
                      </a:r>
                    </a:p>
                  </a:txBody>
                  <a:tcPr marL="9525" marR="857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200" b="0" i="0" u="none" strike="noStrike">
                          <a:solidFill>
                            <a:srgbClr val="404040"/>
                          </a:solidFill>
                          <a:effectLst/>
                          <a:latin typeface="Calibri"/>
                        </a:rPr>
                        <a:t>Galicia</a:t>
                      </a:r>
                    </a:p>
                  </a:txBody>
                  <a:tcPr marL="9525" marR="857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/>
                        </a:rPr>
                        <a:t>Murcia</a:t>
                      </a:r>
                    </a:p>
                  </a:txBody>
                  <a:tcPr marL="9525" marR="857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200" b="0" i="0" u="none" strike="noStrike">
                          <a:solidFill>
                            <a:srgbClr val="404040"/>
                          </a:solidFill>
                          <a:effectLst/>
                          <a:latin typeface="Calibri"/>
                        </a:rPr>
                        <a:t>C. Valenciana</a:t>
                      </a:r>
                    </a:p>
                  </a:txBody>
                  <a:tcPr marL="9525" marR="857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/>
                        </a:rPr>
                        <a:t>Rioja, La</a:t>
                      </a:r>
                    </a:p>
                  </a:txBody>
                  <a:tcPr marL="9525" marR="857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200" b="0" i="0" u="none" strike="noStrike">
                          <a:solidFill>
                            <a:srgbClr val="404040"/>
                          </a:solidFill>
                          <a:effectLst/>
                          <a:latin typeface="Calibri"/>
                        </a:rPr>
                        <a:t>Cantabria</a:t>
                      </a:r>
                    </a:p>
                  </a:txBody>
                  <a:tcPr marL="9525" marR="857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200" b="0" i="0" u="none" strike="noStrike">
                          <a:solidFill>
                            <a:srgbClr val="404040"/>
                          </a:solidFill>
                          <a:effectLst/>
                          <a:latin typeface="Calibri"/>
                        </a:rPr>
                        <a:t>C. La Mancha</a:t>
                      </a:r>
                    </a:p>
                  </a:txBody>
                  <a:tcPr marL="9525" marR="857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200" b="0" i="0" u="none" strike="noStrike">
                          <a:solidFill>
                            <a:srgbClr val="404040"/>
                          </a:solidFill>
                          <a:effectLst/>
                          <a:latin typeface="Calibri"/>
                        </a:rPr>
                        <a:t>Navarra</a:t>
                      </a:r>
                    </a:p>
                  </a:txBody>
                  <a:tcPr marL="9525" marR="857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200" b="0" i="0" u="none" strike="noStrike">
                          <a:solidFill>
                            <a:srgbClr val="404040"/>
                          </a:solidFill>
                          <a:effectLst/>
                          <a:latin typeface="Calibri"/>
                        </a:rPr>
                        <a:t>Aragón</a:t>
                      </a:r>
                    </a:p>
                  </a:txBody>
                  <a:tcPr marL="9525" marR="857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/>
                        </a:rPr>
                        <a:t>Andalucía</a:t>
                      </a:r>
                    </a:p>
                  </a:txBody>
                  <a:tcPr marL="9525" marR="857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200" b="0" i="0" u="none" strike="noStrike">
                          <a:solidFill>
                            <a:srgbClr val="404040"/>
                          </a:solidFill>
                          <a:effectLst/>
                          <a:latin typeface="Calibri"/>
                        </a:rPr>
                        <a:t>Extremadura</a:t>
                      </a:r>
                    </a:p>
                  </a:txBody>
                  <a:tcPr marL="9525" marR="857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200" b="0" i="0" u="none" strike="noStrike">
                          <a:solidFill>
                            <a:srgbClr val="404040"/>
                          </a:solidFill>
                          <a:effectLst/>
                          <a:latin typeface="Calibri"/>
                        </a:rPr>
                        <a:t>País Vasco</a:t>
                      </a:r>
                    </a:p>
                  </a:txBody>
                  <a:tcPr marL="9525" marR="857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/>
                        </a:rPr>
                        <a:t>Ceuta</a:t>
                      </a:r>
                    </a:p>
                  </a:txBody>
                  <a:tcPr marL="9525" marR="857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/>
                        </a:rPr>
                        <a:t>Melilla</a:t>
                      </a:r>
                    </a:p>
                  </a:txBody>
                  <a:tcPr marL="9525" marR="857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25" name="24 Rectángulo"/>
          <p:cNvSpPr/>
          <p:nvPr/>
        </p:nvSpPr>
        <p:spPr>
          <a:xfrm>
            <a:off x="2134766" y="2148156"/>
            <a:ext cx="18627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b="1" i="1" dirty="0">
                <a:solidFill>
                  <a:srgbClr val="FF0000"/>
                </a:solidFill>
              </a:rPr>
              <a:t>% Sí ha pensado en abandonar la profesión</a:t>
            </a:r>
          </a:p>
        </p:txBody>
      </p:sp>
      <p:sp>
        <p:nvSpPr>
          <p:cNvPr id="26" name="Freeform 9"/>
          <p:cNvSpPr>
            <a:spLocks/>
          </p:cNvSpPr>
          <p:nvPr/>
        </p:nvSpPr>
        <p:spPr bwMode="auto">
          <a:xfrm>
            <a:off x="1969153" y="1844825"/>
            <a:ext cx="2111837" cy="1224136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7" name="Freeform 49"/>
          <p:cNvSpPr>
            <a:spLocks noEditPoints="1"/>
          </p:cNvSpPr>
          <p:nvPr/>
        </p:nvSpPr>
        <p:spPr bwMode="auto">
          <a:xfrm rot="7634199">
            <a:off x="3650871" y="1475836"/>
            <a:ext cx="572206" cy="469556"/>
          </a:xfrm>
          <a:custGeom>
            <a:avLst/>
            <a:gdLst>
              <a:gd name="T0" fmla="*/ 20 w 624"/>
              <a:gd name="T1" fmla="*/ 223 h 462"/>
              <a:gd name="T2" fmla="*/ 74 w 624"/>
              <a:gd name="T3" fmla="*/ 191 h 462"/>
              <a:gd name="T4" fmla="*/ 174 w 624"/>
              <a:gd name="T5" fmla="*/ 310 h 462"/>
              <a:gd name="T6" fmla="*/ 272 w 624"/>
              <a:gd name="T7" fmla="*/ 372 h 462"/>
              <a:gd name="T8" fmla="*/ 575 w 624"/>
              <a:gd name="T9" fmla="*/ 225 h 462"/>
              <a:gd name="T10" fmla="*/ 561 w 624"/>
              <a:gd name="T11" fmla="*/ 217 h 462"/>
              <a:gd name="T12" fmla="*/ 214 w 624"/>
              <a:gd name="T13" fmla="*/ 110 h 462"/>
              <a:gd name="T14" fmla="*/ 20 w 624"/>
              <a:gd name="T15" fmla="*/ 205 h 462"/>
              <a:gd name="T16" fmla="*/ 605 w 624"/>
              <a:gd name="T17" fmla="*/ 420 h 462"/>
              <a:gd name="T18" fmla="*/ 605 w 624"/>
              <a:gd name="T19" fmla="*/ 420 h 462"/>
              <a:gd name="T20" fmla="*/ 569 w 624"/>
              <a:gd name="T21" fmla="*/ 425 h 462"/>
              <a:gd name="T22" fmla="*/ 550 w 624"/>
              <a:gd name="T23" fmla="*/ 381 h 462"/>
              <a:gd name="T24" fmla="*/ 548 w 624"/>
              <a:gd name="T25" fmla="*/ 396 h 462"/>
              <a:gd name="T26" fmla="*/ 541 w 624"/>
              <a:gd name="T27" fmla="*/ 395 h 462"/>
              <a:gd name="T28" fmla="*/ 528 w 624"/>
              <a:gd name="T29" fmla="*/ 367 h 462"/>
              <a:gd name="T30" fmla="*/ 539 w 624"/>
              <a:gd name="T31" fmla="*/ 239 h 462"/>
              <a:gd name="T32" fmla="*/ 537 w 624"/>
              <a:gd name="T33" fmla="*/ 269 h 462"/>
              <a:gd name="T34" fmla="*/ 512 w 624"/>
              <a:gd name="T35" fmla="*/ 248 h 462"/>
              <a:gd name="T36" fmla="*/ 493 w 624"/>
              <a:gd name="T37" fmla="*/ 254 h 462"/>
              <a:gd name="T38" fmla="*/ 489 w 624"/>
              <a:gd name="T39" fmla="*/ 255 h 462"/>
              <a:gd name="T40" fmla="*/ 474 w 624"/>
              <a:gd name="T41" fmla="*/ 257 h 462"/>
              <a:gd name="T42" fmla="*/ 499 w 624"/>
              <a:gd name="T43" fmla="*/ 339 h 462"/>
              <a:gd name="T44" fmla="*/ 511 w 624"/>
              <a:gd name="T45" fmla="*/ 426 h 462"/>
              <a:gd name="T46" fmla="*/ 506 w 624"/>
              <a:gd name="T47" fmla="*/ 426 h 462"/>
              <a:gd name="T48" fmla="*/ 426 w 624"/>
              <a:gd name="T49" fmla="*/ 263 h 462"/>
              <a:gd name="T50" fmla="*/ 406 w 624"/>
              <a:gd name="T51" fmla="*/ 263 h 462"/>
              <a:gd name="T52" fmla="*/ 451 w 624"/>
              <a:gd name="T53" fmla="*/ 420 h 462"/>
              <a:gd name="T54" fmla="*/ 399 w 624"/>
              <a:gd name="T55" fmla="*/ 263 h 462"/>
              <a:gd name="T56" fmla="*/ 416 w 624"/>
              <a:gd name="T57" fmla="*/ 412 h 462"/>
              <a:gd name="T58" fmla="*/ 343 w 624"/>
              <a:gd name="T59" fmla="*/ 260 h 462"/>
              <a:gd name="T60" fmla="*/ 383 w 624"/>
              <a:gd name="T61" fmla="*/ 403 h 462"/>
              <a:gd name="T62" fmla="*/ 378 w 624"/>
              <a:gd name="T63" fmla="*/ 402 h 462"/>
              <a:gd name="T64" fmla="*/ 300 w 624"/>
              <a:gd name="T65" fmla="*/ 253 h 462"/>
              <a:gd name="T66" fmla="*/ 300 w 624"/>
              <a:gd name="T67" fmla="*/ 253 h 462"/>
              <a:gd name="T68" fmla="*/ 263 w 624"/>
              <a:gd name="T69" fmla="*/ 242 h 462"/>
              <a:gd name="T70" fmla="*/ 285 w 624"/>
              <a:gd name="T71" fmla="*/ 363 h 462"/>
              <a:gd name="T72" fmla="*/ 252 w 624"/>
              <a:gd name="T73" fmla="*/ 237 h 462"/>
              <a:gd name="T74" fmla="*/ 243 w 624"/>
              <a:gd name="T75" fmla="*/ 339 h 462"/>
              <a:gd name="T76" fmla="*/ 201 w 624"/>
              <a:gd name="T77" fmla="*/ 210 h 462"/>
              <a:gd name="T78" fmla="*/ 177 w 624"/>
              <a:gd name="T79" fmla="*/ 191 h 462"/>
              <a:gd name="T80" fmla="*/ 178 w 624"/>
              <a:gd name="T81" fmla="*/ 294 h 462"/>
              <a:gd name="T82" fmla="*/ 181 w 624"/>
              <a:gd name="T83" fmla="*/ 122 h 462"/>
              <a:gd name="T84" fmla="*/ 175 w 624"/>
              <a:gd name="T85" fmla="*/ 109 h 462"/>
              <a:gd name="T86" fmla="*/ 171 w 624"/>
              <a:gd name="T87" fmla="*/ 97 h 462"/>
              <a:gd name="T88" fmla="*/ 134 w 624"/>
              <a:gd name="T89" fmla="*/ 78 h 462"/>
              <a:gd name="T90" fmla="*/ 105 w 624"/>
              <a:gd name="T91" fmla="*/ 61 h 462"/>
              <a:gd name="T92" fmla="*/ 124 w 624"/>
              <a:gd name="T93" fmla="*/ 247 h 462"/>
              <a:gd name="T94" fmla="*/ 96 w 624"/>
              <a:gd name="T95" fmla="*/ 56 h 462"/>
              <a:gd name="T96" fmla="*/ 104 w 624"/>
              <a:gd name="T97" fmla="*/ 142 h 462"/>
              <a:gd name="T98" fmla="*/ 76 w 624"/>
              <a:gd name="T99" fmla="*/ 45 h 462"/>
              <a:gd name="T100" fmla="*/ 86 w 624"/>
              <a:gd name="T101" fmla="*/ 183 h 462"/>
              <a:gd name="T102" fmla="*/ 39 w 624"/>
              <a:gd name="T103" fmla="*/ 25 h 462"/>
              <a:gd name="T104" fmla="*/ 39 w 624"/>
              <a:gd name="T105" fmla="*/ 193 h 462"/>
              <a:gd name="T106" fmla="*/ 20 w 624"/>
              <a:gd name="T107" fmla="*/ 78 h 462"/>
              <a:gd name="T108" fmla="*/ 38 w 624"/>
              <a:gd name="T109" fmla="*/ 119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624" h="462">
                <a:moveTo>
                  <a:pt x="2" y="108"/>
                </a:moveTo>
                <a:cubicBezTo>
                  <a:pt x="0" y="142"/>
                  <a:pt x="0" y="178"/>
                  <a:pt x="5" y="211"/>
                </a:cubicBezTo>
                <a:cubicBezTo>
                  <a:pt x="6" y="214"/>
                  <a:pt x="7" y="216"/>
                  <a:pt x="9" y="217"/>
                </a:cubicBezTo>
                <a:cubicBezTo>
                  <a:pt x="8" y="221"/>
                  <a:pt x="14" y="226"/>
                  <a:pt x="20" y="223"/>
                </a:cubicBezTo>
                <a:cubicBezTo>
                  <a:pt x="37" y="212"/>
                  <a:pt x="54" y="202"/>
                  <a:pt x="72" y="193"/>
                </a:cubicBezTo>
                <a:cubicBezTo>
                  <a:pt x="72" y="193"/>
                  <a:pt x="72" y="194"/>
                  <a:pt x="72" y="195"/>
                </a:cubicBezTo>
                <a:cubicBezTo>
                  <a:pt x="73" y="196"/>
                  <a:pt x="75" y="196"/>
                  <a:pt x="75" y="194"/>
                </a:cubicBezTo>
                <a:cubicBezTo>
                  <a:pt x="75" y="193"/>
                  <a:pt x="74" y="192"/>
                  <a:pt x="74" y="191"/>
                </a:cubicBezTo>
                <a:cubicBezTo>
                  <a:pt x="74" y="191"/>
                  <a:pt x="75" y="191"/>
                  <a:pt x="75" y="191"/>
                </a:cubicBezTo>
                <a:cubicBezTo>
                  <a:pt x="86" y="231"/>
                  <a:pt x="117" y="262"/>
                  <a:pt x="148" y="288"/>
                </a:cubicBezTo>
                <a:cubicBezTo>
                  <a:pt x="156" y="296"/>
                  <a:pt x="165" y="303"/>
                  <a:pt x="174" y="310"/>
                </a:cubicBezTo>
                <a:cubicBezTo>
                  <a:pt x="174" y="310"/>
                  <a:pt x="174" y="310"/>
                  <a:pt x="174" y="310"/>
                </a:cubicBezTo>
                <a:cubicBezTo>
                  <a:pt x="175" y="312"/>
                  <a:pt x="176" y="312"/>
                  <a:pt x="177" y="312"/>
                </a:cubicBezTo>
                <a:cubicBezTo>
                  <a:pt x="197" y="327"/>
                  <a:pt x="219" y="341"/>
                  <a:pt x="241" y="354"/>
                </a:cubicBezTo>
                <a:cubicBezTo>
                  <a:pt x="241" y="355"/>
                  <a:pt x="242" y="355"/>
                  <a:pt x="243" y="355"/>
                </a:cubicBezTo>
                <a:cubicBezTo>
                  <a:pt x="252" y="361"/>
                  <a:pt x="262" y="367"/>
                  <a:pt x="272" y="372"/>
                </a:cubicBezTo>
                <a:cubicBezTo>
                  <a:pt x="375" y="428"/>
                  <a:pt x="504" y="462"/>
                  <a:pt x="619" y="427"/>
                </a:cubicBezTo>
                <a:cubicBezTo>
                  <a:pt x="624" y="426"/>
                  <a:pt x="622" y="418"/>
                  <a:pt x="618" y="418"/>
                </a:cubicBezTo>
                <a:cubicBezTo>
                  <a:pt x="588" y="386"/>
                  <a:pt x="550" y="366"/>
                  <a:pt x="515" y="341"/>
                </a:cubicBezTo>
                <a:cubicBezTo>
                  <a:pt x="538" y="304"/>
                  <a:pt x="559" y="266"/>
                  <a:pt x="575" y="225"/>
                </a:cubicBezTo>
                <a:cubicBezTo>
                  <a:pt x="576" y="223"/>
                  <a:pt x="576" y="221"/>
                  <a:pt x="576" y="220"/>
                </a:cubicBezTo>
                <a:cubicBezTo>
                  <a:pt x="577" y="217"/>
                  <a:pt x="575" y="213"/>
                  <a:pt x="570" y="214"/>
                </a:cubicBezTo>
                <a:cubicBezTo>
                  <a:pt x="570" y="214"/>
                  <a:pt x="570" y="214"/>
                  <a:pt x="570" y="214"/>
                </a:cubicBezTo>
                <a:cubicBezTo>
                  <a:pt x="567" y="213"/>
                  <a:pt x="563" y="214"/>
                  <a:pt x="561" y="217"/>
                </a:cubicBezTo>
                <a:cubicBezTo>
                  <a:pt x="432" y="260"/>
                  <a:pt x="252" y="272"/>
                  <a:pt x="161" y="152"/>
                </a:cubicBezTo>
                <a:cubicBezTo>
                  <a:pt x="177" y="143"/>
                  <a:pt x="194" y="133"/>
                  <a:pt x="209" y="122"/>
                </a:cubicBezTo>
                <a:cubicBezTo>
                  <a:pt x="210" y="121"/>
                  <a:pt x="211" y="120"/>
                  <a:pt x="211" y="119"/>
                </a:cubicBezTo>
                <a:cubicBezTo>
                  <a:pt x="215" y="120"/>
                  <a:pt x="219" y="113"/>
                  <a:pt x="214" y="110"/>
                </a:cubicBezTo>
                <a:cubicBezTo>
                  <a:pt x="157" y="69"/>
                  <a:pt x="94" y="36"/>
                  <a:pt x="32" y="3"/>
                </a:cubicBezTo>
                <a:cubicBezTo>
                  <a:pt x="28" y="0"/>
                  <a:pt x="24" y="4"/>
                  <a:pt x="22" y="7"/>
                </a:cubicBezTo>
                <a:cubicBezTo>
                  <a:pt x="7" y="38"/>
                  <a:pt x="4" y="74"/>
                  <a:pt x="2" y="108"/>
                </a:cubicBezTo>
                <a:close/>
                <a:moveTo>
                  <a:pt x="20" y="205"/>
                </a:moveTo>
                <a:cubicBezTo>
                  <a:pt x="18" y="184"/>
                  <a:pt x="17" y="164"/>
                  <a:pt x="17" y="143"/>
                </a:cubicBezTo>
                <a:cubicBezTo>
                  <a:pt x="22" y="161"/>
                  <a:pt x="29" y="178"/>
                  <a:pt x="35" y="196"/>
                </a:cubicBezTo>
                <a:cubicBezTo>
                  <a:pt x="30" y="198"/>
                  <a:pt x="24" y="202"/>
                  <a:pt x="20" y="205"/>
                </a:cubicBezTo>
                <a:close/>
                <a:moveTo>
                  <a:pt x="605" y="420"/>
                </a:moveTo>
                <a:cubicBezTo>
                  <a:pt x="599" y="421"/>
                  <a:pt x="593" y="422"/>
                  <a:pt x="588" y="423"/>
                </a:cubicBezTo>
                <a:cubicBezTo>
                  <a:pt x="587" y="418"/>
                  <a:pt x="585" y="413"/>
                  <a:pt x="583" y="408"/>
                </a:cubicBezTo>
                <a:cubicBezTo>
                  <a:pt x="583" y="406"/>
                  <a:pt x="582" y="403"/>
                  <a:pt x="580" y="400"/>
                </a:cubicBezTo>
                <a:cubicBezTo>
                  <a:pt x="589" y="406"/>
                  <a:pt x="597" y="413"/>
                  <a:pt x="605" y="420"/>
                </a:cubicBezTo>
                <a:close/>
                <a:moveTo>
                  <a:pt x="572" y="394"/>
                </a:moveTo>
                <a:cubicBezTo>
                  <a:pt x="574" y="400"/>
                  <a:pt x="578" y="405"/>
                  <a:pt x="580" y="410"/>
                </a:cubicBezTo>
                <a:cubicBezTo>
                  <a:pt x="582" y="414"/>
                  <a:pt x="584" y="418"/>
                  <a:pt x="586" y="423"/>
                </a:cubicBezTo>
                <a:cubicBezTo>
                  <a:pt x="581" y="423"/>
                  <a:pt x="575" y="424"/>
                  <a:pt x="569" y="425"/>
                </a:cubicBezTo>
                <a:cubicBezTo>
                  <a:pt x="569" y="417"/>
                  <a:pt x="567" y="409"/>
                  <a:pt x="564" y="401"/>
                </a:cubicBezTo>
                <a:cubicBezTo>
                  <a:pt x="563" y="397"/>
                  <a:pt x="562" y="392"/>
                  <a:pt x="560" y="387"/>
                </a:cubicBezTo>
                <a:cubicBezTo>
                  <a:pt x="564" y="389"/>
                  <a:pt x="568" y="392"/>
                  <a:pt x="572" y="394"/>
                </a:cubicBezTo>
                <a:close/>
                <a:moveTo>
                  <a:pt x="550" y="381"/>
                </a:moveTo>
                <a:cubicBezTo>
                  <a:pt x="552" y="386"/>
                  <a:pt x="555" y="392"/>
                  <a:pt x="557" y="397"/>
                </a:cubicBezTo>
                <a:cubicBezTo>
                  <a:pt x="561" y="406"/>
                  <a:pt x="564" y="415"/>
                  <a:pt x="566" y="425"/>
                </a:cubicBezTo>
                <a:cubicBezTo>
                  <a:pt x="562" y="425"/>
                  <a:pt x="559" y="425"/>
                  <a:pt x="555" y="426"/>
                </a:cubicBezTo>
                <a:cubicBezTo>
                  <a:pt x="554" y="416"/>
                  <a:pt x="551" y="406"/>
                  <a:pt x="548" y="396"/>
                </a:cubicBezTo>
                <a:cubicBezTo>
                  <a:pt x="546" y="390"/>
                  <a:pt x="544" y="382"/>
                  <a:pt x="541" y="375"/>
                </a:cubicBezTo>
                <a:cubicBezTo>
                  <a:pt x="544" y="377"/>
                  <a:pt x="547" y="379"/>
                  <a:pt x="550" y="381"/>
                </a:cubicBezTo>
                <a:close/>
                <a:moveTo>
                  <a:pt x="528" y="367"/>
                </a:moveTo>
                <a:cubicBezTo>
                  <a:pt x="531" y="377"/>
                  <a:pt x="537" y="386"/>
                  <a:pt x="541" y="395"/>
                </a:cubicBezTo>
                <a:cubicBezTo>
                  <a:pt x="545" y="405"/>
                  <a:pt x="549" y="415"/>
                  <a:pt x="551" y="426"/>
                </a:cubicBezTo>
                <a:cubicBezTo>
                  <a:pt x="546" y="426"/>
                  <a:pt x="540" y="426"/>
                  <a:pt x="535" y="426"/>
                </a:cubicBezTo>
                <a:cubicBezTo>
                  <a:pt x="531" y="405"/>
                  <a:pt x="525" y="383"/>
                  <a:pt x="518" y="361"/>
                </a:cubicBezTo>
                <a:cubicBezTo>
                  <a:pt x="521" y="363"/>
                  <a:pt x="525" y="365"/>
                  <a:pt x="528" y="367"/>
                </a:cubicBezTo>
                <a:close/>
                <a:moveTo>
                  <a:pt x="554" y="232"/>
                </a:moveTo>
                <a:cubicBezTo>
                  <a:pt x="550" y="241"/>
                  <a:pt x="546" y="250"/>
                  <a:pt x="542" y="260"/>
                </a:cubicBezTo>
                <a:cubicBezTo>
                  <a:pt x="542" y="257"/>
                  <a:pt x="541" y="255"/>
                  <a:pt x="541" y="252"/>
                </a:cubicBezTo>
                <a:cubicBezTo>
                  <a:pt x="541" y="248"/>
                  <a:pt x="540" y="243"/>
                  <a:pt x="539" y="239"/>
                </a:cubicBezTo>
                <a:cubicBezTo>
                  <a:pt x="544" y="236"/>
                  <a:pt x="549" y="234"/>
                  <a:pt x="554" y="232"/>
                </a:cubicBezTo>
                <a:close/>
                <a:moveTo>
                  <a:pt x="533" y="241"/>
                </a:moveTo>
                <a:cubicBezTo>
                  <a:pt x="534" y="244"/>
                  <a:pt x="535" y="247"/>
                  <a:pt x="536" y="250"/>
                </a:cubicBezTo>
                <a:cubicBezTo>
                  <a:pt x="537" y="256"/>
                  <a:pt x="537" y="263"/>
                  <a:pt x="537" y="269"/>
                </a:cubicBezTo>
                <a:cubicBezTo>
                  <a:pt x="534" y="275"/>
                  <a:pt x="531" y="282"/>
                  <a:pt x="527" y="288"/>
                </a:cubicBezTo>
                <a:cubicBezTo>
                  <a:pt x="527" y="274"/>
                  <a:pt x="523" y="259"/>
                  <a:pt x="519" y="246"/>
                </a:cubicBezTo>
                <a:cubicBezTo>
                  <a:pt x="524" y="244"/>
                  <a:pt x="528" y="242"/>
                  <a:pt x="533" y="241"/>
                </a:cubicBezTo>
                <a:close/>
                <a:moveTo>
                  <a:pt x="512" y="248"/>
                </a:moveTo>
                <a:cubicBezTo>
                  <a:pt x="516" y="264"/>
                  <a:pt x="523" y="279"/>
                  <a:pt x="523" y="295"/>
                </a:cubicBezTo>
                <a:cubicBezTo>
                  <a:pt x="520" y="302"/>
                  <a:pt x="516" y="309"/>
                  <a:pt x="512" y="315"/>
                </a:cubicBezTo>
                <a:cubicBezTo>
                  <a:pt x="511" y="306"/>
                  <a:pt x="509" y="296"/>
                  <a:pt x="506" y="287"/>
                </a:cubicBezTo>
                <a:cubicBezTo>
                  <a:pt x="503" y="276"/>
                  <a:pt x="500" y="262"/>
                  <a:pt x="493" y="254"/>
                </a:cubicBezTo>
                <a:cubicBezTo>
                  <a:pt x="493" y="253"/>
                  <a:pt x="492" y="253"/>
                  <a:pt x="492" y="253"/>
                </a:cubicBezTo>
                <a:cubicBezTo>
                  <a:pt x="499" y="251"/>
                  <a:pt x="506" y="250"/>
                  <a:pt x="512" y="248"/>
                </a:cubicBezTo>
                <a:close/>
                <a:moveTo>
                  <a:pt x="490" y="253"/>
                </a:moveTo>
                <a:cubicBezTo>
                  <a:pt x="490" y="254"/>
                  <a:pt x="489" y="254"/>
                  <a:pt x="489" y="255"/>
                </a:cubicBezTo>
                <a:cubicBezTo>
                  <a:pt x="490" y="265"/>
                  <a:pt x="496" y="275"/>
                  <a:pt x="500" y="285"/>
                </a:cubicBezTo>
                <a:cubicBezTo>
                  <a:pt x="504" y="296"/>
                  <a:pt x="507" y="308"/>
                  <a:pt x="509" y="320"/>
                </a:cubicBezTo>
                <a:cubicBezTo>
                  <a:pt x="508" y="322"/>
                  <a:pt x="507" y="325"/>
                  <a:pt x="506" y="327"/>
                </a:cubicBezTo>
                <a:cubicBezTo>
                  <a:pt x="496" y="302"/>
                  <a:pt x="485" y="279"/>
                  <a:pt x="474" y="257"/>
                </a:cubicBezTo>
                <a:cubicBezTo>
                  <a:pt x="479" y="256"/>
                  <a:pt x="485" y="255"/>
                  <a:pt x="490" y="253"/>
                </a:cubicBezTo>
                <a:close/>
                <a:moveTo>
                  <a:pt x="467" y="258"/>
                </a:moveTo>
                <a:cubicBezTo>
                  <a:pt x="478" y="285"/>
                  <a:pt x="488" y="312"/>
                  <a:pt x="499" y="338"/>
                </a:cubicBezTo>
                <a:cubicBezTo>
                  <a:pt x="499" y="338"/>
                  <a:pt x="499" y="339"/>
                  <a:pt x="499" y="339"/>
                </a:cubicBezTo>
                <a:cubicBezTo>
                  <a:pt x="496" y="342"/>
                  <a:pt x="496" y="347"/>
                  <a:pt x="500" y="350"/>
                </a:cubicBezTo>
                <a:cubicBezTo>
                  <a:pt x="501" y="350"/>
                  <a:pt x="503" y="351"/>
                  <a:pt x="504" y="352"/>
                </a:cubicBezTo>
                <a:cubicBezTo>
                  <a:pt x="513" y="377"/>
                  <a:pt x="522" y="401"/>
                  <a:pt x="529" y="426"/>
                </a:cubicBezTo>
                <a:cubicBezTo>
                  <a:pt x="523" y="426"/>
                  <a:pt x="517" y="426"/>
                  <a:pt x="511" y="426"/>
                </a:cubicBezTo>
                <a:cubicBezTo>
                  <a:pt x="496" y="370"/>
                  <a:pt x="475" y="314"/>
                  <a:pt x="455" y="260"/>
                </a:cubicBezTo>
                <a:cubicBezTo>
                  <a:pt x="459" y="259"/>
                  <a:pt x="463" y="259"/>
                  <a:pt x="467" y="258"/>
                </a:cubicBezTo>
                <a:close/>
                <a:moveTo>
                  <a:pt x="447" y="261"/>
                </a:moveTo>
                <a:cubicBezTo>
                  <a:pt x="463" y="317"/>
                  <a:pt x="487" y="371"/>
                  <a:pt x="506" y="426"/>
                </a:cubicBezTo>
                <a:cubicBezTo>
                  <a:pt x="498" y="425"/>
                  <a:pt x="489" y="425"/>
                  <a:pt x="481" y="424"/>
                </a:cubicBezTo>
                <a:cubicBezTo>
                  <a:pt x="471" y="369"/>
                  <a:pt x="454" y="314"/>
                  <a:pt x="432" y="262"/>
                </a:cubicBezTo>
                <a:cubicBezTo>
                  <a:pt x="437" y="262"/>
                  <a:pt x="442" y="261"/>
                  <a:pt x="447" y="261"/>
                </a:cubicBezTo>
                <a:close/>
                <a:moveTo>
                  <a:pt x="426" y="263"/>
                </a:moveTo>
                <a:cubicBezTo>
                  <a:pt x="444" y="316"/>
                  <a:pt x="463" y="369"/>
                  <a:pt x="477" y="423"/>
                </a:cubicBezTo>
                <a:cubicBezTo>
                  <a:pt x="470" y="422"/>
                  <a:pt x="462" y="421"/>
                  <a:pt x="455" y="420"/>
                </a:cubicBezTo>
                <a:cubicBezTo>
                  <a:pt x="455" y="397"/>
                  <a:pt x="447" y="373"/>
                  <a:pt x="439" y="351"/>
                </a:cubicBezTo>
                <a:cubicBezTo>
                  <a:pt x="429" y="322"/>
                  <a:pt x="419" y="291"/>
                  <a:pt x="406" y="263"/>
                </a:cubicBezTo>
                <a:cubicBezTo>
                  <a:pt x="413" y="263"/>
                  <a:pt x="419" y="263"/>
                  <a:pt x="426" y="263"/>
                </a:cubicBezTo>
                <a:close/>
                <a:moveTo>
                  <a:pt x="399" y="263"/>
                </a:moveTo>
                <a:cubicBezTo>
                  <a:pt x="403" y="289"/>
                  <a:pt x="418" y="315"/>
                  <a:pt x="427" y="338"/>
                </a:cubicBezTo>
                <a:cubicBezTo>
                  <a:pt x="437" y="363"/>
                  <a:pt x="449" y="392"/>
                  <a:pt x="451" y="420"/>
                </a:cubicBezTo>
                <a:cubicBezTo>
                  <a:pt x="445" y="418"/>
                  <a:pt x="439" y="417"/>
                  <a:pt x="433" y="416"/>
                </a:cubicBezTo>
                <a:cubicBezTo>
                  <a:pt x="430" y="391"/>
                  <a:pt x="424" y="366"/>
                  <a:pt x="417" y="342"/>
                </a:cubicBezTo>
                <a:cubicBezTo>
                  <a:pt x="410" y="316"/>
                  <a:pt x="403" y="289"/>
                  <a:pt x="393" y="263"/>
                </a:cubicBezTo>
                <a:cubicBezTo>
                  <a:pt x="395" y="263"/>
                  <a:pt x="397" y="263"/>
                  <a:pt x="399" y="263"/>
                </a:cubicBezTo>
                <a:close/>
                <a:moveTo>
                  <a:pt x="386" y="263"/>
                </a:moveTo>
                <a:cubicBezTo>
                  <a:pt x="391" y="286"/>
                  <a:pt x="400" y="309"/>
                  <a:pt x="407" y="331"/>
                </a:cubicBezTo>
                <a:cubicBezTo>
                  <a:pt x="416" y="359"/>
                  <a:pt x="425" y="387"/>
                  <a:pt x="428" y="415"/>
                </a:cubicBezTo>
                <a:cubicBezTo>
                  <a:pt x="424" y="414"/>
                  <a:pt x="420" y="413"/>
                  <a:pt x="416" y="412"/>
                </a:cubicBezTo>
                <a:cubicBezTo>
                  <a:pt x="407" y="386"/>
                  <a:pt x="399" y="359"/>
                  <a:pt x="391" y="332"/>
                </a:cubicBezTo>
                <a:cubicBezTo>
                  <a:pt x="384" y="310"/>
                  <a:pt x="378" y="283"/>
                  <a:pt x="365" y="262"/>
                </a:cubicBezTo>
                <a:cubicBezTo>
                  <a:pt x="372" y="263"/>
                  <a:pt x="379" y="263"/>
                  <a:pt x="386" y="263"/>
                </a:cubicBezTo>
                <a:close/>
                <a:moveTo>
                  <a:pt x="343" y="260"/>
                </a:moveTo>
                <a:cubicBezTo>
                  <a:pt x="348" y="261"/>
                  <a:pt x="353" y="261"/>
                  <a:pt x="358" y="262"/>
                </a:cubicBezTo>
                <a:cubicBezTo>
                  <a:pt x="365" y="287"/>
                  <a:pt x="376" y="311"/>
                  <a:pt x="385" y="335"/>
                </a:cubicBezTo>
                <a:cubicBezTo>
                  <a:pt x="393" y="361"/>
                  <a:pt x="401" y="386"/>
                  <a:pt x="411" y="411"/>
                </a:cubicBezTo>
                <a:cubicBezTo>
                  <a:pt x="402" y="409"/>
                  <a:pt x="392" y="406"/>
                  <a:pt x="383" y="403"/>
                </a:cubicBezTo>
                <a:cubicBezTo>
                  <a:pt x="374" y="354"/>
                  <a:pt x="355" y="303"/>
                  <a:pt x="333" y="259"/>
                </a:cubicBezTo>
                <a:cubicBezTo>
                  <a:pt x="336" y="259"/>
                  <a:pt x="340" y="260"/>
                  <a:pt x="343" y="260"/>
                </a:cubicBezTo>
                <a:close/>
                <a:moveTo>
                  <a:pt x="325" y="258"/>
                </a:moveTo>
                <a:cubicBezTo>
                  <a:pt x="343" y="306"/>
                  <a:pt x="365" y="352"/>
                  <a:pt x="378" y="402"/>
                </a:cubicBezTo>
                <a:cubicBezTo>
                  <a:pt x="370" y="399"/>
                  <a:pt x="362" y="396"/>
                  <a:pt x="353" y="393"/>
                </a:cubicBezTo>
                <a:cubicBezTo>
                  <a:pt x="342" y="346"/>
                  <a:pt x="327" y="299"/>
                  <a:pt x="308" y="254"/>
                </a:cubicBezTo>
                <a:cubicBezTo>
                  <a:pt x="313" y="256"/>
                  <a:pt x="319" y="257"/>
                  <a:pt x="325" y="258"/>
                </a:cubicBezTo>
                <a:close/>
                <a:moveTo>
                  <a:pt x="300" y="253"/>
                </a:moveTo>
                <a:cubicBezTo>
                  <a:pt x="316" y="299"/>
                  <a:pt x="334" y="345"/>
                  <a:pt x="349" y="391"/>
                </a:cubicBezTo>
                <a:cubicBezTo>
                  <a:pt x="341" y="388"/>
                  <a:pt x="333" y="385"/>
                  <a:pt x="325" y="382"/>
                </a:cubicBezTo>
                <a:cubicBezTo>
                  <a:pt x="316" y="336"/>
                  <a:pt x="301" y="291"/>
                  <a:pt x="283" y="248"/>
                </a:cubicBezTo>
                <a:cubicBezTo>
                  <a:pt x="289" y="250"/>
                  <a:pt x="294" y="251"/>
                  <a:pt x="300" y="253"/>
                </a:cubicBezTo>
                <a:close/>
                <a:moveTo>
                  <a:pt x="274" y="246"/>
                </a:moveTo>
                <a:cubicBezTo>
                  <a:pt x="290" y="291"/>
                  <a:pt x="311" y="334"/>
                  <a:pt x="322" y="380"/>
                </a:cubicBezTo>
                <a:cubicBezTo>
                  <a:pt x="315" y="377"/>
                  <a:pt x="308" y="374"/>
                  <a:pt x="300" y="370"/>
                </a:cubicBezTo>
                <a:cubicBezTo>
                  <a:pt x="297" y="328"/>
                  <a:pt x="282" y="281"/>
                  <a:pt x="263" y="242"/>
                </a:cubicBezTo>
                <a:cubicBezTo>
                  <a:pt x="267" y="243"/>
                  <a:pt x="271" y="244"/>
                  <a:pt x="274" y="246"/>
                </a:cubicBezTo>
                <a:close/>
                <a:moveTo>
                  <a:pt x="252" y="237"/>
                </a:moveTo>
                <a:cubicBezTo>
                  <a:pt x="270" y="281"/>
                  <a:pt x="287" y="323"/>
                  <a:pt x="297" y="369"/>
                </a:cubicBezTo>
                <a:cubicBezTo>
                  <a:pt x="293" y="367"/>
                  <a:pt x="289" y="365"/>
                  <a:pt x="285" y="363"/>
                </a:cubicBezTo>
                <a:cubicBezTo>
                  <a:pt x="281" y="361"/>
                  <a:pt x="278" y="359"/>
                  <a:pt x="275" y="358"/>
                </a:cubicBezTo>
                <a:cubicBezTo>
                  <a:pt x="267" y="338"/>
                  <a:pt x="258" y="317"/>
                  <a:pt x="251" y="297"/>
                </a:cubicBezTo>
                <a:cubicBezTo>
                  <a:pt x="244" y="275"/>
                  <a:pt x="241" y="253"/>
                  <a:pt x="238" y="231"/>
                </a:cubicBezTo>
                <a:cubicBezTo>
                  <a:pt x="242" y="233"/>
                  <a:pt x="247" y="236"/>
                  <a:pt x="252" y="237"/>
                </a:cubicBezTo>
                <a:close/>
                <a:moveTo>
                  <a:pt x="230" y="228"/>
                </a:moveTo>
                <a:cubicBezTo>
                  <a:pt x="230" y="247"/>
                  <a:pt x="236" y="268"/>
                  <a:pt x="241" y="287"/>
                </a:cubicBezTo>
                <a:cubicBezTo>
                  <a:pt x="249" y="310"/>
                  <a:pt x="258" y="333"/>
                  <a:pt x="269" y="355"/>
                </a:cubicBezTo>
                <a:cubicBezTo>
                  <a:pt x="260" y="350"/>
                  <a:pt x="252" y="345"/>
                  <a:pt x="243" y="339"/>
                </a:cubicBezTo>
                <a:cubicBezTo>
                  <a:pt x="241" y="320"/>
                  <a:pt x="236" y="302"/>
                  <a:pt x="231" y="283"/>
                </a:cubicBezTo>
                <a:cubicBezTo>
                  <a:pt x="224" y="261"/>
                  <a:pt x="218" y="238"/>
                  <a:pt x="210" y="216"/>
                </a:cubicBezTo>
                <a:cubicBezTo>
                  <a:pt x="216" y="220"/>
                  <a:pt x="223" y="224"/>
                  <a:pt x="230" y="228"/>
                </a:cubicBezTo>
                <a:close/>
                <a:moveTo>
                  <a:pt x="201" y="210"/>
                </a:moveTo>
                <a:cubicBezTo>
                  <a:pt x="203" y="232"/>
                  <a:pt x="213" y="253"/>
                  <a:pt x="220" y="273"/>
                </a:cubicBezTo>
                <a:cubicBezTo>
                  <a:pt x="227" y="294"/>
                  <a:pt x="234" y="315"/>
                  <a:pt x="238" y="336"/>
                </a:cubicBezTo>
                <a:cubicBezTo>
                  <a:pt x="228" y="330"/>
                  <a:pt x="219" y="324"/>
                  <a:pt x="210" y="318"/>
                </a:cubicBezTo>
                <a:cubicBezTo>
                  <a:pt x="201" y="275"/>
                  <a:pt x="188" y="234"/>
                  <a:pt x="177" y="191"/>
                </a:cubicBezTo>
                <a:cubicBezTo>
                  <a:pt x="185" y="198"/>
                  <a:pt x="193" y="204"/>
                  <a:pt x="201" y="210"/>
                </a:cubicBezTo>
                <a:close/>
                <a:moveTo>
                  <a:pt x="168" y="182"/>
                </a:moveTo>
                <a:cubicBezTo>
                  <a:pt x="177" y="227"/>
                  <a:pt x="193" y="270"/>
                  <a:pt x="204" y="314"/>
                </a:cubicBezTo>
                <a:cubicBezTo>
                  <a:pt x="195" y="307"/>
                  <a:pt x="186" y="301"/>
                  <a:pt x="178" y="294"/>
                </a:cubicBezTo>
                <a:cubicBezTo>
                  <a:pt x="174" y="254"/>
                  <a:pt x="167" y="212"/>
                  <a:pt x="159" y="172"/>
                </a:cubicBezTo>
                <a:cubicBezTo>
                  <a:pt x="161" y="175"/>
                  <a:pt x="165" y="179"/>
                  <a:pt x="168" y="182"/>
                </a:cubicBezTo>
                <a:close/>
                <a:moveTo>
                  <a:pt x="200" y="113"/>
                </a:moveTo>
                <a:cubicBezTo>
                  <a:pt x="194" y="116"/>
                  <a:pt x="187" y="119"/>
                  <a:pt x="181" y="122"/>
                </a:cubicBezTo>
                <a:cubicBezTo>
                  <a:pt x="181" y="116"/>
                  <a:pt x="181" y="109"/>
                  <a:pt x="179" y="102"/>
                </a:cubicBezTo>
                <a:cubicBezTo>
                  <a:pt x="186" y="106"/>
                  <a:pt x="193" y="110"/>
                  <a:pt x="200" y="113"/>
                </a:cubicBezTo>
                <a:close/>
                <a:moveTo>
                  <a:pt x="171" y="97"/>
                </a:moveTo>
                <a:cubicBezTo>
                  <a:pt x="173" y="101"/>
                  <a:pt x="174" y="105"/>
                  <a:pt x="175" y="109"/>
                </a:cubicBezTo>
                <a:cubicBezTo>
                  <a:pt x="176" y="114"/>
                  <a:pt x="177" y="119"/>
                  <a:pt x="177" y="124"/>
                </a:cubicBezTo>
                <a:cubicBezTo>
                  <a:pt x="172" y="127"/>
                  <a:pt x="168" y="130"/>
                  <a:pt x="163" y="132"/>
                </a:cubicBezTo>
                <a:cubicBezTo>
                  <a:pt x="163" y="118"/>
                  <a:pt x="161" y="103"/>
                  <a:pt x="157" y="90"/>
                </a:cubicBezTo>
                <a:cubicBezTo>
                  <a:pt x="162" y="92"/>
                  <a:pt x="167" y="95"/>
                  <a:pt x="171" y="97"/>
                </a:cubicBezTo>
                <a:close/>
                <a:moveTo>
                  <a:pt x="150" y="85"/>
                </a:moveTo>
                <a:cubicBezTo>
                  <a:pt x="154" y="102"/>
                  <a:pt x="158" y="117"/>
                  <a:pt x="160" y="134"/>
                </a:cubicBezTo>
                <a:cubicBezTo>
                  <a:pt x="157" y="136"/>
                  <a:pt x="154" y="138"/>
                  <a:pt x="151" y="140"/>
                </a:cubicBezTo>
                <a:cubicBezTo>
                  <a:pt x="146" y="119"/>
                  <a:pt x="140" y="98"/>
                  <a:pt x="134" y="78"/>
                </a:cubicBezTo>
                <a:cubicBezTo>
                  <a:pt x="133" y="75"/>
                  <a:pt x="127" y="76"/>
                  <a:pt x="128" y="80"/>
                </a:cubicBezTo>
                <a:cubicBezTo>
                  <a:pt x="139" y="150"/>
                  <a:pt x="159" y="219"/>
                  <a:pt x="171" y="289"/>
                </a:cubicBezTo>
                <a:cubicBezTo>
                  <a:pt x="164" y="284"/>
                  <a:pt x="157" y="278"/>
                  <a:pt x="150" y="272"/>
                </a:cubicBezTo>
                <a:cubicBezTo>
                  <a:pt x="141" y="201"/>
                  <a:pt x="128" y="129"/>
                  <a:pt x="105" y="61"/>
                </a:cubicBezTo>
                <a:cubicBezTo>
                  <a:pt x="120" y="69"/>
                  <a:pt x="135" y="77"/>
                  <a:pt x="150" y="85"/>
                </a:cubicBezTo>
                <a:close/>
                <a:moveTo>
                  <a:pt x="96" y="56"/>
                </a:moveTo>
                <a:cubicBezTo>
                  <a:pt x="118" y="125"/>
                  <a:pt x="132" y="196"/>
                  <a:pt x="145" y="268"/>
                </a:cubicBezTo>
                <a:cubicBezTo>
                  <a:pt x="138" y="261"/>
                  <a:pt x="131" y="254"/>
                  <a:pt x="124" y="247"/>
                </a:cubicBezTo>
                <a:cubicBezTo>
                  <a:pt x="124" y="210"/>
                  <a:pt x="117" y="172"/>
                  <a:pt x="111" y="136"/>
                </a:cubicBezTo>
                <a:cubicBezTo>
                  <a:pt x="107" y="115"/>
                  <a:pt x="102" y="93"/>
                  <a:pt x="96" y="72"/>
                </a:cubicBezTo>
                <a:cubicBezTo>
                  <a:pt x="95" y="67"/>
                  <a:pt x="93" y="59"/>
                  <a:pt x="89" y="52"/>
                </a:cubicBezTo>
                <a:cubicBezTo>
                  <a:pt x="92" y="53"/>
                  <a:pt x="94" y="55"/>
                  <a:pt x="96" y="56"/>
                </a:cubicBezTo>
                <a:close/>
                <a:moveTo>
                  <a:pt x="76" y="45"/>
                </a:moveTo>
                <a:cubicBezTo>
                  <a:pt x="76" y="45"/>
                  <a:pt x="76" y="45"/>
                  <a:pt x="77" y="46"/>
                </a:cubicBezTo>
                <a:cubicBezTo>
                  <a:pt x="85" y="54"/>
                  <a:pt x="88" y="70"/>
                  <a:pt x="90" y="81"/>
                </a:cubicBezTo>
                <a:cubicBezTo>
                  <a:pt x="96" y="101"/>
                  <a:pt x="100" y="121"/>
                  <a:pt x="104" y="142"/>
                </a:cubicBezTo>
                <a:cubicBezTo>
                  <a:pt x="110" y="174"/>
                  <a:pt x="117" y="208"/>
                  <a:pt x="119" y="242"/>
                </a:cubicBezTo>
                <a:cubicBezTo>
                  <a:pt x="112" y="234"/>
                  <a:pt x="106" y="226"/>
                  <a:pt x="101" y="217"/>
                </a:cubicBezTo>
                <a:cubicBezTo>
                  <a:pt x="86" y="160"/>
                  <a:pt x="89" y="95"/>
                  <a:pt x="66" y="39"/>
                </a:cubicBezTo>
                <a:cubicBezTo>
                  <a:pt x="69" y="41"/>
                  <a:pt x="73" y="43"/>
                  <a:pt x="76" y="45"/>
                </a:cubicBezTo>
                <a:close/>
                <a:moveTo>
                  <a:pt x="56" y="34"/>
                </a:moveTo>
                <a:cubicBezTo>
                  <a:pt x="72" y="87"/>
                  <a:pt x="77" y="144"/>
                  <a:pt x="91" y="198"/>
                </a:cubicBezTo>
                <a:cubicBezTo>
                  <a:pt x="89" y="193"/>
                  <a:pt x="88" y="189"/>
                  <a:pt x="86" y="184"/>
                </a:cubicBezTo>
                <a:cubicBezTo>
                  <a:pt x="86" y="184"/>
                  <a:pt x="86" y="183"/>
                  <a:pt x="86" y="183"/>
                </a:cubicBezTo>
                <a:cubicBezTo>
                  <a:pt x="86" y="180"/>
                  <a:pt x="83" y="177"/>
                  <a:pt x="80" y="178"/>
                </a:cubicBezTo>
                <a:cubicBezTo>
                  <a:pt x="77" y="179"/>
                  <a:pt x="75" y="179"/>
                  <a:pt x="72" y="180"/>
                </a:cubicBezTo>
                <a:cubicBezTo>
                  <a:pt x="66" y="154"/>
                  <a:pt x="60" y="127"/>
                  <a:pt x="55" y="101"/>
                </a:cubicBezTo>
                <a:cubicBezTo>
                  <a:pt x="50" y="76"/>
                  <a:pt x="47" y="49"/>
                  <a:pt x="39" y="25"/>
                </a:cubicBezTo>
                <a:cubicBezTo>
                  <a:pt x="45" y="28"/>
                  <a:pt x="50" y="31"/>
                  <a:pt x="56" y="34"/>
                </a:cubicBezTo>
                <a:close/>
                <a:moveTo>
                  <a:pt x="49" y="109"/>
                </a:moveTo>
                <a:cubicBezTo>
                  <a:pt x="54" y="134"/>
                  <a:pt x="61" y="158"/>
                  <a:pt x="68" y="182"/>
                </a:cubicBezTo>
                <a:cubicBezTo>
                  <a:pt x="58" y="185"/>
                  <a:pt x="48" y="189"/>
                  <a:pt x="39" y="193"/>
                </a:cubicBezTo>
                <a:cubicBezTo>
                  <a:pt x="34" y="169"/>
                  <a:pt x="27" y="144"/>
                  <a:pt x="19" y="121"/>
                </a:cubicBezTo>
                <a:cubicBezTo>
                  <a:pt x="18" y="120"/>
                  <a:pt x="18" y="120"/>
                  <a:pt x="17" y="120"/>
                </a:cubicBezTo>
                <a:cubicBezTo>
                  <a:pt x="17" y="116"/>
                  <a:pt x="17" y="113"/>
                  <a:pt x="18" y="110"/>
                </a:cubicBezTo>
                <a:cubicBezTo>
                  <a:pt x="18" y="99"/>
                  <a:pt x="19" y="88"/>
                  <a:pt x="20" y="78"/>
                </a:cubicBezTo>
                <a:cubicBezTo>
                  <a:pt x="24" y="92"/>
                  <a:pt x="29" y="106"/>
                  <a:pt x="33" y="119"/>
                </a:cubicBezTo>
                <a:cubicBezTo>
                  <a:pt x="39" y="142"/>
                  <a:pt x="44" y="164"/>
                  <a:pt x="46" y="187"/>
                </a:cubicBezTo>
                <a:cubicBezTo>
                  <a:pt x="46" y="189"/>
                  <a:pt x="49" y="189"/>
                  <a:pt x="49" y="187"/>
                </a:cubicBezTo>
                <a:cubicBezTo>
                  <a:pt x="48" y="163"/>
                  <a:pt x="43" y="141"/>
                  <a:pt x="38" y="119"/>
                </a:cubicBezTo>
                <a:cubicBezTo>
                  <a:pt x="33" y="98"/>
                  <a:pt x="30" y="77"/>
                  <a:pt x="23" y="57"/>
                </a:cubicBezTo>
                <a:cubicBezTo>
                  <a:pt x="25" y="46"/>
                  <a:pt x="28" y="35"/>
                  <a:pt x="32" y="25"/>
                </a:cubicBezTo>
                <a:cubicBezTo>
                  <a:pt x="35" y="53"/>
                  <a:pt x="43" y="82"/>
                  <a:pt x="49" y="10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" name="29 Rectángulo"/>
          <p:cNvSpPr/>
          <p:nvPr/>
        </p:nvSpPr>
        <p:spPr>
          <a:xfrm>
            <a:off x="1201269" y="1157130"/>
            <a:ext cx="23756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i="1" dirty="0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rPr>
              <a:t>¿Has pensado en abandonar la profesión?</a:t>
            </a:r>
          </a:p>
        </p:txBody>
      </p:sp>
      <p:graphicFrame>
        <p:nvGraphicFramePr>
          <p:cNvPr id="31" name="8 Gráfico"/>
          <p:cNvGraphicFramePr/>
          <p:nvPr>
            <p:extLst>
              <p:ext uri="{D42A27DB-BD31-4B8C-83A1-F6EECF244321}">
                <p14:modId xmlns:p14="http://schemas.microsoft.com/office/powerpoint/2010/main" val="1478405920"/>
              </p:ext>
            </p:extLst>
          </p:nvPr>
        </p:nvGraphicFramePr>
        <p:xfrm>
          <a:off x="5460072" y="1048544"/>
          <a:ext cx="3299430" cy="5321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28" name="27 Conector recto"/>
          <p:cNvCxnSpPr/>
          <p:nvPr/>
        </p:nvCxnSpPr>
        <p:spPr>
          <a:xfrm>
            <a:off x="6539954" y="908720"/>
            <a:ext cx="0" cy="532859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31 CuadroTexto"/>
          <p:cNvSpPr txBox="1"/>
          <p:nvPr/>
        </p:nvSpPr>
        <p:spPr>
          <a:xfrm>
            <a:off x="8112026" y="2742182"/>
            <a:ext cx="3154069" cy="2055198"/>
          </a:xfrm>
          <a:prstGeom prst="rect">
            <a:avLst/>
          </a:prstGeom>
          <a:solidFill>
            <a:schemeClr val="bg1"/>
          </a:solidFill>
          <a:ln w="3175">
            <a:solidFill>
              <a:srgbClr val="CCCDCF"/>
            </a:solidFill>
            <a:prstDash val="solid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algn="ctr" defTabSz="1219014">
              <a:spcAft>
                <a:spcPts val="600"/>
              </a:spcAft>
              <a:defRPr sz="1400" b="1">
                <a:solidFill>
                  <a:schemeClr val="tx2">
                    <a:lumMod val="75000"/>
                  </a:schemeClr>
                </a:solidFill>
                <a:latin typeface="Segoe Print" panose="02000600000000000000" pitchFamily="2" charset="0"/>
              </a:defRPr>
            </a:lvl1pPr>
            <a:lvl2pPr marL="609507" defTabSz="1219014">
              <a:defRPr sz="2400"/>
            </a:lvl2pPr>
            <a:lvl3pPr marL="1219014" defTabSz="1219014">
              <a:defRPr sz="2400"/>
            </a:lvl3pPr>
            <a:lvl4pPr marL="1828520" defTabSz="1219014">
              <a:defRPr sz="2400"/>
            </a:lvl4pPr>
            <a:lvl5pPr marL="2438027" defTabSz="1219014">
              <a:defRPr sz="2400"/>
            </a:lvl5pPr>
            <a:lvl6pPr marL="3047534" defTabSz="1219014">
              <a:defRPr sz="2400"/>
            </a:lvl6pPr>
            <a:lvl7pPr marL="3657041" defTabSz="1219014">
              <a:defRPr sz="2400"/>
            </a:lvl7pPr>
            <a:lvl8pPr marL="4266547" defTabSz="1219014">
              <a:defRPr sz="2400"/>
            </a:lvl8pPr>
            <a:lvl9pPr marL="4876053" defTabSz="1219014">
              <a:defRPr sz="2400"/>
            </a:lvl9pPr>
          </a:lstStyle>
          <a:p>
            <a:r>
              <a:rPr lang="es-ES_tradnl" sz="1600" dirty="0">
                <a:solidFill>
                  <a:srgbClr val="1F497D">
                    <a:lumMod val="75000"/>
                  </a:srgbClr>
                </a:solidFill>
              </a:rPr>
              <a:t>El pensamiento de abandono de la profesión alcanza cifras en torno al 60% en Madrid y Asturias y desciende a porcentajes en torno al 30% en Ceuta y Melilla</a:t>
            </a:r>
            <a:endParaRPr lang="es-ES_tradnl" sz="1600" b="0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12" name="2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484012" y="6506882"/>
            <a:ext cx="360000" cy="216000"/>
          </a:xfrm>
        </p:spPr>
        <p:txBody>
          <a:bodyPr/>
          <a:lstStyle/>
          <a:p>
            <a:fld id="{132FADFE-3B8F-471C-ABF0-DBC7717ECBBC}" type="slidenum">
              <a:rPr lang="es-ES" smtClean="0">
                <a:solidFill>
                  <a:prstClr val="white"/>
                </a:solidFill>
              </a:rPr>
              <a:pPr/>
              <a:t>39</a:t>
            </a:fld>
            <a:endParaRPr lang="es-E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486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Ficha técnica</a:t>
            </a: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4</a:t>
            </a:fld>
            <a:endParaRPr lang="es-ES"/>
          </a:p>
        </p:txBody>
      </p:sp>
      <p:sp>
        <p:nvSpPr>
          <p:cNvPr id="3" name="3 CuadroTexto"/>
          <p:cNvSpPr txBox="1"/>
          <p:nvPr/>
        </p:nvSpPr>
        <p:spPr>
          <a:xfrm>
            <a:off x="463471" y="2310798"/>
            <a:ext cx="5400000" cy="3462452"/>
          </a:xfrm>
          <a:prstGeom prst="rect">
            <a:avLst/>
          </a:prstGeom>
          <a:noFill/>
        </p:spPr>
        <p:txBody>
          <a:bodyPr wrap="square" lIns="91406" tIns="45703" rIns="91406" bIns="45703" rtlCol="0">
            <a:sp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</a:pPr>
            <a:r>
              <a:rPr lang="es-ES_tradnl" sz="1400" b="1" dirty="0">
                <a:solidFill>
                  <a:srgbClr val="006EB3"/>
                </a:solidFill>
              </a:rPr>
              <a:t>UNIVERSO.</a:t>
            </a:r>
            <a:r>
              <a:rPr lang="es-ES_tradnl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275.000 enfermeras/os del sistema sanitario español.</a:t>
            </a:r>
          </a:p>
          <a:p>
            <a:pPr>
              <a:spcAft>
                <a:spcPts val="1800"/>
              </a:spcAft>
            </a:pPr>
            <a:r>
              <a:rPr lang="es-ES_tradnl" sz="1400" b="1" dirty="0">
                <a:solidFill>
                  <a:srgbClr val="006EB3"/>
                </a:solidFill>
              </a:rPr>
              <a:t>TIPO DE ENTREVISTA.</a:t>
            </a:r>
            <a:r>
              <a:rPr lang="es-ES_tradnl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Arial"/>
              </a:rPr>
              <a:t>Online, 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Arial"/>
              </a:rPr>
              <a:t>mediante sistema CAWI (Computer Asisted Web Interview).</a:t>
            </a:r>
            <a:endParaRPr lang="es-ES_tradnl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spcAft>
                <a:spcPts val="600"/>
              </a:spcAft>
            </a:pPr>
            <a:r>
              <a:rPr lang="es-ES_tradnl" sz="1400" b="1" dirty="0">
                <a:solidFill>
                  <a:srgbClr val="006EB3"/>
                </a:solidFill>
              </a:rPr>
              <a:t>MUESTRA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_tradnl" sz="1400" b="1" dirty="0">
                <a:solidFill>
                  <a:srgbClr val="006EB3"/>
                </a:solidFill>
              </a:rPr>
              <a:t>Total nacional.</a:t>
            </a:r>
            <a:r>
              <a:rPr lang="es-ES_tradnl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19.300 encuestas.</a:t>
            </a:r>
          </a:p>
          <a:p>
            <a:pPr marL="285750" indent="-285750">
              <a:spcAft>
                <a:spcPts val="1800"/>
              </a:spcAft>
              <a:buFont typeface="Arial" pitchFamily="34" charset="0"/>
              <a:buChar char="•"/>
            </a:pPr>
            <a:r>
              <a:rPr lang="es-ES_tradnl" sz="1400" b="1" dirty="0">
                <a:solidFill>
                  <a:srgbClr val="006EB3"/>
                </a:solidFill>
              </a:rPr>
              <a:t>Castilla y León: </a:t>
            </a:r>
            <a:r>
              <a:rPr lang="es-ES_tradnl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1.853 encuestas</a:t>
            </a:r>
          </a:p>
          <a:p>
            <a:pPr>
              <a:spcAft>
                <a:spcPts val="1800"/>
              </a:spcAft>
            </a:pPr>
            <a:r>
              <a:rPr lang="es-ES_tradnl" sz="1400" b="1" dirty="0">
                <a:solidFill>
                  <a:srgbClr val="006EB3"/>
                </a:solidFill>
              </a:rPr>
              <a:t>ERROR MUESTRAL.</a:t>
            </a:r>
            <a:r>
              <a:rPr lang="es-ES_tradnl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El margen de error para la muestra nacional es de </a:t>
            </a:r>
            <a:br>
              <a:rPr lang="es-ES_tradnl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s-ES_tradnl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± 0,69% y para la muestra de Castilla y León es de ± 2,19% ambos para un nivel de confianza del 95,5%</a:t>
            </a:r>
          </a:p>
          <a:p>
            <a:pPr>
              <a:spcAft>
                <a:spcPts val="1800"/>
              </a:spcAft>
            </a:pPr>
            <a:r>
              <a:rPr lang="es-ES_tradnl" sz="1400" b="1" dirty="0">
                <a:solidFill>
                  <a:srgbClr val="006EB3"/>
                </a:solidFill>
              </a:rPr>
              <a:t>CUESTIONARIO Y ENCUESTACIÓN.</a:t>
            </a:r>
            <a:r>
              <a:rPr lang="es-ES_tradnl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Cuestionario </a:t>
            </a:r>
            <a:r>
              <a:rPr lang="es-ES_tradnl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semi</a:t>
            </a:r>
            <a:r>
              <a:rPr lang="es-ES_tradnl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-e</a:t>
            </a:r>
            <a:r>
              <a:rPr lang="es-ES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structurado</a:t>
            </a:r>
            <a:r>
              <a:rPr lang="es-E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con una duración media de 6 minutos. </a:t>
            </a:r>
            <a:endParaRPr lang="es-ES_tradnl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3 CuadroTexto"/>
          <p:cNvSpPr txBox="1"/>
          <p:nvPr/>
        </p:nvSpPr>
        <p:spPr>
          <a:xfrm>
            <a:off x="6326942" y="2310798"/>
            <a:ext cx="5400000" cy="2723788"/>
          </a:xfrm>
          <a:prstGeom prst="rect">
            <a:avLst/>
          </a:prstGeom>
          <a:noFill/>
        </p:spPr>
        <p:txBody>
          <a:bodyPr wrap="square" lIns="91406" tIns="45703" rIns="91406" bIns="45703" rtlCol="0">
            <a:sp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</a:pPr>
            <a:r>
              <a:rPr lang="es-ES" sz="1400" b="1" dirty="0">
                <a:solidFill>
                  <a:srgbClr val="006EB3"/>
                </a:solidFill>
              </a:rPr>
              <a:t>TRATAMIENTO ESTADÍSTICO. </a:t>
            </a:r>
            <a:r>
              <a:rPr lang="es-MX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Tabulación simple y cruzada de frecuencias. </a:t>
            </a:r>
          </a:p>
          <a:p>
            <a:pPr>
              <a:spcAft>
                <a:spcPts val="1800"/>
              </a:spcAft>
            </a:pPr>
            <a:r>
              <a:rPr lang="es-ES_tradnl" sz="1400" b="1" dirty="0">
                <a:solidFill>
                  <a:srgbClr val="006EB3"/>
                </a:solidFill>
              </a:rPr>
              <a:t>TRABAJO DE CAMPO. </a:t>
            </a:r>
            <a:r>
              <a:rPr lang="es-ES_tradnl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Realizado entre el 25 de enero y el 4 de febrero de 2022.</a:t>
            </a:r>
          </a:p>
          <a:p>
            <a:pPr>
              <a:spcAft>
                <a:spcPts val="1800"/>
              </a:spcAft>
            </a:pPr>
            <a:r>
              <a:rPr lang="es-ES_tradnl" sz="1400" b="1" dirty="0">
                <a:solidFill>
                  <a:srgbClr val="006EB3"/>
                </a:solidFill>
              </a:rPr>
              <a:t>ANONIMATO Y CONFIDENCIALIDAD. </a:t>
            </a:r>
            <a:r>
              <a:rPr lang="es-ES_tradnl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Se garantiza el absoluto anonimato de las respuestas de los entrevistados que serán utilizadas únicamente en la confección de tablas estadísticas.</a:t>
            </a:r>
          </a:p>
          <a:p>
            <a:pPr>
              <a:spcAft>
                <a:spcPts val="1800"/>
              </a:spcAft>
            </a:pPr>
            <a:r>
              <a:rPr lang="es-ES_tradnl" sz="1400" b="1" dirty="0">
                <a:solidFill>
                  <a:srgbClr val="006EB3"/>
                </a:solidFill>
              </a:rPr>
              <a:t>CONTROL DE CALIDAD.</a:t>
            </a:r>
            <a:r>
              <a:rPr lang="es-ES_tradnl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 acuerdo a la Norma ISO 20252 y el código de conducta ICC/ESOMAR.</a:t>
            </a:r>
          </a:p>
        </p:txBody>
      </p:sp>
      <p:cxnSp>
        <p:nvCxnSpPr>
          <p:cNvPr id="7" name="6 Conector recto"/>
          <p:cNvCxnSpPr/>
          <p:nvPr/>
        </p:nvCxnSpPr>
        <p:spPr>
          <a:xfrm>
            <a:off x="406574" y="1980214"/>
            <a:ext cx="11377264" cy="0"/>
          </a:xfrm>
          <a:prstGeom prst="line">
            <a:avLst/>
          </a:prstGeom>
          <a:ln>
            <a:solidFill>
              <a:srgbClr val="006E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"/>
          <p:cNvCxnSpPr/>
          <p:nvPr/>
        </p:nvCxnSpPr>
        <p:spPr>
          <a:xfrm>
            <a:off x="406574" y="5949280"/>
            <a:ext cx="11377264" cy="0"/>
          </a:xfrm>
          <a:prstGeom prst="line">
            <a:avLst/>
          </a:prstGeom>
          <a:ln>
            <a:solidFill>
              <a:srgbClr val="006E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605545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34566" y="188640"/>
            <a:ext cx="9738348" cy="477054"/>
          </a:xfrm>
        </p:spPr>
        <p:txBody>
          <a:bodyPr/>
          <a:lstStyle/>
          <a:p>
            <a:r>
              <a:rPr lang="es-ES" dirty="0"/>
              <a:t>“Reconsideración” de la vocación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white"/>
                </a:solidFill>
              </a:rPr>
              <a:pPr/>
              <a:t>40</a:t>
            </a:fld>
            <a:endParaRPr lang="es-ES">
              <a:solidFill>
                <a:prstClr val="white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29610" y="6362395"/>
            <a:ext cx="9376629" cy="371075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r>
              <a:rPr lang="es-ES" sz="900" dirty="0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rPr>
              <a:t>Base: Total muestra</a:t>
            </a:r>
          </a:p>
          <a:p>
            <a:r>
              <a:rPr lang="es-ES" sz="1000" b="1" dirty="0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rPr>
              <a:t>P 21. ¿Volverías a estudiar Enfermería si pudieses dar marcha atrás?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550591" y="2108348"/>
            <a:ext cx="40324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i="1" dirty="0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rPr>
              <a:t>¿Volverías a estudiar Enfermería si pudieses dar marcha atrás?</a:t>
            </a:r>
          </a:p>
        </p:txBody>
      </p:sp>
      <p:sp>
        <p:nvSpPr>
          <p:cNvPr id="8" name="15 CuadroTexto"/>
          <p:cNvSpPr txBox="1"/>
          <p:nvPr/>
        </p:nvSpPr>
        <p:spPr>
          <a:xfrm>
            <a:off x="1630710" y="1049531"/>
            <a:ext cx="8928992" cy="774805"/>
          </a:xfrm>
          <a:prstGeom prst="rect">
            <a:avLst/>
          </a:prstGeom>
          <a:solidFill>
            <a:schemeClr val="bg1"/>
          </a:solidFill>
          <a:ln w="3175">
            <a:solidFill>
              <a:srgbClr val="CCCDCF"/>
            </a:solidFill>
            <a:prstDash val="solid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algn="ctr" defTabSz="1219014">
              <a:spcAft>
                <a:spcPts val="600"/>
              </a:spcAft>
              <a:defRPr sz="1400" b="1">
                <a:solidFill>
                  <a:schemeClr val="tx2">
                    <a:lumMod val="75000"/>
                  </a:schemeClr>
                </a:solidFill>
                <a:latin typeface="Segoe Print" panose="02000600000000000000" pitchFamily="2" charset="0"/>
              </a:defRPr>
            </a:lvl1pPr>
            <a:lvl2pPr marL="609507" defTabSz="1219014">
              <a:defRPr sz="2400"/>
            </a:lvl2pPr>
            <a:lvl3pPr marL="1219014" defTabSz="1219014">
              <a:defRPr sz="2400"/>
            </a:lvl3pPr>
            <a:lvl4pPr marL="1828520" defTabSz="1219014">
              <a:defRPr sz="2400"/>
            </a:lvl4pPr>
            <a:lvl5pPr marL="2438027" defTabSz="1219014">
              <a:defRPr sz="2400"/>
            </a:lvl5pPr>
            <a:lvl6pPr marL="3047534" defTabSz="1219014">
              <a:defRPr sz="2400"/>
            </a:lvl6pPr>
            <a:lvl7pPr marL="3657041" defTabSz="1219014">
              <a:defRPr sz="2400"/>
            </a:lvl7pPr>
            <a:lvl8pPr marL="4266547" defTabSz="1219014">
              <a:defRPr sz="2400"/>
            </a:lvl8pPr>
            <a:lvl9pPr marL="4876053" defTabSz="1219014">
              <a:defRPr sz="2400"/>
            </a:lvl9pPr>
          </a:lstStyle>
          <a:p>
            <a:r>
              <a:rPr lang="es-ES_tradnl" sz="1600" dirty="0">
                <a:solidFill>
                  <a:srgbClr val="1F497D">
                    <a:lumMod val="75000"/>
                  </a:srgbClr>
                </a:solidFill>
              </a:rPr>
              <a:t>La extenuación de la profesión y la falta de reconocimiento lleva a la enfermera incluso a replantearse su vocación si pudiera dar “marcha atrás”</a:t>
            </a:r>
          </a:p>
        </p:txBody>
      </p:sp>
      <p:grpSp>
        <p:nvGrpSpPr>
          <p:cNvPr id="5" name="4 Grupo"/>
          <p:cNvGrpSpPr/>
          <p:nvPr/>
        </p:nvGrpSpPr>
        <p:grpSpPr>
          <a:xfrm>
            <a:off x="308982" y="2564904"/>
            <a:ext cx="5631734" cy="3578914"/>
            <a:chOff x="478582" y="2564904"/>
            <a:chExt cx="5631734" cy="3578914"/>
          </a:xfrm>
        </p:grpSpPr>
        <p:graphicFrame>
          <p:nvGraphicFramePr>
            <p:cNvPr id="9" name="8 Gráfico"/>
            <p:cNvGraphicFramePr/>
            <p:nvPr>
              <p:extLst>
                <p:ext uri="{D42A27DB-BD31-4B8C-83A1-F6EECF244321}">
                  <p14:modId xmlns:p14="http://schemas.microsoft.com/office/powerpoint/2010/main" val="1292191399"/>
                </p:ext>
              </p:extLst>
            </p:nvPr>
          </p:nvGraphicFramePr>
          <p:xfrm>
            <a:off x="478582" y="2903458"/>
            <a:ext cx="5631734" cy="324036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4" name="Rectangle 26"/>
            <p:cNvSpPr txBox="1">
              <a:spLocks noChangeArrowheads="1"/>
            </p:cNvSpPr>
            <p:nvPr/>
          </p:nvSpPr>
          <p:spPr bwMode="auto">
            <a:xfrm>
              <a:off x="2248485" y="2564904"/>
              <a:ext cx="1829972" cy="33855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square">
              <a:spAutoFit/>
            </a:bodyPr>
            <a:lstStyle>
              <a:defPPr>
                <a:defRPr lang="es-ES"/>
              </a:defPPr>
              <a:lvl1pPr marL="0" algn="l" defTabSz="121901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07" algn="l" defTabSz="121901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014" algn="l" defTabSz="121901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520" algn="l" defTabSz="121901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027" algn="l" defTabSz="121901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534" algn="l" defTabSz="121901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041" algn="l" defTabSz="121901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547" algn="l" defTabSz="121901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053" algn="l" defTabSz="121901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>
                <a:spcAft>
                  <a:spcPts val="600"/>
                </a:spcAft>
                <a:buClr>
                  <a:srgbClr val="003366"/>
                </a:buClr>
                <a:buFont typeface="Monotype Sorts" pitchFamily="2" charset="2"/>
                <a:buNone/>
                <a:defRPr/>
              </a:pPr>
              <a:r>
                <a:rPr lang="es-MX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Total nacional</a:t>
              </a:r>
              <a:endParaRPr lang="es-E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</p:grpSp>
      <p:grpSp>
        <p:nvGrpSpPr>
          <p:cNvPr id="16" name="15 Grupo"/>
          <p:cNvGrpSpPr/>
          <p:nvPr/>
        </p:nvGrpSpPr>
        <p:grpSpPr>
          <a:xfrm>
            <a:off x="6249698" y="2564904"/>
            <a:ext cx="5631734" cy="3578914"/>
            <a:chOff x="478582" y="2564904"/>
            <a:chExt cx="5631734" cy="3578914"/>
          </a:xfrm>
        </p:grpSpPr>
        <p:graphicFrame>
          <p:nvGraphicFramePr>
            <p:cNvPr id="17" name="16 Gráfico"/>
            <p:cNvGraphicFramePr/>
            <p:nvPr>
              <p:extLst>
                <p:ext uri="{D42A27DB-BD31-4B8C-83A1-F6EECF244321}">
                  <p14:modId xmlns:p14="http://schemas.microsoft.com/office/powerpoint/2010/main" val="1730468718"/>
                </p:ext>
              </p:extLst>
            </p:nvPr>
          </p:nvGraphicFramePr>
          <p:xfrm>
            <a:off x="478582" y="2903458"/>
            <a:ext cx="5631734" cy="324036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8" name="Rectangle 26"/>
            <p:cNvSpPr txBox="1">
              <a:spLocks noChangeArrowheads="1"/>
            </p:cNvSpPr>
            <p:nvPr/>
          </p:nvSpPr>
          <p:spPr bwMode="auto">
            <a:xfrm>
              <a:off x="2248485" y="2564904"/>
              <a:ext cx="1829972" cy="33855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square">
              <a:spAutoFit/>
            </a:bodyPr>
            <a:lstStyle>
              <a:defPPr>
                <a:defRPr lang="es-ES"/>
              </a:defPPr>
              <a:lvl1pPr marL="0" algn="l" defTabSz="121901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07" algn="l" defTabSz="121901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014" algn="l" defTabSz="121901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520" algn="l" defTabSz="121901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027" algn="l" defTabSz="121901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534" algn="l" defTabSz="121901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041" algn="l" defTabSz="121901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547" algn="l" defTabSz="121901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053" algn="l" defTabSz="121901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>
                <a:spcAft>
                  <a:spcPts val="600"/>
                </a:spcAft>
                <a:buClr>
                  <a:srgbClr val="003366"/>
                </a:buClr>
                <a:buFont typeface="Monotype Sorts" pitchFamily="2" charset="2"/>
                <a:buNone/>
                <a:defRPr/>
              </a:pPr>
              <a:r>
                <a:rPr lang="es-MX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Castilla y León</a:t>
              </a:r>
              <a:endParaRPr lang="es-E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98913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34566" y="188640"/>
            <a:ext cx="9738348" cy="754053"/>
          </a:xfrm>
        </p:spPr>
        <p:txBody>
          <a:bodyPr/>
          <a:lstStyle/>
          <a:p>
            <a:r>
              <a:rPr lang="es-ES" dirty="0"/>
              <a:t>“Reconsideración” de la vocación</a:t>
            </a:r>
            <a:br>
              <a:rPr lang="es-ES" dirty="0"/>
            </a:br>
            <a:r>
              <a:rPr lang="es-ES" sz="1800" b="0" i="1" dirty="0"/>
              <a:t>Según CCAA</a:t>
            </a:r>
            <a:endParaRPr lang="es-ES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white"/>
                </a:solidFill>
              </a:rPr>
              <a:pPr/>
              <a:t>41</a:t>
            </a:fld>
            <a:endParaRPr lang="es-ES">
              <a:solidFill>
                <a:prstClr val="white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29610" y="6362395"/>
            <a:ext cx="9376629" cy="371075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r>
              <a:rPr lang="es-ES" sz="900" dirty="0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rPr>
              <a:t>Base: Total muestra</a:t>
            </a:r>
          </a:p>
          <a:p>
            <a:r>
              <a:rPr lang="es-ES" sz="1000" b="1" dirty="0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rPr>
              <a:t>P 21. ¿Volverías a estudiar Enfermería si pudieses dar marcha atrás?</a:t>
            </a:r>
          </a:p>
        </p:txBody>
      </p:sp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3186095"/>
              </p:ext>
            </p:extLst>
          </p:nvPr>
        </p:nvGraphicFramePr>
        <p:xfrm>
          <a:off x="4045551" y="1106025"/>
          <a:ext cx="2988000" cy="5147520"/>
        </p:xfrm>
        <a:graphic>
          <a:graphicData uri="http://schemas.openxmlformats.org/drawingml/2006/table">
            <a:tbl>
              <a:tblPr/>
              <a:tblGrid>
                <a:gridCol w="12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5600"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/>
                        </a:rPr>
                        <a:t>Madrid </a:t>
                      </a:r>
                    </a:p>
                  </a:txBody>
                  <a:tcPr marL="9525" marR="857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200" b="1" i="0" u="none" strike="noStrike" kern="1200" dirty="0">
                        <a:solidFill>
                          <a:srgbClr val="49AADD"/>
                        </a:solidFill>
                        <a:effectLst/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200" b="0" i="0" u="none" strike="noStrike">
                          <a:solidFill>
                            <a:srgbClr val="404040"/>
                          </a:solidFill>
                          <a:effectLst/>
                          <a:latin typeface="Calibri"/>
                        </a:rPr>
                        <a:t>Melilla</a:t>
                      </a:r>
                    </a:p>
                  </a:txBody>
                  <a:tcPr marL="9525" marR="857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200" b="0" i="0" u="none" strike="noStrike">
                          <a:solidFill>
                            <a:srgbClr val="404040"/>
                          </a:solidFill>
                          <a:effectLst/>
                          <a:latin typeface="Calibri"/>
                        </a:rPr>
                        <a:t>Galicia</a:t>
                      </a:r>
                    </a:p>
                  </a:txBody>
                  <a:tcPr marL="9525" marR="857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200" b="0" i="0" u="none" strike="noStrike">
                          <a:solidFill>
                            <a:srgbClr val="404040"/>
                          </a:solidFill>
                          <a:effectLst/>
                          <a:latin typeface="Calibri"/>
                        </a:rPr>
                        <a:t>Cataluña</a:t>
                      </a:r>
                    </a:p>
                  </a:txBody>
                  <a:tcPr marL="9525" marR="857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200" b="0" i="0" u="none" strike="noStrike">
                          <a:solidFill>
                            <a:srgbClr val="404040"/>
                          </a:solidFill>
                          <a:effectLst/>
                          <a:latin typeface="Calibri"/>
                        </a:rPr>
                        <a:t>Asturias </a:t>
                      </a:r>
                    </a:p>
                  </a:txBody>
                  <a:tcPr marL="9525" marR="857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200" b="0" i="0" u="none" strike="noStrike">
                          <a:solidFill>
                            <a:srgbClr val="404040"/>
                          </a:solidFill>
                          <a:effectLst/>
                          <a:latin typeface="Calibri"/>
                        </a:rPr>
                        <a:t>Murcia</a:t>
                      </a:r>
                    </a:p>
                  </a:txBody>
                  <a:tcPr marL="9525" marR="857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200" b="0" i="0" u="none" strike="noStrike">
                          <a:solidFill>
                            <a:srgbClr val="404040"/>
                          </a:solidFill>
                          <a:effectLst/>
                          <a:latin typeface="Calibri"/>
                        </a:rPr>
                        <a:t>Castilla y León</a:t>
                      </a:r>
                    </a:p>
                  </a:txBody>
                  <a:tcPr marL="9525" marR="857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200" b="0" i="0" u="none" strike="noStrike">
                          <a:solidFill>
                            <a:srgbClr val="404040"/>
                          </a:solidFill>
                          <a:effectLst/>
                          <a:latin typeface="Calibri"/>
                        </a:rPr>
                        <a:t>Andalucía</a:t>
                      </a:r>
                    </a:p>
                  </a:txBody>
                  <a:tcPr marL="9525" marR="857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4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/>
                        </a:rPr>
                        <a:t>Total muestra</a:t>
                      </a:r>
                    </a:p>
                  </a:txBody>
                  <a:tcPr marL="9525" marR="857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200" b="0" i="0" u="none" strike="noStrike">
                          <a:solidFill>
                            <a:srgbClr val="404040"/>
                          </a:solidFill>
                          <a:effectLst/>
                          <a:latin typeface="Calibri"/>
                        </a:rPr>
                        <a:t>Balears, Illes</a:t>
                      </a:r>
                    </a:p>
                  </a:txBody>
                  <a:tcPr marL="9525" marR="857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/>
                        </a:rPr>
                        <a:t>Extremadura</a:t>
                      </a:r>
                    </a:p>
                  </a:txBody>
                  <a:tcPr marL="9525" marR="857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200" b="0" i="0" u="none" strike="noStrike">
                          <a:solidFill>
                            <a:srgbClr val="404040"/>
                          </a:solidFill>
                          <a:effectLst/>
                          <a:latin typeface="Calibri"/>
                        </a:rPr>
                        <a:t>C. La Mancha</a:t>
                      </a:r>
                    </a:p>
                  </a:txBody>
                  <a:tcPr marL="9525" marR="857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200" b="0" i="0" u="none" strike="noStrike">
                          <a:solidFill>
                            <a:srgbClr val="404040"/>
                          </a:solidFill>
                          <a:effectLst/>
                          <a:latin typeface="Calibri"/>
                        </a:rPr>
                        <a:t>Cantabria</a:t>
                      </a:r>
                    </a:p>
                  </a:txBody>
                  <a:tcPr marL="9525" marR="857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200" b="0" i="0" u="none" strike="noStrike">
                          <a:solidFill>
                            <a:srgbClr val="404040"/>
                          </a:solidFill>
                          <a:effectLst/>
                          <a:latin typeface="Calibri"/>
                        </a:rPr>
                        <a:t>C. Valenciana</a:t>
                      </a:r>
                    </a:p>
                  </a:txBody>
                  <a:tcPr marL="9525" marR="857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200" b="0" i="0" u="none" strike="noStrike">
                          <a:solidFill>
                            <a:srgbClr val="404040"/>
                          </a:solidFill>
                          <a:effectLst/>
                          <a:latin typeface="Calibri"/>
                        </a:rPr>
                        <a:t>Canarias</a:t>
                      </a:r>
                    </a:p>
                  </a:txBody>
                  <a:tcPr marL="9525" marR="857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200" b="0" i="0" u="none" strike="noStrike">
                          <a:solidFill>
                            <a:srgbClr val="404040"/>
                          </a:solidFill>
                          <a:effectLst/>
                          <a:latin typeface="Calibri"/>
                        </a:rPr>
                        <a:t>Navarra</a:t>
                      </a:r>
                    </a:p>
                  </a:txBody>
                  <a:tcPr marL="9525" marR="857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200" b="0" i="0" u="none" strike="noStrike">
                          <a:solidFill>
                            <a:srgbClr val="404040"/>
                          </a:solidFill>
                          <a:effectLst/>
                          <a:latin typeface="Calibri"/>
                        </a:rPr>
                        <a:t>Aragón</a:t>
                      </a:r>
                    </a:p>
                  </a:txBody>
                  <a:tcPr marL="9525" marR="857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200" b="0" i="0" u="none" strike="noStrike">
                          <a:solidFill>
                            <a:srgbClr val="404040"/>
                          </a:solidFill>
                          <a:effectLst/>
                          <a:latin typeface="Calibri"/>
                        </a:rPr>
                        <a:t>Rioja, La</a:t>
                      </a:r>
                    </a:p>
                  </a:txBody>
                  <a:tcPr marL="9525" marR="857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200" b="0" i="0" u="none" strike="noStrike">
                          <a:solidFill>
                            <a:srgbClr val="404040"/>
                          </a:solidFill>
                          <a:effectLst/>
                          <a:latin typeface="Calibri"/>
                        </a:rPr>
                        <a:t>País Vasco</a:t>
                      </a:r>
                    </a:p>
                  </a:txBody>
                  <a:tcPr marL="9525" marR="857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/>
                        </a:rPr>
                        <a:t>Ceuta</a:t>
                      </a:r>
                    </a:p>
                  </a:txBody>
                  <a:tcPr marL="9525" marR="857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13" name="12 Rectángulo"/>
          <p:cNvSpPr/>
          <p:nvPr/>
        </p:nvSpPr>
        <p:spPr>
          <a:xfrm>
            <a:off x="2134766" y="2148156"/>
            <a:ext cx="18627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b="1" i="1" dirty="0">
                <a:solidFill>
                  <a:srgbClr val="FF0000"/>
                </a:solidFill>
              </a:rPr>
              <a:t>% No volvería a estudiar enfermería</a:t>
            </a:r>
          </a:p>
        </p:txBody>
      </p:sp>
      <p:sp>
        <p:nvSpPr>
          <p:cNvPr id="14" name="Freeform 9"/>
          <p:cNvSpPr>
            <a:spLocks/>
          </p:cNvSpPr>
          <p:nvPr/>
        </p:nvSpPr>
        <p:spPr bwMode="auto">
          <a:xfrm>
            <a:off x="1969153" y="1916832"/>
            <a:ext cx="2111837" cy="1048756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5" name="Freeform 49"/>
          <p:cNvSpPr>
            <a:spLocks noEditPoints="1"/>
          </p:cNvSpPr>
          <p:nvPr/>
        </p:nvSpPr>
        <p:spPr bwMode="auto">
          <a:xfrm rot="7634199">
            <a:off x="3650871" y="1475836"/>
            <a:ext cx="572206" cy="469556"/>
          </a:xfrm>
          <a:custGeom>
            <a:avLst/>
            <a:gdLst>
              <a:gd name="T0" fmla="*/ 20 w 624"/>
              <a:gd name="T1" fmla="*/ 223 h 462"/>
              <a:gd name="T2" fmla="*/ 74 w 624"/>
              <a:gd name="T3" fmla="*/ 191 h 462"/>
              <a:gd name="T4" fmla="*/ 174 w 624"/>
              <a:gd name="T5" fmla="*/ 310 h 462"/>
              <a:gd name="T6" fmla="*/ 272 w 624"/>
              <a:gd name="T7" fmla="*/ 372 h 462"/>
              <a:gd name="T8" fmla="*/ 575 w 624"/>
              <a:gd name="T9" fmla="*/ 225 h 462"/>
              <a:gd name="T10" fmla="*/ 561 w 624"/>
              <a:gd name="T11" fmla="*/ 217 h 462"/>
              <a:gd name="T12" fmla="*/ 214 w 624"/>
              <a:gd name="T13" fmla="*/ 110 h 462"/>
              <a:gd name="T14" fmla="*/ 20 w 624"/>
              <a:gd name="T15" fmla="*/ 205 h 462"/>
              <a:gd name="T16" fmla="*/ 605 w 624"/>
              <a:gd name="T17" fmla="*/ 420 h 462"/>
              <a:gd name="T18" fmla="*/ 605 w 624"/>
              <a:gd name="T19" fmla="*/ 420 h 462"/>
              <a:gd name="T20" fmla="*/ 569 w 624"/>
              <a:gd name="T21" fmla="*/ 425 h 462"/>
              <a:gd name="T22" fmla="*/ 550 w 624"/>
              <a:gd name="T23" fmla="*/ 381 h 462"/>
              <a:gd name="T24" fmla="*/ 548 w 624"/>
              <a:gd name="T25" fmla="*/ 396 h 462"/>
              <a:gd name="T26" fmla="*/ 541 w 624"/>
              <a:gd name="T27" fmla="*/ 395 h 462"/>
              <a:gd name="T28" fmla="*/ 528 w 624"/>
              <a:gd name="T29" fmla="*/ 367 h 462"/>
              <a:gd name="T30" fmla="*/ 539 w 624"/>
              <a:gd name="T31" fmla="*/ 239 h 462"/>
              <a:gd name="T32" fmla="*/ 537 w 624"/>
              <a:gd name="T33" fmla="*/ 269 h 462"/>
              <a:gd name="T34" fmla="*/ 512 w 624"/>
              <a:gd name="T35" fmla="*/ 248 h 462"/>
              <a:gd name="T36" fmla="*/ 493 w 624"/>
              <a:gd name="T37" fmla="*/ 254 h 462"/>
              <a:gd name="T38" fmla="*/ 489 w 624"/>
              <a:gd name="T39" fmla="*/ 255 h 462"/>
              <a:gd name="T40" fmla="*/ 474 w 624"/>
              <a:gd name="T41" fmla="*/ 257 h 462"/>
              <a:gd name="T42" fmla="*/ 499 w 624"/>
              <a:gd name="T43" fmla="*/ 339 h 462"/>
              <a:gd name="T44" fmla="*/ 511 w 624"/>
              <a:gd name="T45" fmla="*/ 426 h 462"/>
              <a:gd name="T46" fmla="*/ 506 w 624"/>
              <a:gd name="T47" fmla="*/ 426 h 462"/>
              <a:gd name="T48" fmla="*/ 426 w 624"/>
              <a:gd name="T49" fmla="*/ 263 h 462"/>
              <a:gd name="T50" fmla="*/ 406 w 624"/>
              <a:gd name="T51" fmla="*/ 263 h 462"/>
              <a:gd name="T52" fmla="*/ 451 w 624"/>
              <a:gd name="T53" fmla="*/ 420 h 462"/>
              <a:gd name="T54" fmla="*/ 399 w 624"/>
              <a:gd name="T55" fmla="*/ 263 h 462"/>
              <a:gd name="T56" fmla="*/ 416 w 624"/>
              <a:gd name="T57" fmla="*/ 412 h 462"/>
              <a:gd name="T58" fmla="*/ 343 w 624"/>
              <a:gd name="T59" fmla="*/ 260 h 462"/>
              <a:gd name="T60" fmla="*/ 383 w 624"/>
              <a:gd name="T61" fmla="*/ 403 h 462"/>
              <a:gd name="T62" fmla="*/ 378 w 624"/>
              <a:gd name="T63" fmla="*/ 402 h 462"/>
              <a:gd name="T64" fmla="*/ 300 w 624"/>
              <a:gd name="T65" fmla="*/ 253 h 462"/>
              <a:gd name="T66" fmla="*/ 300 w 624"/>
              <a:gd name="T67" fmla="*/ 253 h 462"/>
              <a:gd name="T68" fmla="*/ 263 w 624"/>
              <a:gd name="T69" fmla="*/ 242 h 462"/>
              <a:gd name="T70" fmla="*/ 285 w 624"/>
              <a:gd name="T71" fmla="*/ 363 h 462"/>
              <a:gd name="T72" fmla="*/ 252 w 624"/>
              <a:gd name="T73" fmla="*/ 237 h 462"/>
              <a:gd name="T74" fmla="*/ 243 w 624"/>
              <a:gd name="T75" fmla="*/ 339 h 462"/>
              <a:gd name="T76" fmla="*/ 201 w 624"/>
              <a:gd name="T77" fmla="*/ 210 h 462"/>
              <a:gd name="T78" fmla="*/ 177 w 624"/>
              <a:gd name="T79" fmla="*/ 191 h 462"/>
              <a:gd name="T80" fmla="*/ 178 w 624"/>
              <a:gd name="T81" fmla="*/ 294 h 462"/>
              <a:gd name="T82" fmla="*/ 181 w 624"/>
              <a:gd name="T83" fmla="*/ 122 h 462"/>
              <a:gd name="T84" fmla="*/ 175 w 624"/>
              <a:gd name="T85" fmla="*/ 109 h 462"/>
              <a:gd name="T86" fmla="*/ 171 w 624"/>
              <a:gd name="T87" fmla="*/ 97 h 462"/>
              <a:gd name="T88" fmla="*/ 134 w 624"/>
              <a:gd name="T89" fmla="*/ 78 h 462"/>
              <a:gd name="T90" fmla="*/ 105 w 624"/>
              <a:gd name="T91" fmla="*/ 61 h 462"/>
              <a:gd name="T92" fmla="*/ 124 w 624"/>
              <a:gd name="T93" fmla="*/ 247 h 462"/>
              <a:gd name="T94" fmla="*/ 96 w 624"/>
              <a:gd name="T95" fmla="*/ 56 h 462"/>
              <a:gd name="T96" fmla="*/ 104 w 624"/>
              <a:gd name="T97" fmla="*/ 142 h 462"/>
              <a:gd name="T98" fmla="*/ 76 w 624"/>
              <a:gd name="T99" fmla="*/ 45 h 462"/>
              <a:gd name="T100" fmla="*/ 86 w 624"/>
              <a:gd name="T101" fmla="*/ 183 h 462"/>
              <a:gd name="T102" fmla="*/ 39 w 624"/>
              <a:gd name="T103" fmla="*/ 25 h 462"/>
              <a:gd name="T104" fmla="*/ 39 w 624"/>
              <a:gd name="T105" fmla="*/ 193 h 462"/>
              <a:gd name="T106" fmla="*/ 20 w 624"/>
              <a:gd name="T107" fmla="*/ 78 h 462"/>
              <a:gd name="T108" fmla="*/ 38 w 624"/>
              <a:gd name="T109" fmla="*/ 119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624" h="462">
                <a:moveTo>
                  <a:pt x="2" y="108"/>
                </a:moveTo>
                <a:cubicBezTo>
                  <a:pt x="0" y="142"/>
                  <a:pt x="0" y="178"/>
                  <a:pt x="5" y="211"/>
                </a:cubicBezTo>
                <a:cubicBezTo>
                  <a:pt x="6" y="214"/>
                  <a:pt x="7" y="216"/>
                  <a:pt x="9" y="217"/>
                </a:cubicBezTo>
                <a:cubicBezTo>
                  <a:pt x="8" y="221"/>
                  <a:pt x="14" y="226"/>
                  <a:pt x="20" y="223"/>
                </a:cubicBezTo>
                <a:cubicBezTo>
                  <a:pt x="37" y="212"/>
                  <a:pt x="54" y="202"/>
                  <a:pt x="72" y="193"/>
                </a:cubicBezTo>
                <a:cubicBezTo>
                  <a:pt x="72" y="193"/>
                  <a:pt x="72" y="194"/>
                  <a:pt x="72" y="195"/>
                </a:cubicBezTo>
                <a:cubicBezTo>
                  <a:pt x="73" y="196"/>
                  <a:pt x="75" y="196"/>
                  <a:pt x="75" y="194"/>
                </a:cubicBezTo>
                <a:cubicBezTo>
                  <a:pt x="75" y="193"/>
                  <a:pt x="74" y="192"/>
                  <a:pt x="74" y="191"/>
                </a:cubicBezTo>
                <a:cubicBezTo>
                  <a:pt x="74" y="191"/>
                  <a:pt x="75" y="191"/>
                  <a:pt x="75" y="191"/>
                </a:cubicBezTo>
                <a:cubicBezTo>
                  <a:pt x="86" y="231"/>
                  <a:pt x="117" y="262"/>
                  <a:pt x="148" y="288"/>
                </a:cubicBezTo>
                <a:cubicBezTo>
                  <a:pt x="156" y="296"/>
                  <a:pt x="165" y="303"/>
                  <a:pt x="174" y="310"/>
                </a:cubicBezTo>
                <a:cubicBezTo>
                  <a:pt x="174" y="310"/>
                  <a:pt x="174" y="310"/>
                  <a:pt x="174" y="310"/>
                </a:cubicBezTo>
                <a:cubicBezTo>
                  <a:pt x="175" y="312"/>
                  <a:pt x="176" y="312"/>
                  <a:pt x="177" y="312"/>
                </a:cubicBezTo>
                <a:cubicBezTo>
                  <a:pt x="197" y="327"/>
                  <a:pt x="219" y="341"/>
                  <a:pt x="241" y="354"/>
                </a:cubicBezTo>
                <a:cubicBezTo>
                  <a:pt x="241" y="355"/>
                  <a:pt x="242" y="355"/>
                  <a:pt x="243" y="355"/>
                </a:cubicBezTo>
                <a:cubicBezTo>
                  <a:pt x="252" y="361"/>
                  <a:pt x="262" y="367"/>
                  <a:pt x="272" y="372"/>
                </a:cubicBezTo>
                <a:cubicBezTo>
                  <a:pt x="375" y="428"/>
                  <a:pt x="504" y="462"/>
                  <a:pt x="619" y="427"/>
                </a:cubicBezTo>
                <a:cubicBezTo>
                  <a:pt x="624" y="426"/>
                  <a:pt x="622" y="418"/>
                  <a:pt x="618" y="418"/>
                </a:cubicBezTo>
                <a:cubicBezTo>
                  <a:pt x="588" y="386"/>
                  <a:pt x="550" y="366"/>
                  <a:pt x="515" y="341"/>
                </a:cubicBezTo>
                <a:cubicBezTo>
                  <a:pt x="538" y="304"/>
                  <a:pt x="559" y="266"/>
                  <a:pt x="575" y="225"/>
                </a:cubicBezTo>
                <a:cubicBezTo>
                  <a:pt x="576" y="223"/>
                  <a:pt x="576" y="221"/>
                  <a:pt x="576" y="220"/>
                </a:cubicBezTo>
                <a:cubicBezTo>
                  <a:pt x="577" y="217"/>
                  <a:pt x="575" y="213"/>
                  <a:pt x="570" y="214"/>
                </a:cubicBezTo>
                <a:cubicBezTo>
                  <a:pt x="570" y="214"/>
                  <a:pt x="570" y="214"/>
                  <a:pt x="570" y="214"/>
                </a:cubicBezTo>
                <a:cubicBezTo>
                  <a:pt x="567" y="213"/>
                  <a:pt x="563" y="214"/>
                  <a:pt x="561" y="217"/>
                </a:cubicBezTo>
                <a:cubicBezTo>
                  <a:pt x="432" y="260"/>
                  <a:pt x="252" y="272"/>
                  <a:pt x="161" y="152"/>
                </a:cubicBezTo>
                <a:cubicBezTo>
                  <a:pt x="177" y="143"/>
                  <a:pt x="194" y="133"/>
                  <a:pt x="209" y="122"/>
                </a:cubicBezTo>
                <a:cubicBezTo>
                  <a:pt x="210" y="121"/>
                  <a:pt x="211" y="120"/>
                  <a:pt x="211" y="119"/>
                </a:cubicBezTo>
                <a:cubicBezTo>
                  <a:pt x="215" y="120"/>
                  <a:pt x="219" y="113"/>
                  <a:pt x="214" y="110"/>
                </a:cubicBezTo>
                <a:cubicBezTo>
                  <a:pt x="157" y="69"/>
                  <a:pt x="94" y="36"/>
                  <a:pt x="32" y="3"/>
                </a:cubicBezTo>
                <a:cubicBezTo>
                  <a:pt x="28" y="0"/>
                  <a:pt x="24" y="4"/>
                  <a:pt x="22" y="7"/>
                </a:cubicBezTo>
                <a:cubicBezTo>
                  <a:pt x="7" y="38"/>
                  <a:pt x="4" y="74"/>
                  <a:pt x="2" y="108"/>
                </a:cubicBezTo>
                <a:close/>
                <a:moveTo>
                  <a:pt x="20" y="205"/>
                </a:moveTo>
                <a:cubicBezTo>
                  <a:pt x="18" y="184"/>
                  <a:pt x="17" y="164"/>
                  <a:pt x="17" y="143"/>
                </a:cubicBezTo>
                <a:cubicBezTo>
                  <a:pt x="22" y="161"/>
                  <a:pt x="29" y="178"/>
                  <a:pt x="35" y="196"/>
                </a:cubicBezTo>
                <a:cubicBezTo>
                  <a:pt x="30" y="198"/>
                  <a:pt x="24" y="202"/>
                  <a:pt x="20" y="205"/>
                </a:cubicBezTo>
                <a:close/>
                <a:moveTo>
                  <a:pt x="605" y="420"/>
                </a:moveTo>
                <a:cubicBezTo>
                  <a:pt x="599" y="421"/>
                  <a:pt x="593" y="422"/>
                  <a:pt x="588" y="423"/>
                </a:cubicBezTo>
                <a:cubicBezTo>
                  <a:pt x="587" y="418"/>
                  <a:pt x="585" y="413"/>
                  <a:pt x="583" y="408"/>
                </a:cubicBezTo>
                <a:cubicBezTo>
                  <a:pt x="583" y="406"/>
                  <a:pt x="582" y="403"/>
                  <a:pt x="580" y="400"/>
                </a:cubicBezTo>
                <a:cubicBezTo>
                  <a:pt x="589" y="406"/>
                  <a:pt x="597" y="413"/>
                  <a:pt x="605" y="420"/>
                </a:cubicBezTo>
                <a:close/>
                <a:moveTo>
                  <a:pt x="572" y="394"/>
                </a:moveTo>
                <a:cubicBezTo>
                  <a:pt x="574" y="400"/>
                  <a:pt x="578" y="405"/>
                  <a:pt x="580" y="410"/>
                </a:cubicBezTo>
                <a:cubicBezTo>
                  <a:pt x="582" y="414"/>
                  <a:pt x="584" y="418"/>
                  <a:pt x="586" y="423"/>
                </a:cubicBezTo>
                <a:cubicBezTo>
                  <a:pt x="581" y="423"/>
                  <a:pt x="575" y="424"/>
                  <a:pt x="569" y="425"/>
                </a:cubicBezTo>
                <a:cubicBezTo>
                  <a:pt x="569" y="417"/>
                  <a:pt x="567" y="409"/>
                  <a:pt x="564" y="401"/>
                </a:cubicBezTo>
                <a:cubicBezTo>
                  <a:pt x="563" y="397"/>
                  <a:pt x="562" y="392"/>
                  <a:pt x="560" y="387"/>
                </a:cubicBezTo>
                <a:cubicBezTo>
                  <a:pt x="564" y="389"/>
                  <a:pt x="568" y="392"/>
                  <a:pt x="572" y="394"/>
                </a:cubicBezTo>
                <a:close/>
                <a:moveTo>
                  <a:pt x="550" y="381"/>
                </a:moveTo>
                <a:cubicBezTo>
                  <a:pt x="552" y="386"/>
                  <a:pt x="555" y="392"/>
                  <a:pt x="557" y="397"/>
                </a:cubicBezTo>
                <a:cubicBezTo>
                  <a:pt x="561" y="406"/>
                  <a:pt x="564" y="415"/>
                  <a:pt x="566" y="425"/>
                </a:cubicBezTo>
                <a:cubicBezTo>
                  <a:pt x="562" y="425"/>
                  <a:pt x="559" y="425"/>
                  <a:pt x="555" y="426"/>
                </a:cubicBezTo>
                <a:cubicBezTo>
                  <a:pt x="554" y="416"/>
                  <a:pt x="551" y="406"/>
                  <a:pt x="548" y="396"/>
                </a:cubicBezTo>
                <a:cubicBezTo>
                  <a:pt x="546" y="390"/>
                  <a:pt x="544" y="382"/>
                  <a:pt x="541" y="375"/>
                </a:cubicBezTo>
                <a:cubicBezTo>
                  <a:pt x="544" y="377"/>
                  <a:pt x="547" y="379"/>
                  <a:pt x="550" y="381"/>
                </a:cubicBezTo>
                <a:close/>
                <a:moveTo>
                  <a:pt x="528" y="367"/>
                </a:moveTo>
                <a:cubicBezTo>
                  <a:pt x="531" y="377"/>
                  <a:pt x="537" y="386"/>
                  <a:pt x="541" y="395"/>
                </a:cubicBezTo>
                <a:cubicBezTo>
                  <a:pt x="545" y="405"/>
                  <a:pt x="549" y="415"/>
                  <a:pt x="551" y="426"/>
                </a:cubicBezTo>
                <a:cubicBezTo>
                  <a:pt x="546" y="426"/>
                  <a:pt x="540" y="426"/>
                  <a:pt x="535" y="426"/>
                </a:cubicBezTo>
                <a:cubicBezTo>
                  <a:pt x="531" y="405"/>
                  <a:pt x="525" y="383"/>
                  <a:pt x="518" y="361"/>
                </a:cubicBezTo>
                <a:cubicBezTo>
                  <a:pt x="521" y="363"/>
                  <a:pt x="525" y="365"/>
                  <a:pt x="528" y="367"/>
                </a:cubicBezTo>
                <a:close/>
                <a:moveTo>
                  <a:pt x="554" y="232"/>
                </a:moveTo>
                <a:cubicBezTo>
                  <a:pt x="550" y="241"/>
                  <a:pt x="546" y="250"/>
                  <a:pt x="542" y="260"/>
                </a:cubicBezTo>
                <a:cubicBezTo>
                  <a:pt x="542" y="257"/>
                  <a:pt x="541" y="255"/>
                  <a:pt x="541" y="252"/>
                </a:cubicBezTo>
                <a:cubicBezTo>
                  <a:pt x="541" y="248"/>
                  <a:pt x="540" y="243"/>
                  <a:pt x="539" y="239"/>
                </a:cubicBezTo>
                <a:cubicBezTo>
                  <a:pt x="544" y="236"/>
                  <a:pt x="549" y="234"/>
                  <a:pt x="554" y="232"/>
                </a:cubicBezTo>
                <a:close/>
                <a:moveTo>
                  <a:pt x="533" y="241"/>
                </a:moveTo>
                <a:cubicBezTo>
                  <a:pt x="534" y="244"/>
                  <a:pt x="535" y="247"/>
                  <a:pt x="536" y="250"/>
                </a:cubicBezTo>
                <a:cubicBezTo>
                  <a:pt x="537" y="256"/>
                  <a:pt x="537" y="263"/>
                  <a:pt x="537" y="269"/>
                </a:cubicBezTo>
                <a:cubicBezTo>
                  <a:pt x="534" y="275"/>
                  <a:pt x="531" y="282"/>
                  <a:pt x="527" y="288"/>
                </a:cubicBezTo>
                <a:cubicBezTo>
                  <a:pt x="527" y="274"/>
                  <a:pt x="523" y="259"/>
                  <a:pt x="519" y="246"/>
                </a:cubicBezTo>
                <a:cubicBezTo>
                  <a:pt x="524" y="244"/>
                  <a:pt x="528" y="242"/>
                  <a:pt x="533" y="241"/>
                </a:cubicBezTo>
                <a:close/>
                <a:moveTo>
                  <a:pt x="512" y="248"/>
                </a:moveTo>
                <a:cubicBezTo>
                  <a:pt x="516" y="264"/>
                  <a:pt x="523" y="279"/>
                  <a:pt x="523" y="295"/>
                </a:cubicBezTo>
                <a:cubicBezTo>
                  <a:pt x="520" y="302"/>
                  <a:pt x="516" y="309"/>
                  <a:pt x="512" y="315"/>
                </a:cubicBezTo>
                <a:cubicBezTo>
                  <a:pt x="511" y="306"/>
                  <a:pt x="509" y="296"/>
                  <a:pt x="506" y="287"/>
                </a:cubicBezTo>
                <a:cubicBezTo>
                  <a:pt x="503" y="276"/>
                  <a:pt x="500" y="262"/>
                  <a:pt x="493" y="254"/>
                </a:cubicBezTo>
                <a:cubicBezTo>
                  <a:pt x="493" y="253"/>
                  <a:pt x="492" y="253"/>
                  <a:pt x="492" y="253"/>
                </a:cubicBezTo>
                <a:cubicBezTo>
                  <a:pt x="499" y="251"/>
                  <a:pt x="506" y="250"/>
                  <a:pt x="512" y="248"/>
                </a:cubicBezTo>
                <a:close/>
                <a:moveTo>
                  <a:pt x="490" y="253"/>
                </a:moveTo>
                <a:cubicBezTo>
                  <a:pt x="490" y="254"/>
                  <a:pt x="489" y="254"/>
                  <a:pt x="489" y="255"/>
                </a:cubicBezTo>
                <a:cubicBezTo>
                  <a:pt x="490" y="265"/>
                  <a:pt x="496" y="275"/>
                  <a:pt x="500" y="285"/>
                </a:cubicBezTo>
                <a:cubicBezTo>
                  <a:pt x="504" y="296"/>
                  <a:pt x="507" y="308"/>
                  <a:pt x="509" y="320"/>
                </a:cubicBezTo>
                <a:cubicBezTo>
                  <a:pt x="508" y="322"/>
                  <a:pt x="507" y="325"/>
                  <a:pt x="506" y="327"/>
                </a:cubicBezTo>
                <a:cubicBezTo>
                  <a:pt x="496" y="302"/>
                  <a:pt x="485" y="279"/>
                  <a:pt x="474" y="257"/>
                </a:cubicBezTo>
                <a:cubicBezTo>
                  <a:pt x="479" y="256"/>
                  <a:pt x="485" y="255"/>
                  <a:pt x="490" y="253"/>
                </a:cubicBezTo>
                <a:close/>
                <a:moveTo>
                  <a:pt x="467" y="258"/>
                </a:moveTo>
                <a:cubicBezTo>
                  <a:pt x="478" y="285"/>
                  <a:pt x="488" y="312"/>
                  <a:pt x="499" y="338"/>
                </a:cubicBezTo>
                <a:cubicBezTo>
                  <a:pt x="499" y="338"/>
                  <a:pt x="499" y="339"/>
                  <a:pt x="499" y="339"/>
                </a:cubicBezTo>
                <a:cubicBezTo>
                  <a:pt x="496" y="342"/>
                  <a:pt x="496" y="347"/>
                  <a:pt x="500" y="350"/>
                </a:cubicBezTo>
                <a:cubicBezTo>
                  <a:pt x="501" y="350"/>
                  <a:pt x="503" y="351"/>
                  <a:pt x="504" y="352"/>
                </a:cubicBezTo>
                <a:cubicBezTo>
                  <a:pt x="513" y="377"/>
                  <a:pt x="522" y="401"/>
                  <a:pt x="529" y="426"/>
                </a:cubicBezTo>
                <a:cubicBezTo>
                  <a:pt x="523" y="426"/>
                  <a:pt x="517" y="426"/>
                  <a:pt x="511" y="426"/>
                </a:cubicBezTo>
                <a:cubicBezTo>
                  <a:pt x="496" y="370"/>
                  <a:pt x="475" y="314"/>
                  <a:pt x="455" y="260"/>
                </a:cubicBezTo>
                <a:cubicBezTo>
                  <a:pt x="459" y="259"/>
                  <a:pt x="463" y="259"/>
                  <a:pt x="467" y="258"/>
                </a:cubicBezTo>
                <a:close/>
                <a:moveTo>
                  <a:pt x="447" y="261"/>
                </a:moveTo>
                <a:cubicBezTo>
                  <a:pt x="463" y="317"/>
                  <a:pt x="487" y="371"/>
                  <a:pt x="506" y="426"/>
                </a:cubicBezTo>
                <a:cubicBezTo>
                  <a:pt x="498" y="425"/>
                  <a:pt x="489" y="425"/>
                  <a:pt x="481" y="424"/>
                </a:cubicBezTo>
                <a:cubicBezTo>
                  <a:pt x="471" y="369"/>
                  <a:pt x="454" y="314"/>
                  <a:pt x="432" y="262"/>
                </a:cubicBezTo>
                <a:cubicBezTo>
                  <a:pt x="437" y="262"/>
                  <a:pt x="442" y="261"/>
                  <a:pt x="447" y="261"/>
                </a:cubicBezTo>
                <a:close/>
                <a:moveTo>
                  <a:pt x="426" y="263"/>
                </a:moveTo>
                <a:cubicBezTo>
                  <a:pt x="444" y="316"/>
                  <a:pt x="463" y="369"/>
                  <a:pt x="477" y="423"/>
                </a:cubicBezTo>
                <a:cubicBezTo>
                  <a:pt x="470" y="422"/>
                  <a:pt x="462" y="421"/>
                  <a:pt x="455" y="420"/>
                </a:cubicBezTo>
                <a:cubicBezTo>
                  <a:pt x="455" y="397"/>
                  <a:pt x="447" y="373"/>
                  <a:pt x="439" y="351"/>
                </a:cubicBezTo>
                <a:cubicBezTo>
                  <a:pt x="429" y="322"/>
                  <a:pt x="419" y="291"/>
                  <a:pt x="406" y="263"/>
                </a:cubicBezTo>
                <a:cubicBezTo>
                  <a:pt x="413" y="263"/>
                  <a:pt x="419" y="263"/>
                  <a:pt x="426" y="263"/>
                </a:cubicBezTo>
                <a:close/>
                <a:moveTo>
                  <a:pt x="399" y="263"/>
                </a:moveTo>
                <a:cubicBezTo>
                  <a:pt x="403" y="289"/>
                  <a:pt x="418" y="315"/>
                  <a:pt x="427" y="338"/>
                </a:cubicBezTo>
                <a:cubicBezTo>
                  <a:pt x="437" y="363"/>
                  <a:pt x="449" y="392"/>
                  <a:pt x="451" y="420"/>
                </a:cubicBezTo>
                <a:cubicBezTo>
                  <a:pt x="445" y="418"/>
                  <a:pt x="439" y="417"/>
                  <a:pt x="433" y="416"/>
                </a:cubicBezTo>
                <a:cubicBezTo>
                  <a:pt x="430" y="391"/>
                  <a:pt x="424" y="366"/>
                  <a:pt x="417" y="342"/>
                </a:cubicBezTo>
                <a:cubicBezTo>
                  <a:pt x="410" y="316"/>
                  <a:pt x="403" y="289"/>
                  <a:pt x="393" y="263"/>
                </a:cubicBezTo>
                <a:cubicBezTo>
                  <a:pt x="395" y="263"/>
                  <a:pt x="397" y="263"/>
                  <a:pt x="399" y="263"/>
                </a:cubicBezTo>
                <a:close/>
                <a:moveTo>
                  <a:pt x="386" y="263"/>
                </a:moveTo>
                <a:cubicBezTo>
                  <a:pt x="391" y="286"/>
                  <a:pt x="400" y="309"/>
                  <a:pt x="407" y="331"/>
                </a:cubicBezTo>
                <a:cubicBezTo>
                  <a:pt x="416" y="359"/>
                  <a:pt x="425" y="387"/>
                  <a:pt x="428" y="415"/>
                </a:cubicBezTo>
                <a:cubicBezTo>
                  <a:pt x="424" y="414"/>
                  <a:pt x="420" y="413"/>
                  <a:pt x="416" y="412"/>
                </a:cubicBezTo>
                <a:cubicBezTo>
                  <a:pt x="407" y="386"/>
                  <a:pt x="399" y="359"/>
                  <a:pt x="391" y="332"/>
                </a:cubicBezTo>
                <a:cubicBezTo>
                  <a:pt x="384" y="310"/>
                  <a:pt x="378" y="283"/>
                  <a:pt x="365" y="262"/>
                </a:cubicBezTo>
                <a:cubicBezTo>
                  <a:pt x="372" y="263"/>
                  <a:pt x="379" y="263"/>
                  <a:pt x="386" y="263"/>
                </a:cubicBezTo>
                <a:close/>
                <a:moveTo>
                  <a:pt x="343" y="260"/>
                </a:moveTo>
                <a:cubicBezTo>
                  <a:pt x="348" y="261"/>
                  <a:pt x="353" y="261"/>
                  <a:pt x="358" y="262"/>
                </a:cubicBezTo>
                <a:cubicBezTo>
                  <a:pt x="365" y="287"/>
                  <a:pt x="376" y="311"/>
                  <a:pt x="385" y="335"/>
                </a:cubicBezTo>
                <a:cubicBezTo>
                  <a:pt x="393" y="361"/>
                  <a:pt x="401" y="386"/>
                  <a:pt x="411" y="411"/>
                </a:cubicBezTo>
                <a:cubicBezTo>
                  <a:pt x="402" y="409"/>
                  <a:pt x="392" y="406"/>
                  <a:pt x="383" y="403"/>
                </a:cubicBezTo>
                <a:cubicBezTo>
                  <a:pt x="374" y="354"/>
                  <a:pt x="355" y="303"/>
                  <a:pt x="333" y="259"/>
                </a:cubicBezTo>
                <a:cubicBezTo>
                  <a:pt x="336" y="259"/>
                  <a:pt x="340" y="260"/>
                  <a:pt x="343" y="260"/>
                </a:cubicBezTo>
                <a:close/>
                <a:moveTo>
                  <a:pt x="325" y="258"/>
                </a:moveTo>
                <a:cubicBezTo>
                  <a:pt x="343" y="306"/>
                  <a:pt x="365" y="352"/>
                  <a:pt x="378" y="402"/>
                </a:cubicBezTo>
                <a:cubicBezTo>
                  <a:pt x="370" y="399"/>
                  <a:pt x="362" y="396"/>
                  <a:pt x="353" y="393"/>
                </a:cubicBezTo>
                <a:cubicBezTo>
                  <a:pt x="342" y="346"/>
                  <a:pt x="327" y="299"/>
                  <a:pt x="308" y="254"/>
                </a:cubicBezTo>
                <a:cubicBezTo>
                  <a:pt x="313" y="256"/>
                  <a:pt x="319" y="257"/>
                  <a:pt x="325" y="258"/>
                </a:cubicBezTo>
                <a:close/>
                <a:moveTo>
                  <a:pt x="300" y="253"/>
                </a:moveTo>
                <a:cubicBezTo>
                  <a:pt x="316" y="299"/>
                  <a:pt x="334" y="345"/>
                  <a:pt x="349" y="391"/>
                </a:cubicBezTo>
                <a:cubicBezTo>
                  <a:pt x="341" y="388"/>
                  <a:pt x="333" y="385"/>
                  <a:pt x="325" y="382"/>
                </a:cubicBezTo>
                <a:cubicBezTo>
                  <a:pt x="316" y="336"/>
                  <a:pt x="301" y="291"/>
                  <a:pt x="283" y="248"/>
                </a:cubicBezTo>
                <a:cubicBezTo>
                  <a:pt x="289" y="250"/>
                  <a:pt x="294" y="251"/>
                  <a:pt x="300" y="253"/>
                </a:cubicBezTo>
                <a:close/>
                <a:moveTo>
                  <a:pt x="274" y="246"/>
                </a:moveTo>
                <a:cubicBezTo>
                  <a:pt x="290" y="291"/>
                  <a:pt x="311" y="334"/>
                  <a:pt x="322" y="380"/>
                </a:cubicBezTo>
                <a:cubicBezTo>
                  <a:pt x="315" y="377"/>
                  <a:pt x="308" y="374"/>
                  <a:pt x="300" y="370"/>
                </a:cubicBezTo>
                <a:cubicBezTo>
                  <a:pt x="297" y="328"/>
                  <a:pt x="282" y="281"/>
                  <a:pt x="263" y="242"/>
                </a:cubicBezTo>
                <a:cubicBezTo>
                  <a:pt x="267" y="243"/>
                  <a:pt x="271" y="244"/>
                  <a:pt x="274" y="246"/>
                </a:cubicBezTo>
                <a:close/>
                <a:moveTo>
                  <a:pt x="252" y="237"/>
                </a:moveTo>
                <a:cubicBezTo>
                  <a:pt x="270" y="281"/>
                  <a:pt x="287" y="323"/>
                  <a:pt x="297" y="369"/>
                </a:cubicBezTo>
                <a:cubicBezTo>
                  <a:pt x="293" y="367"/>
                  <a:pt x="289" y="365"/>
                  <a:pt x="285" y="363"/>
                </a:cubicBezTo>
                <a:cubicBezTo>
                  <a:pt x="281" y="361"/>
                  <a:pt x="278" y="359"/>
                  <a:pt x="275" y="358"/>
                </a:cubicBezTo>
                <a:cubicBezTo>
                  <a:pt x="267" y="338"/>
                  <a:pt x="258" y="317"/>
                  <a:pt x="251" y="297"/>
                </a:cubicBezTo>
                <a:cubicBezTo>
                  <a:pt x="244" y="275"/>
                  <a:pt x="241" y="253"/>
                  <a:pt x="238" y="231"/>
                </a:cubicBezTo>
                <a:cubicBezTo>
                  <a:pt x="242" y="233"/>
                  <a:pt x="247" y="236"/>
                  <a:pt x="252" y="237"/>
                </a:cubicBezTo>
                <a:close/>
                <a:moveTo>
                  <a:pt x="230" y="228"/>
                </a:moveTo>
                <a:cubicBezTo>
                  <a:pt x="230" y="247"/>
                  <a:pt x="236" y="268"/>
                  <a:pt x="241" y="287"/>
                </a:cubicBezTo>
                <a:cubicBezTo>
                  <a:pt x="249" y="310"/>
                  <a:pt x="258" y="333"/>
                  <a:pt x="269" y="355"/>
                </a:cubicBezTo>
                <a:cubicBezTo>
                  <a:pt x="260" y="350"/>
                  <a:pt x="252" y="345"/>
                  <a:pt x="243" y="339"/>
                </a:cubicBezTo>
                <a:cubicBezTo>
                  <a:pt x="241" y="320"/>
                  <a:pt x="236" y="302"/>
                  <a:pt x="231" y="283"/>
                </a:cubicBezTo>
                <a:cubicBezTo>
                  <a:pt x="224" y="261"/>
                  <a:pt x="218" y="238"/>
                  <a:pt x="210" y="216"/>
                </a:cubicBezTo>
                <a:cubicBezTo>
                  <a:pt x="216" y="220"/>
                  <a:pt x="223" y="224"/>
                  <a:pt x="230" y="228"/>
                </a:cubicBezTo>
                <a:close/>
                <a:moveTo>
                  <a:pt x="201" y="210"/>
                </a:moveTo>
                <a:cubicBezTo>
                  <a:pt x="203" y="232"/>
                  <a:pt x="213" y="253"/>
                  <a:pt x="220" y="273"/>
                </a:cubicBezTo>
                <a:cubicBezTo>
                  <a:pt x="227" y="294"/>
                  <a:pt x="234" y="315"/>
                  <a:pt x="238" y="336"/>
                </a:cubicBezTo>
                <a:cubicBezTo>
                  <a:pt x="228" y="330"/>
                  <a:pt x="219" y="324"/>
                  <a:pt x="210" y="318"/>
                </a:cubicBezTo>
                <a:cubicBezTo>
                  <a:pt x="201" y="275"/>
                  <a:pt x="188" y="234"/>
                  <a:pt x="177" y="191"/>
                </a:cubicBezTo>
                <a:cubicBezTo>
                  <a:pt x="185" y="198"/>
                  <a:pt x="193" y="204"/>
                  <a:pt x="201" y="210"/>
                </a:cubicBezTo>
                <a:close/>
                <a:moveTo>
                  <a:pt x="168" y="182"/>
                </a:moveTo>
                <a:cubicBezTo>
                  <a:pt x="177" y="227"/>
                  <a:pt x="193" y="270"/>
                  <a:pt x="204" y="314"/>
                </a:cubicBezTo>
                <a:cubicBezTo>
                  <a:pt x="195" y="307"/>
                  <a:pt x="186" y="301"/>
                  <a:pt x="178" y="294"/>
                </a:cubicBezTo>
                <a:cubicBezTo>
                  <a:pt x="174" y="254"/>
                  <a:pt x="167" y="212"/>
                  <a:pt x="159" y="172"/>
                </a:cubicBezTo>
                <a:cubicBezTo>
                  <a:pt x="161" y="175"/>
                  <a:pt x="165" y="179"/>
                  <a:pt x="168" y="182"/>
                </a:cubicBezTo>
                <a:close/>
                <a:moveTo>
                  <a:pt x="200" y="113"/>
                </a:moveTo>
                <a:cubicBezTo>
                  <a:pt x="194" y="116"/>
                  <a:pt x="187" y="119"/>
                  <a:pt x="181" y="122"/>
                </a:cubicBezTo>
                <a:cubicBezTo>
                  <a:pt x="181" y="116"/>
                  <a:pt x="181" y="109"/>
                  <a:pt x="179" y="102"/>
                </a:cubicBezTo>
                <a:cubicBezTo>
                  <a:pt x="186" y="106"/>
                  <a:pt x="193" y="110"/>
                  <a:pt x="200" y="113"/>
                </a:cubicBezTo>
                <a:close/>
                <a:moveTo>
                  <a:pt x="171" y="97"/>
                </a:moveTo>
                <a:cubicBezTo>
                  <a:pt x="173" y="101"/>
                  <a:pt x="174" y="105"/>
                  <a:pt x="175" y="109"/>
                </a:cubicBezTo>
                <a:cubicBezTo>
                  <a:pt x="176" y="114"/>
                  <a:pt x="177" y="119"/>
                  <a:pt x="177" y="124"/>
                </a:cubicBezTo>
                <a:cubicBezTo>
                  <a:pt x="172" y="127"/>
                  <a:pt x="168" y="130"/>
                  <a:pt x="163" y="132"/>
                </a:cubicBezTo>
                <a:cubicBezTo>
                  <a:pt x="163" y="118"/>
                  <a:pt x="161" y="103"/>
                  <a:pt x="157" y="90"/>
                </a:cubicBezTo>
                <a:cubicBezTo>
                  <a:pt x="162" y="92"/>
                  <a:pt x="167" y="95"/>
                  <a:pt x="171" y="97"/>
                </a:cubicBezTo>
                <a:close/>
                <a:moveTo>
                  <a:pt x="150" y="85"/>
                </a:moveTo>
                <a:cubicBezTo>
                  <a:pt x="154" y="102"/>
                  <a:pt x="158" y="117"/>
                  <a:pt x="160" y="134"/>
                </a:cubicBezTo>
                <a:cubicBezTo>
                  <a:pt x="157" y="136"/>
                  <a:pt x="154" y="138"/>
                  <a:pt x="151" y="140"/>
                </a:cubicBezTo>
                <a:cubicBezTo>
                  <a:pt x="146" y="119"/>
                  <a:pt x="140" y="98"/>
                  <a:pt x="134" y="78"/>
                </a:cubicBezTo>
                <a:cubicBezTo>
                  <a:pt x="133" y="75"/>
                  <a:pt x="127" y="76"/>
                  <a:pt x="128" y="80"/>
                </a:cubicBezTo>
                <a:cubicBezTo>
                  <a:pt x="139" y="150"/>
                  <a:pt x="159" y="219"/>
                  <a:pt x="171" y="289"/>
                </a:cubicBezTo>
                <a:cubicBezTo>
                  <a:pt x="164" y="284"/>
                  <a:pt x="157" y="278"/>
                  <a:pt x="150" y="272"/>
                </a:cubicBezTo>
                <a:cubicBezTo>
                  <a:pt x="141" y="201"/>
                  <a:pt x="128" y="129"/>
                  <a:pt x="105" y="61"/>
                </a:cubicBezTo>
                <a:cubicBezTo>
                  <a:pt x="120" y="69"/>
                  <a:pt x="135" y="77"/>
                  <a:pt x="150" y="85"/>
                </a:cubicBezTo>
                <a:close/>
                <a:moveTo>
                  <a:pt x="96" y="56"/>
                </a:moveTo>
                <a:cubicBezTo>
                  <a:pt x="118" y="125"/>
                  <a:pt x="132" y="196"/>
                  <a:pt x="145" y="268"/>
                </a:cubicBezTo>
                <a:cubicBezTo>
                  <a:pt x="138" y="261"/>
                  <a:pt x="131" y="254"/>
                  <a:pt x="124" y="247"/>
                </a:cubicBezTo>
                <a:cubicBezTo>
                  <a:pt x="124" y="210"/>
                  <a:pt x="117" y="172"/>
                  <a:pt x="111" y="136"/>
                </a:cubicBezTo>
                <a:cubicBezTo>
                  <a:pt x="107" y="115"/>
                  <a:pt x="102" y="93"/>
                  <a:pt x="96" y="72"/>
                </a:cubicBezTo>
                <a:cubicBezTo>
                  <a:pt x="95" y="67"/>
                  <a:pt x="93" y="59"/>
                  <a:pt x="89" y="52"/>
                </a:cubicBezTo>
                <a:cubicBezTo>
                  <a:pt x="92" y="53"/>
                  <a:pt x="94" y="55"/>
                  <a:pt x="96" y="56"/>
                </a:cubicBezTo>
                <a:close/>
                <a:moveTo>
                  <a:pt x="76" y="45"/>
                </a:moveTo>
                <a:cubicBezTo>
                  <a:pt x="76" y="45"/>
                  <a:pt x="76" y="45"/>
                  <a:pt x="77" y="46"/>
                </a:cubicBezTo>
                <a:cubicBezTo>
                  <a:pt x="85" y="54"/>
                  <a:pt x="88" y="70"/>
                  <a:pt x="90" y="81"/>
                </a:cubicBezTo>
                <a:cubicBezTo>
                  <a:pt x="96" y="101"/>
                  <a:pt x="100" y="121"/>
                  <a:pt x="104" y="142"/>
                </a:cubicBezTo>
                <a:cubicBezTo>
                  <a:pt x="110" y="174"/>
                  <a:pt x="117" y="208"/>
                  <a:pt x="119" y="242"/>
                </a:cubicBezTo>
                <a:cubicBezTo>
                  <a:pt x="112" y="234"/>
                  <a:pt x="106" y="226"/>
                  <a:pt x="101" y="217"/>
                </a:cubicBezTo>
                <a:cubicBezTo>
                  <a:pt x="86" y="160"/>
                  <a:pt x="89" y="95"/>
                  <a:pt x="66" y="39"/>
                </a:cubicBezTo>
                <a:cubicBezTo>
                  <a:pt x="69" y="41"/>
                  <a:pt x="73" y="43"/>
                  <a:pt x="76" y="45"/>
                </a:cubicBezTo>
                <a:close/>
                <a:moveTo>
                  <a:pt x="56" y="34"/>
                </a:moveTo>
                <a:cubicBezTo>
                  <a:pt x="72" y="87"/>
                  <a:pt x="77" y="144"/>
                  <a:pt x="91" y="198"/>
                </a:cubicBezTo>
                <a:cubicBezTo>
                  <a:pt x="89" y="193"/>
                  <a:pt x="88" y="189"/>
                  <a:pt x="86" y="184"/>
                </a:cubicBezTo>
                <a:cubicBezTo>
                  <a:pt x="86" y="184"/>
                  <a:pt x="86" y="183"/>
                  <a:pt x="86" y="183"/>
                </a:cubicBezTo>
                <a:cubicBezTo>
                  <a:pt x="86" y="180"/>
                  <a:pt x="83" y="177"/>
                  <a:pt x="80" y="178"/>
                </a:cubicBezTo>
                <a:cubicBezTo>
                  <a:pt x="77" y="179"/>
                  <a:pt x="75" y="179"/>
                  <a:pt x="72" y="180"/>
                </a:cubicBezTo>
                <a:cubicBezTo>
                  <a:pt x="66" y="154"/>
                  <a:pt x="60" y="127"/>
                  <a:pt x="55" y="101"/>
                </a:cubicBezTo>
                <a:cubicBezTo>
                  <a:pt x="50" y="76"/>
                  <a:pt x="47" y="49"/>
                  <a:pt x="39" y="25"/>
                </a:cubicBezTo>
                <a:cubicBezTo>
                  <a:pt x="45" y="28"/>
                  <a:pt x="50" y="31"/>
                  <a:pt x="56" y="34"/>
                </a:cubicBezTo>
                <a:close/>
                <a:moveTo>
                  <a:pt x="49" y="109"/>
                </a:moveTo>
                <a:cubicBezTo>
                  <a:pt x="54" y="134"/>
                  <a:pt x="61" y="158"/>
                  <a:pt x="68" y="182"/>
                </a:cubicBezTo>
                <a:cubicBezTo>
                  <a:pt x="58" y="185"/>
                  <a:pt x="48" y="189"/>
                  <a:pt x="39" y="193"/>
                </a:cubicBezTo>
                <a:cubicBezTo>
                  <a:pt x="34" y="169"/>
                  <a:pt x="27" y="144"/>
                  <a:pt x="19" y="121"/>
                </a:cubicBezTo>
                <a:cubicBezTo>
                  <a:pt x="18" y="120"/>
                  <a:pt x="18" y="120"/>
                  <a:pt x="17" y="120"/>
                </a:cubicBezTo>
                <a:cubicBezTo>
                  <a:pt x="17" y="116"/>
                  <a:pt x="17" y="113"/>
                  <a:pt x="18" y="110"/>
                </a:cubicBezTo>
                <a:cubicBezTo>
                  <a:pt x="18" y="99"/>
                  <a:pt x="19" y="88"/>
                  <a:pt x="20" y="78"/>
                </a:cubicBezTo>
                <a:cubicBezTo>
                  <a:pt x="24" y="92"/>
                  <a:pt x="29" y="106"/>
                  <a:pt x="33" y="119"/>
                </a:cubicBezTo>
                <a:cubicBezTo>
                  <a:pt x="39" y="142"/>
                  <a:pt x="44" y="164"/>
                  <a:pt x="46" y="187"/>
                </a:cubicBezTo>
                <a:cubicBezTo>
                  <a:pt x="46" y="189"/>
                  <a:pt x="49" y="189"/>
                  <a:pt x="49" y="187"/>
                </a:cubicBezTo>
                <a:cubicBezTo>
                  <a:pt x="48" y="163"/>
                  <a:pt x="43" y="141"/>
                  <a:pt x="38" y="119"/>
                </a:cubicBezTo>
                <a:cubicBezTo>
                  <a:pt x="33" y="98"/>
                  <a:pt x="30" y="77"/>
                  <a:pt x="23" y="57"/>
                </a:cubicBezTo>
                <a:cubicBezTo>
                  <a:pt x="25" y="46"/>
                  <a:pt x="28" y="35"/>
                  <a:pt x="32" y="25"/>
                </a:cubicBezTo>
                <a:cubicBezTo>
                  <a:pt x="35" y="53"/>
                  <a:pt x="43" y="82"/>
                  <a:pt x="49" y="10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" name="15 Rectángulo"/>
          <p:cNvSpPr/>
          <p:nvPr/>
        </p:nvSpPr>
        <p:spPr>
          <a:xfrm>
            <a:off x="1201269" y="1157130"/>
            <a:ext cx="23756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i="1" dirty="0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rPr>
              <a:t>¿Volverías a estudiar Enfermería si pudieses dar marcha atrás?</a:t>
            </a:r>
          </a:p>
        </p:txBody>
      </p:sp>
      <p:graphicFrame>
        <p:nvGraphicFramePr>
          <p:cNvPr id="17" name="8 Gráfico"/>
          <p:cNvGraphicFramePr/>
          <p:nvPr>
            <p:extLst>
              <p:ext uri="{D42A27DB-BD31-4B8C-83A1-F6EECF244321}">
                <p14:modId xmlns:p14="http://schemas.microsoft.com/office/powerpoint/2010/main" val="1163042104"/>
              </p:ext>
            </p:extLst>
          </p:nvPr>
        </p:nvGraphicFramePr>
        <p:xfrm>
          <a:off x="5460072" y="1048544"/>
          <a:ext cx="3299430" cy="5321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8" name="17 Conector recto"/>
          <p:cNvCxnSpPr/>
          <p:nvPr/>
        </p:nvCxnSpPr>
        <p:spPr>
          <a:xfrm>
            <a:off x="6137622" y="964992"/>
            <a:ext cx="0" cy="532859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8 CuadroTexto"/>
          <p:cNvSpPr txBox="1"/>
          <p:nvPr/>
        </p:nvSpPr>
        <p:spPr>
          <a:xfrm>
            <a:off x="7780848" y="2265273"/>
            <a:ext cx="3816424" cy="3009016"/>
          </a:xfrm>
          <a:prstGeom prst="rect">
            <a:avLst/>
          </a:prstGeom>
          <a:solidFill>
            <a:schemeClr val="bg1"/>
          </a:solidFill>
          <a:ln w="3175">
            <a:solidFill>
              <a:srgbClr val="CCCDCF"/>
            </a:solidFill>
            <a:prstDash val="solid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algn="ctr" defTabSz="1219014">
              <a:spcAft>
                <a:spcPts val="600"/>
              </a:spcAft>
              <a:defRPr sz="1400" b="1">
                <a:solidFill>
                  <a:schemeClr val="tx2">
                    <a:lumMod val="75000"/>
                  </a:schemeClr>
                </a:solidFill>
                <a:latin typeface="Segoe Print" panose="02000600000000000000" pitchFamily="2" charset="0"/>
              </a:defRPr>
            </a:lvl1pPr>
            <a:lvl2pPr marL="609507" defTabSz="1219014">
              <a:defRPr sz="2400"/>
            </a:lvl2pPr>
            <a:lvl3pPr marL="1219014" defTabSz="1219014">
              <a:defRPr sz="2400"/>
            </a:lvl3pPr>
            <a:lvl4pPr marL="1828520" defTabSz="1219014">
              <a:defRPr sz="2400"/>
            </a:lvl4pPr>
            <a:lvl5pPr marL="2438027" defTabSz="1219014">
              <a:defRPr sz="2400"/>
            </a:lvl5pPr>
            <a:lvl6pPr marL="3047534" defTabSz="1219014">
              <a:defRPr sz="2400"/>
            </a:lvl6pPr>
            <a:lvl7pPr marL="3657041" defTabSz="1219014">
              <a:defRPr sz="2400"/>
            </a:lvl7pPr>
            <a:lvl8pPr marL="4266547" defTabSz="1219014">
              <a:defRPr sz="2400"/>
            </a:lvl8pPr>
            <a:lvl9pPr marL="4876053" defTabSz="1219014">
              <a:defRPr sz="2400"/>
            </a:lvl9pPr>
          </a:lstStyle>
          <a:p>
            <a:r>
              <a:rPr lang="es-ES_tradnl" sz="1600" dirty="0">
                <a:solidFill>
                  <a:srgbClr val="1F497D">
                    <a:lumMod val="75000"/>
                  </a:srgbClr>
                </a:solidFill>
              </a:rPr>
              <a:t>Las comunidades donde más reconsiderarían volver a estudiar enfermería son Madrid, Melilla, Galicia, Cataluña y Asturias (con porcentajes por encima del 30%)</a:t>
            </a:r>
          </a:p>
          <a:p>
            <a:r>
              <a:rPr lang="es-ES_tradnl" sz="1600" b="0" dirty="0">
                <a:solidFill>
                  <a:srgbClr val="1F497D">
                    <a:lumMod val="75000"/>
                  </a:srgbClr>
                </a:solidFill>
              </a:rPr>
              <a:t>El menor replanteamiento lo muestran Navarra, Aragón, La Rioja, País Vasco y Ceuta (aunque con porcentajes entre el 13% y el 20%)</a:t>
            </a:r>
          </a:p>
        </p:txBody>
      </p:sp>
    </p:spTree>
    <p:extLst>
      <p:ext uri="{BB962C8B-B14F-4D97-AF65-F5344CB8AC3E}">
        <p14:creationId xmlns:p14="http://schemas.microsoft.com/office/powerpoint/2010/main" val="227154993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34566" y="188640"/>
            <a:ext cx="9738348" cy="477054"/>
          </a:xfrm>
        </p:spPr>
        <p:txBody>
          <a:bodyPr/>
          <a:lstStyle/>
          <a:p>
            <a:r>
              <a:rPr lang="es-ES" dirty="0"/>
              <a:t>Solicitud de prejubilación anticipada 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white"/>
                </a:solidFill>
              </a:rPr>
              <a:pPr/>
              <a:t>42</a:t>
            </a:fld>
            <a:endParaRPr lang="es-ES">
              <a:solidFill>
                <a:prstClr val="white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34565" y="6504078"/>
            <a:ext cx="9361041" cy="230987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r>
              <a:rPr lang="es-ES" sz="1000" b="1" dirty="0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rPr>
              <a:t>P 19. ¿Reúnes los requisitos y condiciones para solicitar la prejubilación? /  P19.1 ¿Has pensado en solicitar la prejubilación, aunque suponga una reducción en tu pensión? </a:t>
            </a:r>
          </a:p>
        </p:txBody>
      </p:sp>
      <p:sp>
        <p:nvSpPr>
          <p:cNvPr id="18" name="15 CuadroTexto"/>
          <p:cNvSpPr txBox="1"/>
          <p:nvPr/>
        </p:nvSpPr>
        <p:spPr>
          <a:xfrm>
            <a:off x="1030237" y="764704"/>
            <a:ext cx="10249546" cy="1146036"/>
          </a:xfrm>
          <a:prstGeom prst="rect">
            <a:avLst/>
          </a:prstGeom>
          <a:solidFill>
            <a:schemeClr val="bg1"/>
          </a:solidFill>
          <a:ln w="3175">
            <a:solidFill>
              <a:srgbClr val="CCCDCF"/>
            </a:solidFill>
            <a:prstDash val="solid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algn="ctr" defTabSz="1219014">
              <a:spcAft>
                <a:spcPts val="600"/>
              </a:spcAft>
              <a:defRPr sz="1400" b="1">
                <a:solidFill>
                  <a:schemeClr val="tx2">
                    <a:lumMod val="75000"/>
                  </a:schemeClr>
                </a:solidFill>
                <a:latin typeface="Segoe Print" panose="02000600000000000000" pitchFamily="2" charset="0"/>
              </a:defRPr>
            </a:lvl1pPr>
            <a:lvl2pPr marL="609507" defTabSz="1219014">
              <a:defRPr sz="2400"/>
            </a:lvl2pPr>
            <a:lvl3pPr marL="1219014" defTabSz="1219014">
              <a:defRPr sz="2400"/>
            </a:lvl3pPr>
            <a:lvl4pPr marL="1828520" defTabSz="1219014">
              <a:defRPr sz="2400"/>
            </a:lvl4pPr>
            <a:lvl5pPr marL="2438027" defTabSz="1219014">
              <a:defRPr sz="2400"/>
            </a:lvl5pPr>
            <a:lvl6pPr marL="3047534" defTabSz="1219014">
              <a:defRPr sz="2400"/>
            </a:lvl6pPr>
            <a:lvl7pPr marL="3657041" defTabSz="1219014">
              <a:defRPr sz="2400"/>
            </a:lvl7pPr>
            <a:lvl8pPr marL="4266547" defTabSz="1219014">
              <a:defRPr sz="2400"/>
            </a:lvl8pPr>
            <a:lvl9pPr marL="4876053" defTabSz="1219014">
              <a:defRPr sz="2400"/>
            </a:lvl9pPr>
          </a:lstStyle>
          <a:p>
            <a:r>
              <a:rPr lang="es-ES_tradnl" sz="1600" dirty="0">
                <a:solidFill>
                  <a:srgbClr val="1F497D">
                    <a:lumMod val="75000"/>
                  </a:srgbClr>
                </a:solidFill>
              </a:rPr>
              <a:t>El 62,8% (nacional) y el 64,9% (Castilla y León) de las que reúnen los requisitos para la jubilación se han planteado solicitarla y asumir el coste que conlleva</a:t>
            </a:r>
          </a:p>
        </p:txBody>
      </p:sp>
      <p:sp>
        <p:nvSpPr>
          <p:cNvPr id="19" name="Rectangle 26"/>
          <p:cNvSpPr txBox="1">
            <a:spLocks noChangeArrowheads="1"/>
          </p:cNvSpPr>
          <p:nvPr/>
        </p:nvSpPr>
        <p:spPr bwMode="auto">
          <a:xfrm>
            <a:off x="554358" y="3018438"/>
            <a:ext cx="1829972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MX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Total nacional</a:t>
            </a:r>
            <a:endParaRPr lang="es-ES" sz="1600" b="1" dirty="0">
              <a:solidFill>
                <a:schemeClr val="tx1">
                  <a:lumMod val="50000"/>
                  <a:lumOff val="50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0" name="Rectangle 26"/>
          <p:cNvSpPr txBox="1">
            <a:spLocks noChangeArrowheads="1"/>
          </p:cNvSpPr>
          <p:nvPr/>
        </p:nvSpPr>
        <p:spPr bwMode="auto">
          <a:xfrm>
            <a:off x="869395" y="5280954"/>
            <a:ext cx="1514935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MX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Castilla y León</a:t>
            </a:r>
            <a:endParaRPr lang="es-ES" sz="1600" b="1" dirty="0">
              <a:solidFill>
                <a:schemeClr val="tx1">
                  <a:lumMod val="50000"/>
                  <a:lumOff val="50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aphicFrame>
        <p:nvGraphicFramePr>
          <p:cNvPr id="22" name="21 Gráfico"/>
          <p:cNvGraphicFramePr/>
          <p:nvPr>
            <p:extLst>
              <p:ext uri="{D42A27DB-BD31-4B8C-83A1-F6EECF244321}">
                <p14:modId xmlns:p14="http://schemas.microsoft.com/office/powerpoint/2010/main" val="2607973541"/>
              </p:ext>
            </p:extLst>
          </p:nvPr>
        </p:nvGraphicFramePr>
        <p:xfrm>
          <a:off x="7390120" y="4334040"/>
          <a:ext cx="4276895" cy="2407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" name="22 Rectángulo"/>
          <p:cNvSpPr/>
          <p:nvPr/>
        </p:nvSpPr>
        <p:spPr>
          <a:xfrm>
            <a:off x="6354135" y="4398495"/>
            <a:ext cx="5400000" cy="2054841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ot"/>
          </a:ln>
          <a:effectLst/>
        </p:spPr>
        <p:txBody>
          <a:bodyPr rtlCol="0" anchor="ctr"/>
          <a:lstStyle/>
          <a:p>
            <a:pPr algn="ctr"/>
            <a:endParaRPr lang="es-ES" kern="0">
              <a:solidFill>
                <a:sysClr val="window" lastClr="FFFFFF"/>
              </a:solidFill>
            </a:endParaRPr>
          </a:p>
        </p:txBody>
      </p:sp>
      <p:graphicFrame>
        <p:nvGraphicFramePr>
          <p:cNvPr id="25" name="24 Gráfico"/>
          <p:cNvGraphicFramePr/>
          <p:nvPr>
            <p:extLst>
              <p:ext uri="{D42A27DB-BD31-4B8C-83A1-F6EECF244321}">
                <p14:modId xmlns:p14="http://schemas.microsoft.com/office/powerpoint/2010/main" val="3126596457"/>
              </p:ext>
            </p:extLst>
          </p:nvPr>
        </p:nvGraphicFramePr>
        <p:xfrm>
          <a:off x="1642792" y="4334039"/>
          <a:ext cx="4276895" cy="2407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6" name="25 Rectángulo"/>
          <p:cNvSpPr/>
          <p:nvPr/>
        </p:nvSpPr>
        <p:spPr>
          <a:xfrm>
            <a:off x="6354135" y="4398496"/>
            <a:ext cx="23506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500" i="1" dirty="0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rPr>
              <a:t>¿Has pensado en solicitar la prejubilación, aunque suponga una reducción en tu pensión? </a:t>
            </a:r>
          </a:p>
        </p:txBody>
      </p:sp>
      <p:sp>
        <p:nvSpPr>
          <p:cNvPr id="29" name="Freeform 16"/>
          <p:cNvSpPr>
            <a:spLocks/>
          </p:cNvSpPr>
          <p:nvPr/>
        </p:nvSpPr>
        <p:spPr bwMode="auto">
          <a:xfrm>
            <a:off x="6102269" y="5558175"/>
            <a:ext cx="1316274" cy="328521"/>
          </a:xfrm>
          <a:custGeom>
            <a:avLst/>
            <a:gdLst>
              <a:gd name="T0" fmla="*/ 300 w 308"/>
              <a:gd name="T1" fmla="*/ 57 h 138"/>
              <a:gd name="T2" fmla="*/ 219 w 308"/>
              <a:gd name="T3" fmla="*/ 5 h 138"/>
              <a:gd name="T4" fmla="*/ 197 w 308"/>
              <a:gd name="T5" fmla="*/ 10 h 138"/>
              <a:gd name="T6" fmla="*/ 194 w 308"/>
              <a:gd name="T7" fmla="*/ 22 h 138"/>
              <a:gd name="T8" fmla="*/ 202 w 308"/>
              <a:gd name="T9" fmla="*/ 32 h 138"/>
              <a:gd name="T10" fmla="*/ 233 w 308"/>
              <a:gd name="T11" fmla="*/ 52 h 138"/>
              <a:gd name="T12" fmla="*/ 18 w 308"/>
              <a:gd name="T13" fmla="*/ 52 h 138"/>
              <a:gd name="T14" fmla="*/ 0 w 308"/>
              <a:gd name="T15" fmla="*/ 70 h 138"/>
              <a:gd name="T16" fmla="*/ 18 w 308"/>
              <a:gd name="T17" fmla="*/ 89 h 138"/>
              <a:gd name="T18" fmla="*/ 233 w 308"/>
              <a:gd name="T19" fmla="*/ 89 h 138"/>
              <a:gd name="T20" fmla="*/ 202 w 308"/>
              <a:gd name="T21" fmla="*/ 109 h 138"/>
              <a:gd name="T22" fmla="*/ 194 w 308"/>
              <a:gd name="T23" fmla="*/ 119 h 138"/>
              <a:gd name="T24" fmla="*/ 197 w 308"/>
              <a:gd name="T25" fmla="*/ 131 h 138"/>
              <a:gd name="T26" fmla="*/ 210 w 308"/>
              <a:gd name="T27" fmla="*/ 138 h 138"/>
              <a:gd name="T28" fmla="*/ 219 w 308"/>
              <a:gd name="T29" fmla="*/ 136 h 138"/>
              <a:gd name="T30" fmla="*/ 300 w 308"/>
              <a:gd name="T31" fmla="*/ 84 h 138"/>
              <a:gd name="T32" fmla="*/ 308 w 308"/>
              <a:gd name="T33" fmla="*/ 70 h 138"/>
              <a:gd name="T34" fmla="*/ 300 w 308"/>
              <a:gd name="T35" fmla="*/ 57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08" h="138">
                <a:moveTo>
                  <a:pt x="300" y="57"/>
                </a:moveTo>
                <a:cubicBezTo>
                  <a:pt x="219" y="5"/>
                  <a:pt x="219" y="5"/>
                  <a:pt x="219" y="5"/>
                </a:cubicBezTo>
                <a:cubicBezTo>
                  <a:pt x="211" y="0"/>
                  <a:pt x="201" y="2"/>
                  <a:pt x="197" y="10"/>
                </a:cubicBezTo>
                <a:cubicBezTo>
                  <a:pt x="194" y="13"/>
                  <a:pt x="194" y="18"/>
                  <a:pt x="194" y="22"/>
                </a:cubicBezTo>
                <a:cubicBezTo>
                  <a:pt x="195" y="26"/>
                  <a:pt x="198" y="30"/>
                  <a:pt x="202" y="32"/>
                </a:cubicBezTo>
                <a:cubicBezTo>
                  <a:pt x="233" y="52"/>
                  <a:pt x="233" y="52"/>
                  <a:pt x="233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8" y="52"/>
                  <a:pt x="0" y="60"/>
                  <a:pt x="0" y="70"/>
                </a:cubicBezTo>
                <a:cubicBezTo>
                  <a:pt x="0" y="80"/>
                  <a:pt x="8" y="89"/>
                  <a:pt x="18" y="89"/>
                </a:cubicBezTo>
                <a:cubicBezTo>
                  <a:pt x="233" y="89"/>
                  <a:pt x="233" y="89"/>
                  <a:pt x="233" y="89"/>
                </a:cubicBezTo>
                <a:cubicBezTo>
                  <a:pt x="202" y="109"/>
                  <a:pt x="202" y="109"/>
                  <a:pt x="202" y="109"/>
                </a:cubicBezTo>
                <a:cubicBezTo>
                  <a:pt x="198" y="111"/>
                  <a:pt x="195" y="115"/>
                  <a:pt x="194" y="119"/>
                </a:cubicBezTo>
                <a:cubicBezTo>
                  <a:pt x="194" y="123"/>
                  <a:pt x="194" y="127"/>
                  <a:pt x="197" y="131"/>
                </a:cubicBezTo>
                <a:cubicBezTo>
                  <a:pt x="200" y="136"/>
                  <a:pt x="205" y="138"/>
                  <a:pt x="210" y="138"/>
                </a:cubicBezTo>
                <a:cubicBezTo>
                  <a:pt x="213" y="138"/>
                  <a:pt x="216" y="138"/>
                  <a:pt x="219" y="136"/>
                </a:cubicBezTo>
                <a:cubicBezTo>
                  <a:pt x="300" y="84"/>
                  <a:pt x="300" y="84"/>
                  <a:pt x="300" y="84"/>
                </a:cubicBezTo>
                <a:cubicBezTo>
                  <a:pt x="305" y="81"/>
                  <a:pt x="308" y="76"/>
                  <a:pt x="308" y="70"/>
                </a:cubicBezTo>
                <a:cubicBezTo>
                  <a:pt x="308" y="65"/>
                  <a:pt x="305" y="60"/>
                  <a:pt x="300" y="5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graphicFrame>
        <p:nvGraphicFramePr>
          <p:cNvPr id="31" name="30 Gráfico"/>
          <p:cNvGraphicFramePr/>
          <p:nvPr>
            <p:extLst>
              <p:ext uri="{D42A27DB-BD31-4B8C-83A1-F6EECF244321}">
                <p14:modId xmlns:p14="http://schemas.microsoft.com/office/powerpoint/2010/main" val="2900976625"/>
              </p:ext>
            </p:extLst>
          </p:nvPr>
        </p:nvGraphicFramePr>
        <p:xfrm>
          <a:off x="7387713" y="2101792"/>
          <a:ext cx="4276895" cy="2407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2" name="31 Rectángulo"/>
          <p:cNvSpPr/>
          <p:nvPr/>
        </p:nvSpPr>
        <p:spPr>
          <a:xfrm>
            <a:off x="6351728" y="2166248"/>
            <a:ext cx="5400000" cy="2054841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ot"/>
          </a:ln>
          <a:effectLst/>
        </p:spPr>
        <p:txBody>
          <a:bodyPr rtlCol="0" anchor="ctr"/>
          <a:lstStyle/>
          <a:p>
            <a:pPr algn="ctr"/>
            <a:endParaRPr lang="es-ES" kern="0">
              <a:solidFill>
                <a:sysClr val="window" lastClr="FFFFFF"/>
              </a:solidFill>
            </a:endParaRPr>
          </a:p>
        </p:txBody>
      </p:sp>
      <p:sp>
        <p:nvSpPr>
          <p:cNvPr id="33" name="32 Rectángulo"/>
          <p:cNvSpPr/>
          <p:nvPr/>
        </p:nvSpPr>
        <p:spPr>
          <a:xfrm>
            <a:off x="433870" y="2101792"/>
            <a:ext cx="32850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i="1" dirty="0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rPr>
              <a:t>¿Reúnes los requisitos y condiciones para solicitar la prejubilación? </a:t>
            </a:r>
          </a:p>
        </p:txBody>
      </p:sp>
      <p:graphicFrame>
        <p:nvGraphicFramePr>
          <p:cNvPr id="34" name="33 Gráfico"/>
          <p:cNvGraphicFramePr/>
          <p:nvPr>
            <p:extLst>
              <p:ext uri="{D42A27DB-BD31-4B8C-83A1-F6EECF244321}">
                <p14:modId xmlns:p14="http://schemas.microsoft.com/office/powerpoint/2010/main" val="2644345238"/>
              </p:ext>
            </p:extLst>
          </p:nvPr>
        </p:nvGraphicFramePr>
        <p:xfrm>
          <a:off x="1640385" y="2101792"/>
          <a:ext cx="4276895" cy="2407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5" name="34 Rectángulo"/>
          <p:cNvSpPr/>
          <p:nvPr/>
        </p:nvSpPr>
        <p:spPr>
          <a:xfrm>
            <a:off x="6351728" y="2166249"/>
            <a:ext cx="23506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500" i="1" dirty="0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rPr>
              <a:t>¿Has pensado en solicitar la prejubilación, aunque suponga una reducción en tu pensión? </a:t>
            </a:r>
          </a:p>
        </p:txBody>
      </p:sp>
      <p:sp>
        <p:nvSpPr>
          <p:cNvPr id="36" name="35 Rectángulo"/>
          <p:cNvSpPr/>
          <p:nvPr/>
        </p:nvSpPr>
        <p:spPr>
          <a:xfrm>
            <a:off x="488257" y="6199420"/>
            <a:ext cx="129394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050" b="1" dirty="0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rPr>
              <a:t>Base: Total muestra</a:t>
            </a:r>
          </a:p>
        </p:txBody>
      </p:sp>
      <p:sp>
        <p:nvSpPr>
          <p:cNvPr id="37" name="36 Rectángulo"/>
          <p:cNvSpPr/>
          <p:nvPr/>
        </p:nvSpPr>
        <p:spPr>
          <a:xfrm>
            <a:off x="6455246" y="6199420"/>
            <a:ext cx="262924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050" b="1" dirty="0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rPr>
              <a:t>Base: Reúne requisitos para la prejubilación</a:t>
            </a:r>
          </a:p>
        </p:txBody>
      </p:sp>
      <p:sp>
        <p:nvSpPr>
          <p:cNvPr id="38" name="Freeform 16"/>
          <p:cNvSpPr>
            <a:spLocks/>
          </p:cNvSpPr>
          <p:nvPr/>
        </p:nvSpPr>
        <p:spPr bwMode="auto">
          <a:xfrm>
            <a:off x="6099862" y="3325928"/>
            <a:ext cx="1316274" cy="328521"/>
          </a:xfrm>
          <a:custGeom>
            <a:avLst/>
            <a:gdLst>
              <a:gd name="T0" fmla="*/ 300 w 308"/>
              <a:gd name="T1" fmla="*/ 57 h 138"/>
              <a:gd name="T2" fmla="*/ 219 w 308"/>
              <a:gd name="T3" fmla="*/ 5 h 138"/>
              <a:gd name="T4" fmla="*/ 197 w 308"/>
              <a:gd name="T5" fmla="*/ 10 h 138"/>
              <a:gd name="T6" fmla="*/ 194 w 308"/>
              <a:gd name="T7" fmla="*/ 22 h 138"/>
              <a:gd name="T8" fmla="*/ 202 w 308"/>
              <a:gd name="T9" fmla="*/ 32 h 138"/>
              <a:gd name="T10" fmla="*/ 233 w 308"/>
              <a:gd name="T11" fmla="*/ 52 h 138"/>
              <a:gd name="T12" fmla="*/ 18 w 308"/>
              <a:gd name="T13" fmla="*/ 52 h 138"/>
              <a:gd name="T14" fmla="*/ 0 w 308"/>
              <a:gd name="T15" fmla="*/ 70 h 138"/>
              <a:gd name="T16" fmla="*/ 18 w 308"/>
              <a:gd name="T17" fmla="*/ 89 h 138"/>
              <a:gd name="T18" fmla="*/ 233 w 308"/>
              <a:gd name="T19" fmla="*/ 89 h 138"/>
              <a:gd name="T20" fmla="*/ 202 w 308"/>
              <a:gd name="T21" fmla="*/ 109 h 138"/>
              <a:gd name="T22" fmla="*/ 194 w 308"/>
              <a:gd name="T23" fmla="*/ 119 h 138"/>
              <a:gd name="T24" fmla="*/ 197 w 308"/>
              <a:gd name="T25" fmla="*/ 131 h 138"/>
              <a:gd name="T26" fmla="*/ 210 w 308"/>
              <a:gd name="T27" fmla="*/ 138 h 138"/>
              <a:gd name="T28" fmla="*/ 219 w 308"/>
              <a:gd name="T29" fmla="*/ 136 h 138"/>
              <a:gd name="T30" fmla="*/ 300 w 308"/>
              <a:gd name="T31" fmla="*/ 84 h 138"/>
              <a:gd name="T32" fmla="*/ 308 w 308"/>
              <a:gd name="T33" fmla="*/ 70 h 138"/>
              <a:gd name="T34" fmla="*/ 300 w 308"/>
              <a:gd name="T35" fmla="*/ 57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08" h="138">
                <a:moveTo>
                  <a:pt x="300" y="57"/>
                </a:moveTo>
                <a:cubicBezTo>
                  <a:pt x="219" y="5"/>
                  <a:pt x="219" y="5"/>
                  <a:pt x="219" y="5"/>
                </a:cubicBezTo>
                <a:cubicBezTo>
                  <a:pt x="211" y="0"/>
                  <a:pt x="201" y="2"/>
                  <a:pt x="197" y="10"/>
                </a:cubicBezTo>
                <a:cubicBezTo>
                  <a:pt x="194" y="13"/>
                  <a:pt x="194" y="18"/>
                  <a:pt x="194" y="22"/>
                </a:cubicBezTo>
                <a:cubicBezTo>
                  <a:pt x="195" y="26"/>
                  <a:pt x="198" y="30"/>
                  <a:pt x="202" y="32"/>
                </a:cubicBezTo>
                <a:cubicBezTo>
                  <a:pt x="233" y="52"/>
                  <a:pt x="233" y="52"/>
                  <a:pt x="233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8" y="52"/>
                  <a:pt x="0" y="60"/>
                  <a:pt x="0" y="70"/>
                </a:cubicBezTo>
                <a:cubicBezTo>
                  <a:pt x="0" y="80"/>
                  <a:pt x="8" y="89"/>
                  <a:pt x="18" y="89"/>
                </a:cubicBezTo>
                <a:cubicBezTo>
                  <a:pt x="233" y="89"/>
                  <a:pt x="233" y="89"/>
                  <a:pt x="233" y="89"/>
                </a:cubicBezTo>
                <a:cubicBezTo>
                  <a:pt x="202" y="109"/>
                  <a:pt x="202" y="109"/>
                  <a:pt x="202" y="109"/>
                </a:cubicBezTo>
                <a:cubicBezTo>
                  <a:pt x="198" y="111"/>
                  <a:pt x="195" y="115"/>
                  <a:pt x="194" y="119"/>
                </a:cubicBezTo>
                <a:cubicBezTo>
                  <a:pt x="194" y="123"/>
                  <a:pt x="194" y="127"/>
                  <a:pt x="197" y="131"/>
                </a:cubicBezTo>
                <a:cubicBezTo>
                  <a:pt x="200" y="136"/>
                  <a:pt x="205" y="138"/>
                  <a:pt x="210" y="138"/>
                </a:cubicBezTo>
                <a:cubicBezTo>
                  <a:pt x="213" y="138"/>
                  <a:pt x="216" y="138"/>
                  <a:pt x="219" y="136"/>
                </a:cubicBezTo>
                <a:cubicBezTo>
                  <a:pt x="300" y="84"/>
                  <a:pt x="300" y="84"/>
                  <a:pt x="300" y="84"/>
                </a:cubicBezTo>
                <a:cubicBezTo>
                  <a:pt x="305" y="81"/>
                  <a:pt x="308" y="76"/>
                  <a:pt x="308" y="70"/>
                </a:cubicBezTo>
                <a:cubicBezTo>
                  <a:pt x="308" y="65"/>
                  <a:pt x="305" y="60"/>
                  <a:pt x="300" y="5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74425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7391349" y="2459504"/>
            <a:ext cx="4189463" cy="1938992"/>
          </a:xfrm>
        </p:spPr>
        <p:txBody>
          <a:bodyPr/>
          <a:lstStyle/>
          <a:p>
            <a:r>
              <a:rPr lang="es-ES" dirty="0"/>
              <a:t>Necesidad de movilización de la profesión</a:t>
            </a:r>
          </a:p>
        </p:txBody>
      </p:sp>
      <p:sp>
        <p:nvSpPr>
          <p:cNvPr id="5" name="4 Rectángulo"/>
          <p:cNvSpPr/>
          <p:nvPr/>
        </p:nvSpPr>
        <p:spPr>
          <a:xfrm>
            <a:off x="10199662" y="1196752"/>
            <a:ext cx="1265274" cy="1049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r"/>
            <a:r>
              <a:rPr lang="es-ES" sz="6000" b="1" dirty="0">
                <a:solidFill>
                  <a:srgbClr val="17AADD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6</a:t>
            </a:r>
          </a:p>
        </p:txBody>
      </p:sp>
      <p:cxnSp>
        <p:nvCxnSpPr>
          <p:cNvPr id="6" name="5 Conector recto"/>
          <p:cNvCxnSpPr/>
          <p:nvPr/>
        </p:nvCxnSpPr>
        <p:spPr>
          <a:xfrm>
            <a:off x="10692466" y="2276872"/>
            <a:ext cx="772470" cy="0"/>
          </a:xfrm>
          <a:prstGeom prst="line">
            <a:avLst/>
          </a:prstGeom>
          <a:ln>
            <a:solidFill>
              <a:srgbClr val="17AA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29090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34566" y="188640"/>
            <a:ext cx="9738348" cy="477054"/>
          </a:xfrm>
        </p:spPr>
        <p:txBody>
          <a:bodyPr/>
          <a:lstStyle/>
          <a:p>
            <a:r>
              <a:rPr lang="es-ES" dirty="0"/>
              <a:t>Necesidad e intención de movilización ante la situación actual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white"/>
                </a:solidFill>
              </a:rPr>
              <a:pPr/>
              <a:t>44</a:t>
            </a:fld>
            <a:endParaRPr lang="es-ES">
              <a:solidFill>
                <a:prstClr val="white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34566" y="6237312"/>
            <a:ext cx="9361040" cy="540352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r>
              <a:rPr lang="es-ES" sz="900" dirty="0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rPr>
              <a:t>Base: total muestra</a:t>
            </a:r>
          </a:p>
          <a:p>
            <a:r>
              <a:rPr lang="es-ES" sz="1000" b="1" dirty="0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rPr>
              <a:t>P  22. Consideras necesario realizar movilizaciones/manifestaciones/concentraciones para decir ‘basta ya’ y manifestar nuestra sobrecarga de trabajo, nuestro agotamiento físico y mental, y reclamar mejoras laborales. / P23. Personalmente estarías dispuesta/o a participar en movilizaciones/ manifestaciones/ concentraciones</a:t>
            </a:r>
          </a:p>
        </p:txBody>
      </p:sp>
      <p:sp>
        <p:nvSpPr>
          <p:cNvPr id="5" name="4 Rectángulo"/>
          <p:cNvSpPr/>
          <p:nvPr/>
        </p:nvSpPr>
        <p:spPr>
          <a:xfrm>
            <a:off x="463471" y="1867184"/>
            <a:ext cx="5400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i="1" dirty="0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rPr>
              <a:t>¿Consideras necesario realizar movilizaciones para decir ‘basta ya’ y manifestar nuestra sobrecarga de trabajo, nuestro agotamiento físico y mental, y reclamar mejoras laborales? </a:t>
            </a:r>
          </a:p>
        </p:txBody>
      </p:sp>
      <p:graphicFrame>
        <p:nvGraphicFramePr>
          <p:cNvPr id="13" name="12 Gráfico"/>
          <p:cNvGraphicFramePr/>
          <p:nvPr>
            <p:extLst>
              <p:ext uri="{D42A27DB-BD31-4B8C-83A1-F6EECF244321}">
                <p14:modId xmlns:p14="http://schemas.microsoft.com/office/powerpoint/2010/main" val="3904389593"/>
              </p:ext>
            </p:extLst>
          </p:nvPr>
        </p:nvGraphicFramePr>
        <p:xfrm>
          <a:off x="767214" y="2513458"/>
          <a:ext cx="5400000" cy="19303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11 Rectángulo"/>
          <p:cNvSpPr/>
          <p:nvPr/>
        </p:nvSpPr>
        <p:spPr>
          <a:xfrm>
            <a:off x="6326942" y="1867184"/>
            <a:ext cx="5400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i="1" dirty="0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rPr>
              <a:t>¿Personalmente estarías dispuesta/o a participar en movilizaciones/ manifestaciones/ concentraciones?</a:t>
            </a:r>
          </a:p>
        </p:txBody>
      </p:sp>
      <p:graphicFrame>
        <p:nvGraphicFramePr>
          <p:cNvPr id="14" name="13 Gráfico"/>
          <p:cNvGraphicFramePr/>
          <p:nvPr>
            <p:extLst>
              <p:ext uri="{D42A27DB-BD31-4B8C-83A1-F6EECF244321}">
                <p14:modId xmlns:p14="http://schemas.microsoft.com/office/powerpoint/2010/main" val="3313338956"/>
              </p:ext>
            </p:extLst>
          </p:nvPr>
        </p:nvGraphicFramePr>
        <p:xfrm>
          <a:off x="6743878" y="2513458"/>
          <a:ext cx="5400000" cy="19303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15 CuadroTexto"/>
          <p:cNvSpPr txBox="1"/>
          <p:nvPr/>
        </p:nvSpPr>
        <p:spPr>
          <a:xfrm>
            <a:off x="507580" y="764704"/>
            <a:ext cx="11175253" cy="1041851"/>
          </a:xfrm>
          <a:prstGeom prst="rect">
            <a:avLst/>
          </a:prstGeom>
          <a:solidFill>
            <a:schemeClr val="bg1"/>
          </a:solidFill>
          <a:ln w="3175">
            <a:solidFill>
              <a:srgbClr val="CCCDCF"/>
            </a:solidFill>
            <a:prstDash val="solid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algn="ctr" defTabSz="1219014">
              <a:spcAft>
                <a:spcPts val="600"/>
              </a:spcAft>
              <a:defRPr sz="1400" b="1">
                <a:solidFill>
                  <a:schemeClr val="tx2">
                    <a:lumMod val="75000"/>
                  </a:schemeClr>
                </a:solidFill>
                <a:latin typeface="Segoe Print" panose="02000600000000000000" pitchFamily="2" charset="0"/>
              </a:defRPr>
            </a:lvl1pPr>
            <a:lvl2pPr marL="609507" defTabSz="1219014">
              <a:defRPr sz="2400"/>
            </a:lvl2pPr>
            <a:lvl3pPr marL="1219014" defTabSz="1219014">
              <a:defRPr sz="2400"/>
            </a:lvl3pPr>
            <a:lvl4pPr marL="1828520" defTabSz="1219014">
              <a:defRPr sz="2400"/>
            </a:lvl4pPr>
            <a:lvl5pPr marL="2438027" defTabSz="1219014">
              <a:defRPr sz="2400"/>
            </a:lvl5pPr>
            <a:lvl6pPr marL="3047534" defTabSz="1219014">
              <a:defRPr sz="2400"/>
            </a:lvl6pPr>
            <a:lvl7pPr marL="3657041" defTabSz="1219014">
              <a:defRPr sz="2400"/>
            </a:lvl7pPr>
            <a:lvl8pPr marL="4266547" defTabSz="1219014">
              <a:defRPr sz="2400"/>
            </a:lvl8pPr>
            <a:lvl9pPr marL="4876053" defTabSz="1219014">
              <a:defRPr sz="2400"/>
            </a:lvl9pPr>
          </a:lstStyle>
          <a:p>
            <a:r>
              <a:rPr lang="es-ES_tradnl" sz="1600" dirty="0">
                <a:solidFill>
                  <a:srgbClr val="1F497D">
                    <a:lumMod val="75000"/>
                  </a:srgbClr>
                </a:solidFill>
              </a:rPr>
              <a:t>El 91,7% (nacional) y el 90,8% (Castilla y León) entiende que es necesario movilizarse por la carga </a:t>
            </a:r>
            <a:r>
              <a:rPr lang="es-ES" sz="1600" dirty="0">
                <a:solidFill>
                  <a:srgbClr val="1F497D">
                    <a:lumMod val="75000"/>
                  </a:srgbClr>
                </a:solidFill>
              </a:rPr>
              <a:t>de trabajo, por el agotamiento físico y mental y para reclamar mejoras laborales</a:t>
            </a:r>
            <a:r>
              <a:rPr lang="es-ES_tradnl" sz="1600" dirty="0">
                <a:solidFill>
                  <a:srgbClr val="1F497D">
                    <a:lumMod val="75000"/>
                  </a:srgbClr>
                </a:solidFill>
              </a:rPr>
              <a:t>… </a:t>
            </a:r>
          </a:p>
          <a:p>
            <a:r>
              <a:rPr lang="es-ES_tradnl" sz="1600" dirty="0">
                <a:solidFill>
                  <a:srgbClr val="1F497D">
                    <a:lumMod val="75000"/>
                  </a:srgbClr>
                </a:solidFill>
              </a:rPr>
              <a:t>…El dato nacional es que el 75,9% participaría en esas movilizaciones y el 72,1% en Castilla y León</a:t>
            </a:r>
          </a:p>
        </p:txBody>
      </p:sp>
      <p:graphicFrame>
        <p:nvGraphicFramePr>
          <p:cNvPr id="16" name="15 Gráfico"/>
          <p:cNvGraphicFramePr/>
          <p:nvPr>
            <p:extLst>
              <p:ext uri="{D42A27DB-BD31-4B8C-83A1-F6EECF244321}">
                <p14:modId xmlns:p14="http://schemas.microsoft.com/office/powerpoint/2010/main" val="592593780"/>
              </p:ext>
            </p:extLst>
          </p:nvPr>
        </p:nvGraphicFramePr>
        <p:xfrm>
          <a:off x="767214" y="4351456"/>
          <a:ext cx="5400000" cy="19303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16 Gráfico"/>
          <p:cNvGraphicFramePr/>
          <p:nvPr>
            <p:extLst>
              <p:ext uri="{D42A27DB-BD31-4B8C-83A1-F6EECF244321}">
                <p14:modId xmlns:p14="http://schemas.microsoft.com/office/powerpoint/2010/main" val="1165489442"/>
              </p:ext>
            </p:extLst>
          </p:nvPr>
        </p:nvGraphicFramePr>
        <p:xfrm>
          <a:off x="6743878" y="4351456"/>
          <a:ext cx="5400000" cy="19303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Rectangle 26"/>
          <p:cNvSpPr txBox="1">
            <a:spLocks noChangeArrowheads="1"/>
          </p:cNvSpPr>
          <p:nvPr/>
        </p:nvSpPr>
        <p:spPr bwMode="auto">
          <a:xfrm>
            <a:off x="190550" y="3018438"/>
            <a:ext cx="1829972" cy="338554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MX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Total nacional</a:t>
            </a:r>
            <a:endParaRPr lang="es-ES" sz="1600" b="1" dirty="0">
              <a:solidFill>
                <a:schemeClr val="tx1">
                  <a:lumMod val="50000"/>
                  <a:lumOff val="50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9" name="Rectangle 26"/>
          <p:cNvSpPr txBox="1">
            <a:spLocks noChangeArrowheads="1"/>
          </p:cNvSpPr>
          <p:nvPr/>
        </p:nvSpPr>
        <p:spPr bwMode="auto">
          <a:xfrm>
            <a:off x="505587" y="5157844"/>
            <a:ext cx="1514935" cy="584775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MX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Castilla y León</a:t>
            </a:r>
            <a:endParaRPr lang="es-ES" sz="1600" b="1" dirty="0">
              <a:solidFill>
                <a:schemeClr val="tx1">
                  <a:lumMod val="50000"/>
                  <a:lumOff val="50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0" name="Rectangle 26"/>
          <p:cNvSpPr txBox="1">
            <a:spLocks noChangeArrowheads="1"/>
          </p:cNvSpPr>
          <p:nvPr/>
        </p:nvSpPr>
        <p:spPr bwMode="auto">
          <a:xfrm>
            <a:off x="6023198" y="3010600"/>
            <a:ext cx="1829972" cy="338554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MX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Total nacional</a:t>
            </a:r>
            <a:endParaRPr lang="es-ES" sz="1600" b="1" dirty="0">
              <a:solidFill>
                <a:schemeClr val="tx1">
                  <a:lumMod val="50000"/>
                  <a:lumOff val="50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1" name="Rectangle 26"/>
          <p:cNvSpPr txBox="1">
            <a:spLocks noChangeArrowheads="1"/>
          </p:cNvSpPr>
          <p:nvPr/>
        </p:nvSpPr>
        <p:spPr bwMode="auto">
          <a:xfrm>
            <a:off x="6338235" y="5150006"/>
            <a:ext cx="1514935" cy="584775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MX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Castilla y León</a:t>
            </a:r>
            <a:endParaRPr lang="es-ES" sz="1600" b="1" dirty="0">
              <a:solidFill>
                <a:schemeClr val="tx1">
                  <a:lumMod val="50000"/>
                  <a:lumOff val="50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61568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34566" y="188640"/>
            <a:ext cx="9738348" cy="754053"/>
          </a:xfrm>
        </p:spPr>
        <p:txBody>
          <a:bodyPr/>
          <a:lstStyle/>
          <a:p>
            <a:r>
              <a:rPr lang="es-ES" dirty="0"/>
              <a:t>Necesidad de movilización ante la situación actual</a:t>
            </a:r>
            <a:br>
              <a:rPr lang="es-ES" dirty="0"/>
            </a:br>
            <a:r>
              <a:rPr lang="es-ES" sz="1800" b="0" i="1" dirty="0"/>
              <a:t>Según CCAA</a:t>
            </a:r>
            <a:endParaRPr lang="es-ES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white"/>
                </a:solidFill>
              </a:rPr>
              <a:pPr/>
              <a:t>45</a:t>
            </a:fld>
            <a:endParaRPr lang="es-ES">
              <a:solidFill>
                <a:prstClr val="white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34566" y="6237312"/>
            <a:ext cx="9361040" cy="540352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r>
              <a:rPr lang="es-ES" sz="900" dirty="0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rPr>
              <a:t>Base: total muestra</a:t>
            </a:r>
          </a:p>
          <a:p>
            <a:r>
              <a:rPr lang="es-ES" sz="1000" b="1" dirty="0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rPr>
              <a:t>P  22. Consideras necesario realizar movilizaciones/manifestaciones/concentraciones para decir ‘basta ya’ y manifestar nuestra sobrecarga de trabajo, nuestro agotamiento físico y mental, y reclamar mejoras laborales</a:t>
            </a:r>
          </a:p>
        </p:txBody>
      </p:sp>
      <p:sp>
        <p:nvSpPr>
          <p:cNvPr id="5" name="4 Rectángulo"/>
          <p:cNvSpPr/>
          <p:nvPr/>
        </p:nvSpPr>
        <p:spPr>
          <a:xfrm>
            <a:off x="550590" y="1107321"/>
            <a:ext cx="320225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i="1" dirty="0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rPr>
              <a:t>¿Consideras necesario realizar movilizaciones para decir ‘basta ya’ y manifestar nuestra sobrecarga de trabajo, nuestro agotamiento físico y mental, y reclamar mejoras laborales? </a:t>
            </a:r>
          </a:p>
        </p:txBody>
      </p:sp>
      <p:graphicFrame>
        <p:nvGraphicFramePr>
          <p:cNvPr id="19" name="1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6397714"/>
              </p:ext>
            </p:extLst>
          </p:nvPr>
        </p:nvGraphicFramePr>
        <p:xfrm>
          <a:off x="4007446" y="1261525"/>
          <a:ext cx="4248000" cy="5147520"/>
        </p:xfrm>
        <a:graphic>
          <a:graphicData uri="http://schemas.openxmlformats.org/drawingml/2006/table">
            <a:tbl>
              <a:tblPr/>
              <a:tblGrid>
                <a:gridCol w="12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5600"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/>
                        </a:rPr>
                        <a:t>Murcia</a:t>
                      </a:r>
                    </a:p>
                  </a:txBody>
                  <a:tcPr marL="9525" marR="857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200" b="1" i="0" u="none" strike="noStrike" kern="1200" dirty="0">
                        <a:solidFill>
                          <a:srgbClr val="49AADD"/>
                        </a:solidFill>
                        <a:effectLst/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200" b="0" i="0" u="none" strike="noStrike">
                          <a:solidFill>
                            <a:srgbClr val="404040"/>
                          </a:solidFill>
                          <a:effectLst/>
                          <a:latin typeface="Calibri"/>
                        </a:rPr>
                        <a:t>C. Valenciana</a:t>
                      </a:r>
                    </a:p>
                  </a:txBody>
                  <a:tcPr marL="9525" marR="857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200" b="0" i="0" u="none" strike="noStrike">
                          <a:solidFill>
                            <a:srgbClr val="404040"/>
                          </a:solidFill>
                          <a:effectLst/>
                          <a:latin typeface="Calibri"/>
                        </a:rPr>
                        <a:t>Galicia</a:t>
                      </a:r>
                    </a:p>
                  </a:txBody>
                  <a:tcPr marL="9525" marR="857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/>
                        </a:rPr>
                        <a:t>Madrid </a:t>
                      </a:r>
                    </a:p>
                  </a:txBody>
                  <a:tcPr marL="9525" marR="857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200" b="0" i="0" u="none" strike="noStrike">
                          <a:solidFill>
                            <a:srgbClr val="404040"/>
                          </a:solidFill>
                          <a:effectLst/>
                          <a:latin typeface="Calibri"/>
                        </a:rPr>
                        <a:t>Andalucía</a:t>
                      </a:r>
                    </a:p>
                  </a:txBody>
                  <a:tcPr marL="9525" marR="857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200" b="0" i="0" u="none" strike="noStrike">
                          <a:solidFill>
                            <a:srgbClr val="404040"/>
                          </a:solidFill>
                          <a:effectLst/>
                          <a:latin typeface="Calibri"/>
                        </a:rPr>
                        <a:t>Cataluña</a:t>
                      </a:r>
                    </a:p>
                  </a:txBody>
                  <a:tcPr marL="9525" marR="857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200" b="0" i="0" u="none" strike="noStrike">
                          <a:solidFill>
                            <a:srgbClr val="404040"/>
                          </a:solidFill>
                          <a:effectLst/>
                          <a:latin typeface="Calibri"/>
                        </a:rPr>
                        <a:t>Melilla</a:t>
                      </a:r>
                    </a:p>
                  </a:txBody>
                  <a:tcPr marL="9525" marR="857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4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/>
                        </a:rPr>
                        <a:t>Total muestra</a:t>
                      </a:r>
                    </a:p>
                  </a:txBody>
                  <a:tcPr marL="9525" marR="857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/>
                        </a:rPr>
                        <a:t>Canarias</a:t>
                      </a:r>
                    </a:p>
                  </a:txBody>
                  <a:tcPr marL="9525" marR="857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200" b="0" i="0" u="none" strike="noStrike">
                          <a:solidFill>
                            <a:srgbClr val="404040"/>
                          </a:solidFill>
                          <a:effectLst/>
                          <a:latin typeface="Calibri"/>
                        </a:rPr>
                        <a:t>Asturias </a:t>
                      </a:r>
                    </a:p>
                  </a:txBody>
                  <a:tcPr marL="9525" marR="857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200" b="0" i="0" u="none" strike="noStrike">
                          <a:solidFill>
                            <a:srgbClr val="404040"/>
                          </a:solidFill>
                          <a:effectLst/>
                          <a:latin typeface="Calibri"/>
                        </a:rPr>
                        <a:t>País Vasco</a:t>
                      </a:r>
                    </a:p>
                  </a:txBody>
                  <a:tcPr marL="9525" marR="857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200" b="0" i="0" u="none" strike="noStrike">
                          <a:solidFill>
                            <a:srgbClr val="404040"/>
                          </a:solidFill>
                          <a:effectLst/>
                          <a:latin typeface="Calibri"/>
                        </a:rPr>
                        <a:t>Rioja, La</a:t>
                      </a:r>
                    </a:p>
                  </a:txBody>
                  <a:tcPr marL="9525" marR="857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200" b="0" i="0" u="none" strike="noStrike">
                          <a:solidFill>
                            <a:srgbClr val="404040"/>
                          </a:solidFill>
                          <a:effectLst/>
                          <a:latin typeface="Calibri"/>
                        </a:rPr>
                        <a:t>Castilla y León</a:t>
                      </a:r>
                    </a:p>
                  </a:txBody>
                  <a:tcPr marL="9525" marR="857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200" b="0" i="0" u="none" strike="noStrike">
                          <a:solidFill>
                            <a:srgbClr val="404040"/>
                          </a:solidFill>
                          <a:effectLst/>
                          <a:latin typeface="Calibri"/>
                        </a:rPr>
                        <a:t>C. La Mancha</a:t>
                      </a:r>
                    </a:p>
                  </a:txBody>
                  <a:tcPr marL="9525" marR="857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200" b="0" i="0" u="none" strike="noStrike">
                          <a:solidFill>
                            <a:srgbClr val="404040"/>
                          </a:solidFill>
                          <a:effectLst/>
                          <a:latin typeface="Calibri"/>
                        </a:rPr>
                        <a:t>Navarra</a:t>
                      </a:r>
                    </a:p>
                  </a:txBody>
                  <a:tcPr marL="9525" marR="857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200" b="0" i="0" u="none" strike="noStrike">
                          <a:solidFill>
                            <a:srgbClr val="404040"/>
                          </a:solidFill>
                          <a:effectLst/>
                          <a:latin typeface="Calibri"/>
                        </a:rPr>
                        <a:t>Extremadura</a:t>
                      </a:r>
                    </a:p>
                  </a:txBody>
                  <a:tcPr marL="9525" marR="857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200" b="0" i="0" u="none" strike="noStrike">
                          <a:solidFill>
                            <a:srgbClr val="404040"/>
                          </a:solidFill>
                          <a:effectLst/>
                          <a:latin typeface="Calibri"/>
                        </a:rPr>
                        <a:t>Aragón</a:t>
                      </a:r>
                    </a:p>
                  </a:txBody>
                  <a:tcPr marL="9525" marR="857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200" b="0" i="0" u="none" strike="noStrike">
                          <a:solidFill>
                            <a:srgbClr val="404040"/>
                          </a:solidFill>
                          <a:effectLst/>
                          <a:latin typeface="Calibri"/>
                        </a:rPr>
                        <a:t>Cantabria</a:t>
                      </a:r>
                    </a:p>
                  </a:txBody>
                  <a:tcPr marL="9525" marR="857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200" b="0" i="0" u="none" strike="noStrike">
                          <a:solidFill>
                            <a:srgbClr val="404040"/>
                          </a:solidFill>
                          <a:effectLst/>
                          <a:latin typeface="Calibri"/>
                        </a:rPr>
                        <a:t>Ceuta</a:t>
                      </a:r>
                    </a:p>
                  </a:txBody>
                  <a:tcPr marL="9525" marR="857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/>
                        </a:rPr>
                        <a:t>Balears, Illes</a:t>
                      </a:r>
                    </a:p>
                  </a:txBody>
                  <a:tcPr marL="9525" marR="857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21" name="20 Rectángulo"/>
          <p:cNvSpPr/>
          <p:nvPr/>
        </p:nvSpPr>
        <p:spPr>
          <a:xfrm>
            <a:off x="2277480" y="2463265"/>
            <a:ext cx="16933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i="1" dirty="0"/>
              <a:t>% Mucho + </a:t>
            </a:r>
            <a:br>
              <a:rPr lang="es-ES" b="1" i="1" dirty="0"/>
            </a:br>
            <a:r>
              <a:rPr lang="es-ES" b="1" i="1" dirty="0"/>
              <a:t>% bastante</a:t>
            </a:r>
          </a:p>
        </p:txBody>
      </p:sp>
      <p:sp>
        <p:nvSpPr>
          <p:cNvPr id="23" name="Freeform 9"/>
          <p:cNvSpPr>
            <a:spLocks/>
          </p:cNvSpPr>
          <p:nvPr/>
        </p:nvSpPr>
        <p:spPr bwMode="auto">
          <a:xfrm>
            <a:off x="2026662" y="2242964"/>
            <a:ext cx="1872208" cy="1042020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5" name="Freeform 49"/>
          <p:cNvSpPr>
            <a:spLocks noEditPoints="1"/>
          </p:cNvSpPr>
          <p:nvPr/>
        </p:nvSpPr>
        <p:spPr bwMode="auto">
          <a:xfrm rot="7634199">
            <a:off x="3612766" y="2162008"/>
            <a:ext cx="572206" cy="469556"/>
          </a:xfrm>
          <a:custGeom>
            <a:avLst/>
            <a:gdLst>
              <a:gd name="T0" fmla="*/ 20 w 624"/>
              <a:gd name="T1" fmla="*/ 223 h 462"/>
              <a:gd name="T2" fmla="*/ 74 w 624"/>
              <a:gd name="T3" fmla="*/ 191 h 462"/>
              <a:gd name="T4" fmla="*/ 174 w 624"/>
              <a:gd name="T5" fmla="*/ 310 h 462"/>
              <a:gd name="T6" fmla="*/ 272 w 624"/>
              <a:gd name="T7" fmla="*/ 372 h 462"/>
              <a:gd name="T8" fmla="*/ 575 w 624"/>
              <a:gd name="T9" fmla="*/ 225 h 462"/>
              <a:gd name="T10" fmla="*/ 561 w 624"/>
              <a:gd name="T11" fmla="*/ 217 h 462"/>
              <a:gd name="T12" fmla="*/ 214 w 624"/>
              <a:gd name="T13" fmla="*/ 110 h 462"/>
              <a:gd name="T14" fmla="*/ 20 w 624"/>
              <a:gd name="T15" fmla="*/ 205 h 462"/>
              <a:gd name="T16" fmla="*/ 605 w 624"/>
              <a:gd name="T17" fmla="*/ 420 h 462"/>
              <a:gd name="T18" fmla="*/ 605 w 624"/>
              <a:gd name="T19" fmla="*/ 420 h 462"/>
              <a:gd name="T20" fmla="*/ 569 w 624"/>
              <a:gd name="T21" fmla="*/ 425 h 462"/>
              <a:gd name="T22" fmla="*/ 550 w 624"/>
              <a:gd name="T23" fmla="*/ 381 h 462"/>
              <a:gd name="T24" fmla="*/ 548 w 624"/>
              <a:gd name="T25" fmla="*/ 396 h 462"/>
              <a:gd name="T26" fmla="*/ 541 w 624"/>
              <a:gd name="T27" fmla="*/ 395 h 462"/>
              <a:gd name="T28" fmla="*/ 528 w 624"/>
              <a:gd name="T29" fmla="*/ 367 h 462"/>
              <a:gd name="T30" fmla="*/ 539 w 624"/>
              <a:gd name="T31" fmla="*/ 239 h 462"/>
              <a:gd name="T32" fmla="*/ 537 w 624"/>
              <a:gd name="T33" fmla="*/ 269 h 462"/>
              <a:gd name="T34" fmla="*/ 512 w 624"/>
              <a:gd name="T35" fmla="*/ 248 h 462"/>
              <a:gd name="T36" fmla="*/ 493 w 624"/>
              <a:gd name="T37" fmla="*/ 254 h 462"/>
              <a:gd name="T38" fmla="*/ 489 w 624"/>
              <a:gd name="T39" fmla="*/ 255 h 462"/>
              <a:gd name="T40" fmla="*/ 474 w 624"/>
              <a:gd name="T41" fmla="*/ 257 h 462"/>
              <a:gd name="T42" fmla="*/ 499 w 624"/>
              <a:gd name="T43" fmla="*/ 339 h 462"/>
              <a:gd name="T44" fmla="*/ 511 w 624"/>
              <a:gd name="T45" fmla="*/ 426 h 462"/>
              <a:gd name="T46" fmla="*/ 506 w 624"/>
              <a:gd name="T47" fmla="*/ 426 h 462"/>
              <a:gd name="T48" fmla="*/ 426 w 624"/>
              <a:gd name="T49" fmla="*/ 263 h 462"/>
              <a:gd name="T50" fmla="*/ 406 w 624"/>
              <a:gd name="T51" fmla="*/ 263 h 462"/>
              <a:gd name="T52" fmla="*/ 451 w 624"/>
              <a:gd name="T53" fmla="*/ 420 h 462"/>
              <a:gd name="T54" fmla="*/ 399 w 624"/>
              <a:gd name="T55" fmla="*/ 263 h 462"/>
              <a:gd name="T56" fmla="*/ 416 w 624"/>
              <a:gd name="T57" fmla="*/ 412 h 462"/>
              <a:gd name="T58" fmla="*/ 343 w 624"/>
              <a:gd name="T59" fmla="*/ 260 h 462"/>
              <a:gd name="T60" fmla="*/ 383 w 624"/>
              <a:gd name="T61" fmla="*/ 403 h 462"/>
              <a:gd name="T62" fmla="*/ 378 w 624"/>
              <a:gd name="T63" fmla="*/ 402 h 462"/>
              <a:gd name="T64" fmla="*/ 300 w 624"/>
              <a:gd name="T65" fmla="*/ 253 h 462"/>
              <a:gd name="T66" fmla="*/ 300 w 624"/>
              <a:gd name="T67" fmla="*/ 253 h 462"/>
              <a:gd name="T68" fmla="*/ 263 w 624"/>
              <a:gd name="T69" fmla="*/ 242 h 462"/>
              <a:gd name="T70" fmla="*/ 285 w 624"/>
              <a:gd name="T71" fmla="*/ 363 h 462"/>
              <a:gd name="T72" fmla="*/ 252 w 624"/>
              <a:gd name="T73" fmla="*/ 237 h 462"/>
              <a:gd name="T74" fmla="*/ 243 w 624"/>
              <a:gd name="T75" fmla="*/ 339 h 462"/>
              <a:gd name="T76" fmla="*/ 201 w 624"/>
              <a:gd name="T77" fmla="*/ 210 h 462"/>
              <a:gd name="T78" fmla="*/ 177 w 624"/>
              <a:gd name="T79" fmla="*/ 191 h 462"/>
              <a:gd name="T80" fmla="*/ 178 w 624"/>
              <a:gd name="T81" fmla="*/ 294 h 462"/>
              <a:gd name="T82" fmla="*/ 181 w 624"/>
              <a:gd name="T83" fmla="*/ 122 h 462"/>
              <a:gd name="T84" fmla="*/ 175 w 624"/>
              <a:gd name="T85" fmla="*/ 109 h 462"/>
              <a:gd name="T86" fmla="*/ 171 w 624"/>
              <a:gd name="T87" fmla="*/ 97 h 462"/>
              <a:gd name="T88" fmla="*/ 134 w 624"/>
              <a:gd name="T89" fmla="*/ 78 h 462"/>
              <a:gd name="T90" fmla="*/ 105 w 624"/>
              <a:gd name="T91" fmla="*/ 61 h 462"/>
              <a:gd name="T92" fmla="*/ 124 w 624"/>
              <a:gd name="T93" fmla="*/ 247 h 462"/>
              <a:gd name="T94" fmla="*/ 96 w 624"/>
              <a:gd name="T95" fmla="*/ 56 h 462"/>
              <a:gd name="T96" fmla="*/ 104 w 624"/>
              <a:gd name="T97" fmla="*/ 142 h 462"/>
              <a:gd name="T98" fmla="*/ 76 w 624"/>
              <a:gd name="T99" fmla="*/ 45 h 462"/>
              <a:gd name="T100" fmla="*/ 86 w 624"/>
              <a:gd name="T101" fmla="*/ 183 h 462"/>
              <a:gd name="T102" fmla="*/ 39 w 624"/>
              <a:gd name="T103" fmla="*/ 25 h 462"/>
              <a:gd name="T104" fmla="*/ 39 w 624"/>
              <a:gd name="T105" fmla="*/ 193 h 462"/>
              <a:gd name="T106" fmla="*/ 20 w 624"/>
              <a:gd name="T107" fmla="*/ 78 h 462"/>
              <a:gd name="T108" fmla="*/ 38 w 624"/>
              <a:gd name="T109" fmla="*/ 119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624" h="462">
                <a:moveTo>
                  <a:pt x="2" y="108"/>
                </a:moveTo>
                <a:cubicBezTo>
                  <a:pt x="0" y="142"/>
                  <a:pt x="0" y="178"/>
                  <a:pt x="5" y="211"/>
                </a:cubicBezTo>
                <a:cubicBezTo>
                  <a:pt x="6" y="214"/>
                  <a:pt x="7" y="216"/>
                  <a:pt x="9" y="217"/>
                </a:cubicBezTo>
                <a:cubicBezTo>
                  <a:pt x="8" y="221"/>
                  <a:pt x="14" y="226"/>
                  <a:pt x="20" y="223"/>
                </a:cubicBezTo>
                <a:cubicBezTo>
                  <a:pt x="37" y="212"/>
                  <a:pt x="54" y="202"/>
                  <a:pt x="72" y="193"/>
                </a:cubicBezTo>
                <a:cubicBezTo>
                  <a:pt x="72" y="193"/>
                  <a:pt x="72" y="194"/>
                  <a:pt x="72" y="195"/>
                </a:cubicBezTo>
                <a:cubicBezTo>
                  <a:pt x="73" y="196"/>
                  <a:pt x="75" y="196"/>
                  <a:pt x="75" y="194"/>
                </a:cubicBezTo>
                <a:cubicBezTo>
                  <a:pt x="75" y="193"/>
                  <a:pt x="74" y="192"/>
                  <a:pt x="74" y="191"/>
                </a:cubicBezTo>
                <a:cubicBezTo>
                  <a:pt x="74" y="191"/>
                  <a:pt x="75" y="191"/>
                  <a:pt x="75" y="191"/>
                </a:cubicBezTo>
                <a:cubicBezTo>
                  <a:pt x="86" y="231"/>
                  <a:pt x="117" y="262"/>
                  <a:pt x="148" y="288"/>
                </a:cubicBezTo>
                <a:cubicBezTo>
                  <a:pt x="156" y="296"/>
                  <a:pt x="165" y="303"/>
                  <a:pt x="174" y="310"/>
                </a:cubicBezTo>
                <a:cubicBezTo>
                  <a:pt x="174" y="310"/>
                  <a:pt x="174" y="310"/>
                  <a:pt x="174" y="310"/>
                </a:cubicBezTo>
                <a:cubicBezTo>
                  <a:pt x="175" y="312"/>
                  <a:pt x="176" y="312"/>
                  <a:pt x="177" y="312"/>
                </a:cubicBezTo>
                <a:cubicBezTo>
                  <a:pt x="197" y="327"/>
                  <a:pt x="219" y="341"/>
                  <a:pt x="241" y="354"/>
                </a:cubicBezTo>
                <a:cubicBezTo>
                  <a:pt x="241" y="355"/>
                  <a:pt x="242" y="355"/>
                  <a:pt x="243" y="355"/>
                </a:cubicBezTo>
                <a:cubicBezTo>
                  <a:pt x="252" y="361"/>
                  <a:pt x="262" y="367"/>
                  <a:pt x="272" y="372"/>
                </a:cubicBezTo>
                <a:cubicBezTo>
                  <a:pt x="375" y="428"/>
                  <a:pt x="504" y="462"/>
                  <a:pt x="619" y="427"/>
                </a:cubicBezTo>
                <a:cubicBezTo>
                  <a:pt x="624" y="426"/>
                  <a:pt x="622" y="418"/>
                  <a:pt x="618" y="418"/>
                </a:cubicBezTo>
                <a:cubicBezTo>
                  <a:pt x="588" y="386"/>
                  <a:pt x="550" y="366"/>
                  <a:pt x="515" y="341"/>
                </a:cubicBezTo>
                <a:cubicBezTo>
                  <a:pt x="538" y="304"/>
                  <a:pt x="559" y="266"/>
                  <a:pt x="575" y="225"/>
                </a:cubicBezTo>
                <a:cubicBezTo>
                  <a:pt x="576" y="223"/>
                  <a:pt x="576" y="221"/>
                  <a:pt x="576" y="220"/>
                </a:cubicBezTo>
                <a:cubicBezTo>
                  <a:pt x="577" y="217"/>
                  <a:pt x="575" y="213"/>
                  <a:pt x="570" y="214"/>
                </a:cubicBezTo>
                <a:cubicBezTo>
                  <a:pt x="570" y="214"/>
                  <a:pt x="570" y="214"/>
                  <a:pt x="570" y="214"/>
                </a:cubicBezTo>
                <a:cubicBezTo>
                  <a:pt x="567" y="213"/>
                  <a:pt x="563" y="214"/>
                  <a:pt x="561" y="217"/>
                </a:cubicBezTo>
                <a:cubicBezTo>
                  <a:pt x="432" y="260"/>
                  <a:pt x="252" y="272"/>
                  <a:pt x="161" y="152"/>
                </a:cubicBezTo>
                <a:cubicBezTo>
                  <a:pt x="177" y="143"/>
                  <a:pt x="194" y="133"/>
                  <a:pt x="209" y="122"/>
                </a:cubicBezTo>
                <a:cubicBezTo>
                  <a:pt x="210" y="121"/>
                  <a:pt x="211" y="120"/>
                  <a:pt x="211" y="119"/>
                </a:cubicBezTo>
                <a:cubicBezTo>
                  <a:pt x="215" y="120"/>
                  <a:pt x="219" y="113"/>
                  <a:pt x="214" y="110"/>
                </a:cubicBezTo>
                <a:cubicBezTo>
                  <a:pt x="157" y="69"/>
                  <a:pt x="94" y="36"/>
                  <a:pt x="32" y="3"/>
                </a:cubicBezTo>
                <a:cubicBezTo>
                  <a:pt x="28" y="0"/>
                  <a:pt x="24" y="4"/>
                  <a:pt x="22" y="7"/>
                </a:cubicBezTo>
                <a:cubicBezTo>
                  <a:pt x="7" y="38"/>
                  <a:pt x="4" y="74"/>
                  <a:pt x="2" y="108"/>
                </a:cubicBezTo>
                <a:close/>
                <a:moveTo>
                  <a:pt x="20" y="205"/>
                </a:moveTo>
                <a:cubicBezTo>
                  <a:pt x="18" y="184"/>
                  <a:pt x="17" y="164"/>
                  <a:pt x="17" y="143"/>
                </a:cubicBezTo>
                <a:cubicBezTo>
                  <a:pt x="22" y="161"/>
                  <a:pt x="29" y="178"/>
                  <a:pt x="35" y="196"/>
                </a:cubicBezTo>
                <a:cubicBezTo>
                  <a:pt x="30" y="198"/>
                  <a:pt x="24" y="202"/>
                  <a:pt x="20" y="205"/>
                </a:cubicBezTo>
                <a:close/>
                <a:moveTo>
                  <a:pt x="605" y="420"/>
                </a:moveTo>
                <a:cubicBezTo>
                  <a:pt x="599" y="421"/>
                  <a:pt x="593" y="422"/>
                  <a:pt x="588" y="423"/>
                </a:cubicBezTo>
                <a:cubicBezTo>
                  <a:pt x="587" y="418"/>
                  <a:pt x="585" y="413"/>
                  <a:pt x="583" y="408"/>
                </a:cubicBezTo>
                <a:cubicBezTo>
                  <a:pt x="583" y="406"/>
                  <a:pt x="582" y="403"/>
                  <a:pt x="580" y="400"/>
                </a:cubicBezTo>
                <a:cubicBezTo>
                  <a:pt x="589" y="406"/>
                  <a:pt x="597" y="413"/>
                  <a:pt x="605" y="420"/>
                </a:cubicBezTo>
                <a:close/>
                <a:moveTo>
                  <a:pt x="572" y="394"/>
                </a:moveTo>
                <a:cubicBezTo>
                  <a:pt x="574" y="400"/>
                  <a:pt x="578" y="405"/>
                  <a:pt x="580" y="410"/>
                </a:cubicBezTo>
                <a:cubicBezTo>
                  <a:pt x="582" y="414"/>
                  <a:pt x="584" y="418"/>
                  <a:pt x="586" y="423"/>
                </a:cubicBezTo>
                <a:cubicBezTo>
                  <a:pt x="581" y="423"/>
                  <a:pt x="575" y="424"/>
                  <a:pt x="569" y="425"/>
                </a:cubicBezTo>
                <a:cubicBezTo>
                  <a:pt x="569" y="417"/>
                  <a:pt x="567" y="409"/>
                  <a:pt x="564" y="401"/>
                </a:cubicBezTo>
                <a:cubicBezTo>
                  <a:pt x="563" y="397"/>
                  <a:pt x="562" y="392"/>
                  <a:pt x="560" y="387"/>
                </a:cubicBezTo>
                <a:cubicBezTo>
                  <a:pt x="564" y="389"/>
                  <a:pt x="568" y="392"/>
                  <a:pt x="572" y="394"/>
                </a:cubicBezTo>
                <a:close/>
                <a:moveTo>
                  <a:pt x="550" y="381"/>
                </a:moveTo>
                <a:cubicBezTo>
                  <a:pt x="552" y="386"/>
                  <a:pt x="555" y="392"/>
                  <a:pt x="557" y="397"/>
                </a:cubicBezTo>
                <a:cubicBezTo>
                  <a:pt x="561" y="406"/>
                  <a:pt x="564" y="415"/>
                  <a:pt x="566" y="425"/>
                </a:cubicBezTo>
                <a:cubicBezTo>
                  <a:pt x="562" y="425"/>
                  <a:pt x="559" y="425"/>
                  <a:pt x="555" y="426"/>
                </a:cubicBezTo>
                <a:cubicBezTo>
                  <a:pt x="554" y="416"/>
                  <a:pt x="551" y="406"/>
                  <a:pt x="548" y="396"/>
                </a:cubicBezTo>
                <a:cubicBezTo>
                  <a:pt x="546" y="390"/>
                  <a:pt x="544" y="382"/>
                  <a:pt x="541" y="375"/>
                </a:cubicBezTo>
                <a:cubicBezTo>
                  <a:pt x="544" y="377"/>
                  <a:pt x="547" y="379"/>
                  <a:pt x="550" y="381"/>
                </a:cubicBezTo>
                <a:close/>
                <a:moveTo>
                  <a:pt x="528" y="367"/>
                </a:moveTo>
                <a:cubicBezTo>
                  <a:pt x="531" y="377"/>
                  <a:pt x="537" y="386"/>
                  <a:pt x="541" y="395"/>
                </a:cubicBezTo>
                <a:cubicBezTo>
                  <a:pt x="545" y="405"/>
                  <a:pt x="549" y="415"/>
                  <a:pt x="551" y="426"/>
                </a:cubicBezTo>
                <a:cubicBezTo>
                  <a:pt x="546" y="426"/>
                  <a:pt x="540" y="426"/>
                  <a:pt x="535" y="426"/>
                </a:cubicBezTo>
                <a:cubicBezTo>
                  <a:pt x="531" y="405"/>
                  <a:pt x="525" y="383"/>
                  <a:pt x="518" y="361"/>
                </a:cubicBezTo>
                <a:cubicBezTo>
                  <a:pt x="521" y="363"/>
                  <a:pt x="525" y="365"/>
                  <a:pt x="528" y="367"/>
                </a:cubicBezTo>
                <a:close/>
                <a:moveTo>
                  <a:pt x="554" y="232"/>
                </a:moveTo>
                <a:cubicBezTo>
                  <a:pt x="550" y="241"/>
                  <a:pt x="546" y="250"/>
                  <a:pt x="542" y="260"/>
                </a:cubicBezTo>
                <a:cubicBezTo>
                  <a:pt x="542" y="257"/>
                  <a:pt x="541" y="255"/>
                  <a:pt x="541" y="252"/>
                </a:cubicBezTo>
                <a:cubicBezTo>
                  <a:pt x="541" y="248"/>
                  <a:pt x="540" y="243"/>
                  <a:pt x="539" y="239"/>
                </a:cubicBezTo>
                <a:cubicBezTo>
                  <a:pt x="544" y="236"/>
                  <a:pt x="549" y="234"/>
                  <a:pt x="554" y="232"/>
                </a:cubicBezTo>
                <a:close/>
                <a:moveTo>
                  <a:pt x="533" y="241"/>
                </a:moveTo>
                <a:cubicBezTo>
                  <a:pt x="534" y="244"/>
                  <a:pt x="535" y="247"/>
                  <a:pt x="536" y="250"/>
                </a:cubicBezTo>
                <a:cubicBezTo>
                  <a:pt x="537" y="256"/>
                  <a:pt x="537" y="263"/>
                  <a:pt x="537" y="269"/>
                </a:cubicBezTo>
                <a:cubicBezTo>
                  <a:pt x="534" y="275"/>
                  <a:pt x="531" y="282"/>
                  <a:pt x="527" y="288"/>
                </a:cubicBezTo>
                <a:cubicBezTo>
                  <a:pt x="527" y="274"/>
                  <a:pt x="523" y="259"/>
                  <a:pt x="519" y="246"/>
                </a:cubicBezTo>
                <a:cubicBezTo>
                  <a:pt x="524" y="244"/>
                  <a:pt x="528" y="242"/>
                  <a:pt x="533" y="241"/>
                </a:cubicBezTo>
                <a:close/>
                <a:moveTo>
                  <a:pt x="512" y="248"/>
                </a:moveTo>
                <a:cubicBezTo>
                  <a:pt x="516" y="264"/>
                  <a:pt x="523" y="279"/>
                  <a:pt x="523" y="295"/>
                </a:cubicBezTo>
                <a:cubicBezTo>
                  <a:pt x="520" y="302"/>
                  <a:pt x="516" y="309"/>
                  <a:pt x="512" y="315"/>
                </a:cubicBezTo>
                <a:cubicBezTo>
                  <a:pt x="511" y="306"/>
                  <a:pt x="509" y="296"/>
                  <a:pt x="506" y="287"/>
                </a:cubicBezTo>
                <a:cubicBezTo>
                  <a:pt x="503" y="276"/>
                  <a:pt x="500" y="262"/>
                  <a:pt x="493" y="254"/>
                </a:cubicBezTo>
                <a:cubicBezTo>
                  <a:pt x="493" y="253"/>
                  <a:pt x="492" y="253"/>
                  <a:pt x="492" y="253"/>
                </a:cubicBezTo>
                <a:cubicBezTo>
                  <a:pt x="499" y="251"/>
                  <a:pt x="506" y="250"/>
                  <a:pt x="512" y="248"/>
                </a:cubicBezTo>
                <a:close/>
                <a:moveTo>
                  <a:pt x="490" y="253"/>
                </a:moveTo>
                <a:cubicBezTo>
                  <a:pt x="490" y="254"/>
                  <a:pt x="489" y="254"/>
                  <a:pt x="489" y="255"/>
                </a:cubicBezTo>
                <a:cubicBezTo>
                  <a:pt x="490" y="265"/>
                  <a:pt x="496" y="275"/>
                  <a:pt x="500" y="285"/>
                </a:cubicBezTo>
                <a:cubicBezTo>
                  <a:pt x="504" y="296"/>
                  <a:pt x="507" y="308"/>
                  <a:pt x="509" y="320"/>
                </a:cubicBezTo>
                <a:cubicBezTo>
                  <a:pt x="508" y="322"/>
                  <a:pt x="507" y="325"/>
                  <a:pt x="506" y="327"/>
                </a:cubicBezTo>
                <a:cubicBezTo>
                  <a:pt x="496" y="302"/>
                  <a:pt x="485" y="279"/>
                  <a:pt x="474" y="257"/>
                </a:cubicBezTo>
                <a:cubicBezTo>
                  <a:pt x="479" y="256"/>
                  <a:pt x="485" y="255"/>
                  <a:pt x="490" y="253"/>
                </a:cubicBezTo>
                <a:close/>
                <a:moveTo>
                  <a:pt x="467" y="258"/>
                </a:moveTo>
                <a:cubicBezTo>
                  <a:pt x="478" y="285"/>
                  <a:pt x="488" y="312"/>
                  <a:pt x="499" y="338"/>
                </a:cubicBezTo>
                <a:cubicBezTo>
                  <a:pt x="499" y="338"/>
                  <a:pt x="499" y="339"/>
                  <a:pt x="499" y="339"/>
                </a:cubicBezTo>
                <a:cubicBezTo>
                  <a:pt x="496" y="342"/>
                  <a:pt x="496" y="347"/>
                  <a:pt x="500" y="350"/>
                </a:cubicBezTo>
                <a:cubicBezTo>
                  <a:pt x="501" y="350"/>
                  <a:pt x="503" y="351"/>
                  <a:pt x="504" y="352"/>
                </a:cubicBezTo>
                <a:cubicBezTo>
                  <a:pt x="513" y="377"/>
                  <a:pt x="522" y="401"/>
                  <a:pt x="529" y="426"/>
                </a:cubicBezTo>
                <a:cubicBezTo>
                  <a:pt x="523" y="426"/>
                  <a:pt x="517" y="426"/>
                  <a:pt x="511" y="426"/>
                </a:cubicBezTo>
                <a:cubicBezTo>
                  <a:pt x="496" y="370"/>
                  <a:pt x="475" y="314"/>
                  <a:pt x="455" y="260"/>
                </a:cubicBezTo>
                <a:cubicBezTo>
                  <a:pt x="459" y="259"/>
                  <a:pt x="463" y="259"/>
                  <a:pt x="467" y="258"/>
                </a:cubicBezTo>
                <a:close/>
                <a:moveTo>
                  <a:pt x="447" y="261"/>
                </a:moveTo>
                <a:cubicBezTo>
                  <a:pt x="463" y="317"/>
                  <a:pt x="487" y="371"/>
                  <a:pt x="506" y="426"/>
                </a:cubicBezTo>
                <a:cubicBezTo>
                  <a:pt x="498" y="425"/>
                  <a:pt x="489" y="425"/>
                  <a:pt x="481" y="424"/>
                </a:cubicBezTo>
                <a:cubicBezTo>
                  <a:pt x="471" y="369"/>
                  <a:pt x="454" y="314"/>
                  <a:pt x="432" y="262"/>
                </a:cubicBezTo>
                <a:cubicBezTo>
                  <a:pt x="437" y="262"/>
                  <a:pt x="442" y="261"/>
                  <a:pt x="447" y="261"/>
                </a:cubicBezTo>
                <a:close/>
                <a:moveTo>
                  <a:pt x="426" y="263"/>
                </a:moveTo>
                <a:cubicBezTo>
                  <a:pt x="444" y="316"/>
                  <a:pt x="463" y="369"/>
                  <a:pt x="477" y="423"/>
                </a:cubicBezTo>
                <a:cubicBezTo>
                  <a:pt x="470" y="422"/>
                  <a:pt x="462" y="421"/>
                  <a:pt x="455" y="420"/>
                </a:cubicBezTo>
                <a:cubicBezTo>
                  <a:pt x="455" y="397"/>
                  <a:pt x="447" y="373"/>
                  <a:pt x="439" y="351"/>
                </a:cubicBezTo>
                <a:cubicBezTo>
                  <a:pt x="429" y="322"/>
                  <a:pt x="419" y="291"/>
                  <a:pt x="406" y="263"/>
                </a:cubicBezTo>
                <a:cubicBezTo>
                  <a:pt x="413" y="263"/>
                  <a:pt x="419" y="263"/>
                  <a:pt x="426" y="263"/>
                </a:cubicBezTo>
                <a:close/>
                <a:moveTo>
                  <a:pt x="399" y="263"/>
                </a:moveTo>
                <a:cubicBezTo>
                  <a:pt x="403" y="289"/>
                  <a:pt x="418" y="315"/>
                  <a:pt x="427" y="338"/>
                </a:cubicBezTo>
                <a:cubicBezTo>
                  <a:pt x="437" y="363"/>
                  <a:pt x="449" y="392"/>
                  <a:pt x="451" y="420"/>
                </a:cubicBezTo>
                <a:cubicBezTo>
                  <a:pt x="445" y="418"/>
                  <a:pt x="439" y="417"/>
                  <a:pt x="433" y="416"/>
                </a:cubicBezTo>
                <a:cubicBezTo>
                  <a:pt x="430" y="391"/>
                  <a:pt x="424" y="366"/>
                  <a:pt x="417" y="342"/>
                </a:cubicBezTo>
                <a:cubicBezTo>
                  <a:pt x="410" y="316"/>
                  <a:pt x="403" y="289"/>
                  <a:pt x="393" y="263"/>
                </a:cubicBezTo>
                <a:cubicBezTo>
                  <a:pt x="395" y="263"/>
                  <a:pt x="397" y="263"/>
                  <a:pt x="399" y="263"/>
                </a:cubicBezTo>
                <a:close/>
                <a:moveTo>
                  <a:pt x="386" y="263"/>
                </a:moveTo>
                <a:cubicBezTo>
                  <a:pt x="391" y="286"/>
                  <a:pt x="400" y="309"/>
                  <a:pt x="407" y="331"/>
                </a:cubicBezTo>
                <a:cubicBezTo>
                  <a:pt x="416" y="359"/>
                  <a:pt x="425" y="387"/>
                  <a:pt x="428" y="415"/>
                </a:cubicBezTo>
                <a:cubicBezTo>
                  <a:pt x="424" y="414"/>
                  <a:pt x="420" y="413"/>
                  <a:pt x="416" y="412"/>
                </a:cubicBezTo>
                <a:cubicBezTo>
                  <a:pt x="407" y="386"/>
                  <a:pt x="399" y="359"/>
                  <a:pt x="391" y="332"/>
                </a:cubicBezTo>
                <a:cubicBezTo>
                  <a:pt x="384" y="310"/>
                  <a:pt x="378" y="283"/>
                  <a:pt x="365" y="262"/>
                </a:cubicBezTo>
                <a:cubicBezTo>
                  <a:pt x="372" y="263"/>
                  <a:pt x="379" y="263"/>
                  <a:pt x="386" y="263"/>
                </a:cubicBezTo>
                <a:close/>
                <a:moveTo>
                  <a:pt x="343" y="260"/>
                </a:moveTo>
                <a:cubicBezTo>
                  <a:pt x="348" y="261"/>
                  <a:pt x="353" y="261"/>
                  <a:pt x="358" y="262"/>
                </a:cubicBezTo>
                <a:cubicBezTo>
                  <a:pt x="365" y="287"/>
                  <a:pt x="376" y="311"/>
                  <a:pt x="385" y="335"/>
                </a:cubicBezTo>
                <a:cubicBezTo>
                  <a:pt x="393" y="361"/>
                  <a:pt x="401" y="386"/>
                  <a:pt x="411" y="411"/>
                </a:cubicBezTo>
                <a:cubicBezTo>
                  <a:pt x="402" y="409"/>
                  <a:pt x="392" y="406"/>
                  <a:pt x="383" y="403"/>
                </a:cubicBezTo>
                <a:cubicBezTo>
                  <a:pt x="374" y="354"/>
                  <a:pt x="355" y="303"/>
                  <a:pt x="333" y="259"/>
                </a:cubicBezTo>
                <a:cubicBezTo>
                  <a:pt x="336" y="259"/>
                  <a:pt x="340" y="260"/>
                  <a:pt x="343" y="260"/>
                </a:cubicBezTo>
                <a:close/>
                <a:moveTo>
                  <a:pt x="325" y="258"/>
                </a:moveTo>
                <a:cubicBezTo>
                  <a:pt x="343" y="306"/>
                  <a:pt x="365" y="352"/>
                  <a:pt x="378" y="402"/>
                </a:cubicBezTo>
                <a:cubicBezTo>
                  <a:pt x="370" y="399"/>
                  <a:pt x="362" y="396"/>
                  <a:pt x="353" y="393"/>
                </a:cubicBezTo>
                <a:cubicBezTo>
                  <a:pt x="342" y="346"/>
                  <a:pt x="327" y="299"/>
                  <a:pt x="308" y="254"/>
                </a:cubicBezTo>
                <a:cubicBezTo>
                  <a:pt x="313" y="256"/>
                  <a:pt x="319" y="257"/>
                  <a:pt x="325" y="258"/>
                </a:cubicBezTo>
                <a:close/>
                <a:moveTo>
                  <a:pt x="300" y="253"/>
                </a:moveTo>
                <a:cubicBezTo>
                  <a:pt x="316" y="299"/>
                  <a:pt x="334" y="345"/>
                  <a:pt x="349" y="391"/>
                </a:cubicBezTo>
                <a:cubicBezTo>
                  <a:pt x="341" y="388"/>
                  <a:pt x="333" y="385"/>
                  <a:pt x="325" y="382"/>
                </a:cubicBezTo>
                <a:cubicBezTo>
                  <a:pt x="316" y="336"/>
                  <a:pt x="301" y="291"/>
                  <a:pt x="283" y="248"/>
                </a:cubicBezTo>
                <a:cubicBezTo>
                  <a:pt x="289" y="250"/>
                  <a:pt x="294" y="251"/>
                  <a:pt x="300" y="253"/>
                </a:cubicBezTo>
                <a:close/>
                <a:moveTo>
                  <a:pt x="274" y="246"/>
                </a:moveTo>
                <a:cubicBezTo>
                  <a:pt x="290" y="291"/>
                  <a:pt x="311" y="334"/>
                  <a:pt x="322" y="380"/>
                </a:cubicBezTo>
                <a:cubicBezTo>
                  <a:pt x="315" y="377"/>
                  <a:pt x="308" y="374"/>
                  <a:pt x="300" y="370"/>
                </a:cubicBezTo>
                <a:cubicBezTo>
                  <a:pt x="297" y="328"/>
                  <a:pt x="282" y="281"/>
                  <a:pt x="263" y="242"/>
                </a:cubicBezTo>
                <a:cubicBezTo>
                  <a:pt x="267" y="243"/>
                  <a:pt x="271" y="244"/>
                  <a:pt x="274" y="246"/>
                </a:cubicBezTo>
                <a:close/>
                <a:moveTo>
                  <a:pt x="252" y="237"/>
                </a:moveTo>
                <a:cubicBezTo>
                  <a:pt x="270" y="281"/>
                  <a:pt x="287" y="323"/>
                  <a:pt x="297" y="369"/>
                </a:cubicBezTo>
                <a:cubicBezTo>
                  <a:pt x="293" y="367"/>
                  <a:pt x="289" y="365"/>
                  <a:pt x="285" y="363"/>
                </a:cubicBezTo>
                <a:cubicBezTo>
                  <a:pt x="281" y="361"/>
                  <a:pt x="278" y="359"/>
                  <a:pt x="275" y="358"/>
                </a:cubicBezTo>
                <a:cubicBezTo>
                  <a:pt x="267" y="338"/>
                  <a:pt x="258" y="317"/>
                  <a:pt x="251" y="297"/>
                </a:cubicBezTo>
                <a:cubicBezTo>
                  <a:pt x="244" y="275"/>
                  <a:pt x="241" y="253"/>
                  <a:pt x="238" y="231"/>
                </a:cubicBezTo>
                <a:cubicBezTo>
                  <a:pt x="242" y="233"/>
                  <a:pt x="247" y="236"/>
                  <a:pt x="252" y="237"/>
                </a:cubicBezTo>
                <a:close/>
                <a:moveTo>
                  <a:pt x="230" y="228"/>
                </a:moveTo>
                <a:cubicBezTo>
                  <a:pt x="230" y="247"/>
                  <a:pt x="236" y="268"/>
                  <a:pt x="241" y="287"/>
                </a:cubicBezTo>
                <a:cubicBezTo>
                  <a:pt x="249" y="310"/>
                  <a:pt x="258" y="333"/>
                  <a:pt x="269" y="355"/>
                </a:cubicBezTo>
                <a:cubicBezTo>
                  <a:pt x="260" y="350"/>
                  <a:pt x="252" y="345"/>
                  <a:pt x="243" y="339"/>
                </a:cubicBezTo>
                <a:cubicBezTo>
                  <a:pt x="241" y="320"/>
                  <a:pt x="236" y="302"/>
                  <a:pt x="231" y="283"/>
                </a:cubicBezTo>
                <a:cubicBezTo>
                  <a:pt x="224" y="261"/>
                  <a:pt x="218" y="238"/>
                  <a:pt x="210" y="216"/>
                </a:cubicBezTo>
                <a:cubicBezTo>
                  <a:pt x="216" y="220"/>
                  <a:pt x="223" y="224"/>
                  <a:pt x="230" y="228"/>
                </a:cubicBezTo>
                <a:close/>
                <a:moveTo>
                  <a:pt x="201" y="210"/>
                </a:moveTo>
                <a:cubicBezTo>
                  <a:pt x="203" y="232"/>
                  <a:pt x="213" y="253"/>
                  <a:pt x="220" y="273"/>
                </a:cubicBezTo>
                <a:cubicBezTo>
                  <a:pt x="227" y="294"/>
                  <a:pt x="234" y="315"/>
                  <a:pt x="238" y="336"/>
                </a:cubicBezTo>
                <a:cubicBezTo>
                  <a:pt x="228" y="330"/>
                  <a:pt x="219" y="324"/>
                  <a:pt x="210" y="318"/>
                </a:cubicBezTo>
                <a:cubicBezTo>
                  <a:pt x="201" y="275"/>
                  <a:pt x="188" y="234"/>
                  <a:pt x="177" y="191"/>
                </a:cubicBezTo>
                <a:cubicBezTo>
                  <a:pt x="185" y="198"/>
                  <a:pt x="193" y="204"/>
                  <a:pt x="201" y="210"/>
                </a:cubicBezTo>
                <a:close/>
                <a:moveTo>
                  <a:pt x="168" y="182"/>
                </a:moveTo>
                <a:cubicBezTo>
                  <a:pt x="177" y="227"/>
                  <a:pt x="193" y="270"/>
                  <a:pt x="204" y="314"/>
                </a:cubicBezTo>
                <a:cubicBezTo>
                  <a:pt x="195" y="307"/>
                  <a:pt x="186" y="301"/>
                  <a:pt x="178" y="294"/>
                </a:cubicBezTo>
                <a:cubicBezTo>
                  <a:pt x="174" y="254"/>
                  <a:pt x="167" y="212"/>
                  <a:pt x="159" y="172"/>
                </a:cubicBezTo>
                <a:cubicBezTo>
                  <a:pt x="161" y="175"/>
                  <a:pt x="165" y="179"/>
                  <a:pt x="168" y="182"/>
                </a:cubicBezTo>
                <a:close/>
                <a:moveTo>
                  <a:pt x="200" y="113"/>
                </a:moveTo>
                <a:cubicBezTo>
                  <a:pt x="194" y="116"/>
                  <a:pt x="187" y="119"/>
                  <a:pt x="181" y="122"/>
                </a:cubicBezTo>
                <a:cubicBezTo>
                  <a:pt x="181" y="116"/>
                  <a:pt x="181" y="109"/>
                  <a:pt x="179" y="102"/>
                </a:cubicBezTo>
                <a:cubicBezTo>
                  <a:pt x="186" y="106"/>
                  <a:pt x="193" y="110"/>
                  <a:pt x="200" y="113"/>
                </a:cubicBezTo>
                <a:close/>
                <a:moveTo>
                  <a:pt x="171" y="97"/>
                </a:moveTo>
                <a:cubicBezTo>
                  <a:pt x="173" y="101"/>
                  <a:pt x="174" y="105"/>
                  <a:pt x="175" y="109"/>
                </a:cubicBezTo>
                <a:cubicBezTo>
                  <a:pt x="176" y="114"/>
                  <a:pt x="177" y="119"/>
                  <a:pt x="177" y="124"/>
                </a:cubicBezTo>
                <a:cubicBezTo>
                  <a:pt x="172" y="127"/>
                  <a:pt x="168" y="130"/>
                  <a:pt x="163" y="132"/>
                </a:cubicBezTo>
                <a:cubicBezTo>
                  <a:pt x="163" y="118"/>
                  <a:pt x="161" y="103"/>
                  <a:pt x="157" y="90"/>
                </a:cubicBezTo>
                <a:cubicBezTo>
                  <a:pt x="162" y="92"/>
                  <a:pt x="167" y="95"/>
                  <a:pt x="171" y="97"/>
                </a:cubicBezTo>
                <a:close/>
                <a:moveTo>
                  <a:pt x="150" y="85"/>
                </a:moveTo>
                <a:cubicBezTo>
                  <a:pt x="154" y="102"/>
                  <a:pt x="158" y="117"/>
                  <a:pt x="160" y="134"/>
                </a:cubicBezTo>
                <a:cubicBezTo>
                  <a:pt x="157" y="136"/>
                  <a:pt x="154" y="138"/>
                  <a:pt x="151" y="140"/>
                </a:cubicBezTo>
                <a:cubicBezTo>
                  <a:pt x="146" y="119"/>
                  <a:pt x="140" y="98"/>
                  <a:pt x="134" y="78"/>
                </a:cubicBezTo>
                <a:cubicBezTo>
                  <a:pt x="133" y="75"/>
                  <a:pt x="127" y="76"/>
                  <a:pt x="128" y="80"/>
                </a:cubicBezTo>
                <a:cubicBezTo>
                  <a:pt x="139" y="150"/>
                  <a:pt x="159" y="219"/>
                  <a:pt x="171" y="289"/>
                </a:cubicBezTo>
                <a:cubicBezTo>
                  <a:pt x="164" y="284"/>
                  <a:pt x="157" y="278"/>
                  <a:pt x="150" y="272"/>
                </a:cubicBezTo>
                <a:cubicBezTo>
                  <a:pt x="141" y="201"/>
                  <a:pt x="128" y="129"/>
                  <a:pt x="105" y="61"/>
                </a:cubicBezTo>
                <a:cubicBezTo>
                  <a:pt x="120" y="69"/>
                  <a:pt x="135" y="77"/>
                  <a:pt x="150" y="85"/>
                </a:cubicBezTo>
                <a:close/>
                <a:moveTo>
                  <a:pt x="96" y="56"/>
                </a:moveTo>
                <a:cubicBezTo>
                  <a:pt x="118" y="125"/>
                  <a:pt x="132" y="196"/>
                  <a:pt x="145" y="268"/>
                </a:cubicBezTo>
                <a:cubicBezTo>
                  <a:pt x="138" y="261"/>
                  <a:pt x="131" y="254"/>
                  <a:pt x="124" y="247"/>
                </a:cubicBezTo>
                <a:cubicBezTo>
                  <a:pt x="124" y="210"/>
                  <a:pt x="117" y="172"/>
                  <a:pt x="111" y="136"/>
                </a:cubicBezTo>
                <a:cubicBezTo>
                  <a:pt x="107" y="115"/>
                  <a:pt x="102" y="93"/>
                  <a:pt x="96" y="72"/>
                </a:cubicBezTo>
                <a:cubicBezTo>
                  <a:pt x="95" y="67"/>
                  <a:pt x="93" y="59"/>
                  <a:pt x="89" y="52"/>
                </a:cubicBezTo>
                <a:cubicBezTo>
                  <a:pt x="92" y="53"/>
                  <a:pt x="94" y="55"/>
                  <a:pt x="96" y="56"/>
                </a:cubicBezTo>
                <a:close/>
                <a:moveTo>
                  <a:pt x="76" y="45"/>
                </a:moveTo>
                <a:cubicBezTo>
                  <a:pt x="76" y="45"/>
                  <a:pt x="76" y="45"/>
                  <a:pt x="77" y="46"/>
                </a:cubicBezTo>
                <a:cubicBezTo>
                  <a:pt x="85" y="54"/>
                  <a:pt x="88" y="70"/>
                  <a:pt x="90" y="81"/>
                </a:cubicBezTo>
                <a:cubicBezTo>
                  <a:pt x="96" y="101"/>
                  <a:pt x="100" y="121"/>
                  <a:pt x="104" y="142"/>
                </a:cubicBezTo>
                <a:cubicBezTo>
                  <a:pt x="110" y="174"/>
                  <a:pt x="117" y="208"/>
                  <a:pt x="119" y="242"/>
                </a:cubicBezTo>
                <a:cubicBezTo>
                  <a:pt x="112" y="234"/>
                  <a:pt x="106" y="226"/>
                  <a:pt x="101" y="217"/>
                </a:cubicBezTo>
                <a:cubicBezTo>
                  <a:pt x="86" y="160"/>
                  <a:pt x="89" y="95"/>
                  <a:pt x="66" y="39"/>
                </a:cubicBezTo>
                <a:cubicBezTo>
                  <a:pt x="69" y="41"/>
                  <a:pt x="73" y="43"/>
                  <a:pt x="76" y="45"/>
                </a:cubicBezTo>
                <a:close/>
                <a:moveTo>
                  <a:pt x="56" y="34"/>
                </a:moveTo>
                <a:cubicBezTo>
                  <a:pt x="72" y="87"/>
                  <a:pt x="77" y="144"/>
                  <a:pt x="91" y="198"/>
                </a:cubicBezTo>
                <a:cubicBezTo>
                  <a:pt x="89" y="193"/>
                  <a:pt x="88" y="189"/>
                  <a:pt x="86" y="184"/>
                </a:cubicBezTo>
                <a:cubicBezTo>
                  <a:pt x="86" y="184"/>
                  <a:pt x="86" y="183"/>
                  <a:pt x="86" y="183"/>
                </a:cubicBezTo>
                <a:cubicBezTo>
                  <a:pt x="86" y="180"/>
                  <a:pt x="83" y="177"/>
                  <a:pt x="80" y="178"/>
                </a:cubicBezTo>
                <a:cubicBezTo>
                  <a:pt x="77" y="179"/>
                  <a:pt x="75" y="179"/>
                  <a:pt x="72" y="180"/>
                </a:cubicBezTo>
                <a:cubicBezTo>
                  <a:pt x="66" y="154"/>
                  <a:pt x="60" y="127"/>
                  <a:pt x="55" y="101"/>
                </a:cubicBezTo>
                <a:cubicBezTo>
                  <a:pt x="50" y="76"/>
                  <a:pt x="47" y="49"/>
                  <a:pt x="39" y="25"/>
                </a:cubicBezTo>
                <a:cubicBezTo>
                  <a:pt x="45" y="28"/>
                  <a:pt x="50" y="31"/>
                  <a:pt x="56" y="34"/>
                </a:cubicBezTo>
                <a:close/>
                <a:moveTo>
                  <a:pt x="49" y="109"/>
                </a:moveTo>
                <a:cubicBezTo>
                  <a:pt x="54" y="134"/>
                  <a:pt x="61" y="158"/>
                  <a:pt x="68" y="182"/>
                </a:cubicBezTo>
                <a:cubicBezTo>
                  <a:pt x="58" y="185"/>
                  <a:pt x="48" y="189"/>
                  <a:pt x="39" y="193"/>
                </a:cubicBezTo>
                <a:cubicBezTo>
                  <a:pt x="34" y="169"/>
                  <a:pt x="27" y="144"/>
                  <a:pt x="19" y="121"/>
                </a:cubicBezTo>
                <a:cubicBezTo>
                  <a:pt x="18" y="120"/>
                  <a:pt x="18" y="120"/>
                  <a:pt x="17" y="120"/>
                </a:cubicBezTo>
                <a:cubicBezTo>
                  <a:pt x="17" y="116"/>
                  <a:pt x="17" y="113"/>
                  <a:pt x="18" y="110"/>
                </a:cubicBezTo>
                <a:cubicBezTo>
                  <a:pt x="18" y="99"/>
                  <a:pt x="19" y="88"/>
                  <a:pt x="20" y="78"/>
                </a:cubicBezTo>
                <a:cubicBezTo>
                  <a:pt x="24" y="92"/>
                  <a:pt x="29" y="106"/>
                  <a:pt x="33" y="119"/>
                </a:cubicBezTo>
                <a:cubicBezTo>
                  <a:pt x="39" y="142"/>
                  <a:pt x="44" y="164"/>
                  <a:pt x="46" y="187"/>
                </a:cubicBezTo>
                <a:cubicBezTo>
                  <a:pt x="46" y="189"/>
                  <a:pt x="49" y="189"/>
                  <a:pt x="49" y="187"/>
                </a:cubicBezTo>
                <a:cubicBezTo>
                  <a:pt x="48" y="163"/>
                  <a:pt x="43" y="141"/>
                  <a:pt x="38" y="119"/>
                </a:cubicBezTo>
                <a:cubicBezTo>
                  <a:pt x="33" y="98"/>
                  <a:pt x="30" y="77"/>
                  <a:pt x="23" y="57"/>
                </a:cubicBezTo>
                <a:cubicBezTo>
                  <a:pt x="25" y="46"/>
                  <a:pt x="28" y="35"/>
                  <a:pt x="32" y="25"/>
                </a:cubicBezTo>
                <a:cubicBezTo>
                  <a:pt x="35" y="53"/>
                  <a:pt x="43" y="82"/>
                  <a:pt x="49" y="10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graphicFrame>
        <p:nvGraphicFramePr>
          <p:cNvPr id="27" name="8 Gráfico"/>
          <p:cNvGraphicFramePr/>
          <p:nvPr>
            <p:extLst>
              <p:ext uri="{D42A27DB-BD31-4B8C-83A1-F6EECF244321}">
                <p14:modId xmlns:p14="http://schemas.microsoft.com/office/powerpoint/2010/main" val="302536599"/>
              </p:ext>
            </p:extLst>
          </p:nvPr>
        </p:nvGraphicFramePr>
        <p:xfrm>
          <a:off x="5316056" y="1204044"/>
          <a:ext cx="3299430" cy="5321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31" name="30 Conector recto"/>
          <p:cNvCxnSpPr/>
          <p:nvPr/>
        </p:nvCxnSpPr>
        <p:spPr>
          <a:xfrm>
            <a:off x="7006918" y="1301452"/>
            <a:ext cx="0" cy="5053631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31 CuadroTexto"/>
          <p:cNvSpPr txBox="1"/>
          <p:nvPr/>
        </p:nvSpPr>
        <p:spPr>
          <a:xfrm>
            <a:off x="7780848" y="2526386"/>
            <a:ext cx="3816424" cy="2486790"/>
          </a:xfrm>
          <a:prstGeom prst="rect">
            <a:avLst/>
          </a:prstGeom>
          <a:solidFill>
            <a:schemeClr val="bg1"/>
          </a:solidFill>
          <a:ln w="3175">
            <a:solidFill>
              <a:srgbClr val="CCCDCF"/>
            </a:solidFill>
            <a:prstDash val="solid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algn="ctr" defTabSz="1219014">
              <a:spcAft>
                <a:spcPts val="600"/>
              </a:spcAft>
              <a:defRPr sz="1400" b="1">
                <a:solidFill>
                  <a:schemeClr val="tx2">
                    <a:lumMod val="75000"/>
                  </a:schemeClr>
                </a:solidFill>
                <a:latin typeface="Segoe Print" panose="02000600000000000000" pitchFamily="2" charset="0"/>
              </a:defRPr>
            </a:lvl1pPr>
            <a:lvl2pPr marL="609507" defTabSz="1219014">
              <a:defRPr sz="2400"/>
            </a:lvl2pPr>
            <a:lvl3pPr marL="1219014" defTabSz="1219014">
              <a:defRPr sz="2400"/>
            </a:lvl3pPr>
            <a:lvl4pPr marL="1828520" defTabSz="1219014">
              <a:defRPr sz="2400"/>
            </a:lvl4pPr>
            <a:lvl5pPr marL="2438027" defTabSz="1219014">
              <a:defRPr sz="2400"/>
            </a:lvl5pPr>
            <a:lvl6pPr marL="3047534" defTabSz="1219014">
              <a:defRPr sz="2400"/>
            </a:lvl6pPr>
            <a:lvl7pPr marL="3657041" defTabSz="1219014">
              <a:defRPr sz="2400"/>
            </a:lvl7pPr>
            <a:lvl8pPr marL="4266547" defTabSz="1219014">
              <a:defRPr sz="2400"/>
            </a:lvl8pPr>
            <a:lvl9pPr marL="4876053" defTabSz="1219014">
              <a:defRPr sz="2400"/>
            </a:lvl9pPr>
          </a:lstStyle>
          <a:p>
            <a:r>
              <a:rPr lang="es-ES" sz="1600" dirty="0">
                <a:solidFill>
                  <a:srgbClr val="1F497D">
                    <a:lumMod val="75000"/>
                  </a:srgbClr>
                </a:solidFill>
              </a:rPr>
              <a:t>La opinión a favor de la necesidad de movilización de la profesión es absolutamente mayoritaria en todas las comunidades. </a:t>
            </a:r>
          </a:p>
          <a:p>
            <a:r>
              <a:rPr lang="es-ES" sz="1600" dirty="0">
                <a:solidFill>
                  <a:srgbClr val="1F497D">
                    <a:lumMod val="75000"/>
                  </a:srgbClr>
                </a:solidFill>
              </a:rPr>
              <a:t>La mayoría de comunidades muestran cifras entre el 90% y el 96% a favor de la manifestación</a:t>
            </a:r>
          </a:p>
        </p:txBody>
      </p:sp>
    </p:spTree>
    <p:extLst>
      <p:ext uri="{BB962C8B-B14F-4D97-AF65-F5344CB8AC3E}">
        <p14:creationId xmlns:p14="http://schemas.microsoft.com/office/powerpoint/2010/main" val="361662153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34566" y="188640"/>
            <a:ext cx="9738348" cy="477054"/>
          </a:xfrm>
        </p:spPr>
        <p:txBody>
          <a:bodyPr/>
          <a:lstStyle/>
          <a:p>
            <a:r>
              <a:rPr lang="es-ES" dirty="0"/>
              <a:t>Intención de movilización ante la situación actual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white"/>
                </a:solidFill>
              </a:rPr>
              <a:pPr/>
              <a:t>46</a:t>
            </a:fld>
            <a:endParaRPr lang="es-ES">
              <a:solidFill>
                <a:prstClr val="white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34566" y="6406589"/>
            <a:ext cx="9361040" cy="371075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r>
              <a:rPr lang="es-ES" sz="900" dirty="0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rPr>
              <a:t>Base: total muestra</a:t>
            </a:r>
          </a:p>
          <a:p>
            <a:r>
              <a:rPr lang="es-ES" sz="1000" b="1" dirty="0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rPr>
              <a:t>P23. Personalmente estarías dispuesta/o a participar en movilizaciones/ manifestaciones/ concentraciones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478582" y="1268760"/>
            <a:ext cx="30243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i="1" dirty="0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rPr>
              <a:t>¿Personalmente estarías dispuesta/o a participar en movilizaciones/ manifestaciones/ concentraciones?</a:t>
            </a:r>
          </a:p>
        </p:txBody>
      </p:sp>
      <p:graphicFrame>
        <p:nvGraphicFramePr>
          <p:cNvPr id="19" name="1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9907132"/>
              </p:ext>
            </p:extLst>
          </p:nvPr>
        </p:nvGraphicFramePr>
        <p:xfrm>
          <a:off x="4007446" y="1261525"/>
          <a:ext cx="4248000" cy="5147520"/>
        </p:xfrm>
        <a:graphic>
          <a:graphicData uri="http://schemas.openxmlformats.org/drawingml/2006/table">
            <a:tbl>
              <a:tblPr/>
              <a:tblGrid>
                <a:gridCol w="12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5600"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/>
                        </a:rPr>
                        <a:t>Murcia</a:t>
                      </a:r>
                    </a:p>
                  </a:txBody>
                  <a:tcPr marL="9525" marR="857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200" b="1" i="0" u="none" strike="noStrike" kern="1200" dirty="0">
                        <a:solidFill>
                          <a:srgbClr val="49AADD"/>
                        </a:solidFill>
                        <a:effectLst/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/>
                        </a:rPr>
                        <a:t>Melilla</a:t>
                      </a:r>
                    </a:p>
                  </a:txBody>
                  <a:tcPr marL="9525" marR="857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/>
                        </a:rPr>
                        <a:t>Galicia</a:t>
                      </a:r>
                    </a:p>
                  </a:txBody>
                  <a:tcPr marL="9525" marR="857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200" b="0" i="0" u="none" strike="noStrike">
                          <a:solidFill>
                            <a:srgbClr val="404040"/>
                          </a:solidFill>
                          <a:effectLst/>
                          <a:latin typeface="Calibri"/>
                        </a:rPr>
                        <a:t>Canarias</a:t>
                      </a:r>
                    </a:p>
                  </a:txBody>
                  <a:tcPr marL="9525" marR="857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200" b="0" i="0" u="none" strike="noStrike">
                          <a:solidFill>
                            <a:srgbClr val="404040"/>
                          </a:solidFill>
                          <a:effectLst/>
                          <a:latin typeface="Calibri"/>
                        </a:rPr>
                        <a:t>Cantabria</a:t>
                      </a:r>
                    </a:p>
                  </a:txBody>
                  <a:tcPr marL="9525" marR="857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200" b="0" i="0" u="none" strike="noStrike">
                          <a:solidFill>
                            <a:srgbClr val="404040"/>
                          </a:solidFill>
                          <a:effectLst/>
                          <a:latin typeface="Calibri"/>
                        </a:rPr>
                        <a:t>C. Valenciana</a:t>
                      </a:r>
                    </a:p>
                  </a:txBody>
                  <a:tcPr marL="9525" marR="857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/>
                        </a:rPr>
                        <a:t>Madrid </a:t>
                      </a:r>
                    </a:p>
                  </a:txBody>
                  <a:tcPr marL="9525" marR="857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/>
                        </a:rPr>
                        <a:t>País Vasco</a:t>
                      </a:r>
                    </a:p>
                  </a:txBody>
                  <a:tcPr marL="9525" marR="857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4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/>
                        </a:rPr>
                        <a:t>Total muestra</a:t>
                      </a:r>
                    </a:p>
                  </a:txBody>
                  <a:tcPr marL="9525" marR="857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200" b="0" i="0" u="none" strike="noStrike">
                          <a:solidFill>
                            <a:srgbClr val="404040"/>
                          </a:solidFill>
                          <a:effectLst/>
                          <a:latin typeface="Calibri"/>
                        </a:rPr>
                        <a:t>Andalucía</a:t>
                      </a:r>
                    </a:p>
                  </a:txBody>
                  <a:tcPr marL="9525" marR="857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/>
                        </a:rPr>
                        <a:t>Rioja, La</a:t>
                      </a:r>
                    </a:p>
                  </a:txBody>
                  <a:tcPr marL="9525" marR="857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200" b="0" i="0" u="none" strike="noStrike">
                          <a:solidFill>
                            <a:srgbClr val="404040"/>
                          </a:solidFill>
                          <a:effectLst/>
                          <a:latin typeface="Calibri"/>
                        </a:rPr>
                        <a:t>Cataluña</a:t>
                      </a:r>
                    </a:p>
                  </a:txBody>
                  <a:tcPr marL="9525" marR="857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/>
                        </a:rPr>
                        <a:t>Balears, Illes</a:t>
                      </a:r>
                    </a:p>
                  </a:txBody>
                  <a:tcPr marL="9525" marR="857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200" b="0" i="0" u="none" strike="noStrike">
                          <a:solidFill>
                            <a:srgbClr val="404040"/>
                          </a:solidFill>
                          <a:effectLst/>
                          <a:latin typeface="Calibri"/>
                        </a:rPr>
                        <a:t>Asturias </a:t>
                      </a:r>
                    </a:p>
                  </a:txBody>
                  <a:tcPr marL="9525" marR="857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200" b="0" i="0" u="none" strike="noStrike">
                          <a:solidFill>
                            <a:srgbClr val="404040"/>
                          </a:solidFill>
                          <a:effectLst/>
                          <a:latin typeface="Calibri"/>
                        </a:rPr>
                        <a:t>Castilla y León</a:t>
                      </a:r>
                    </a:p>
                  </a:txBody>
                  <a:tcPr marL="9525" marR="857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200" b="0" i="0" u="none" strike="noStrike">
                          <a:solidFill>
                            <a:srgbClr val="404040"/>
                          </a:solidFill>
                          <a:effectLst/>
                          <a:latin typeface="Calibri"/>
                        </a:rPr>
                        <a:t>C. La Mancha</a:t>
                      </a:r>
                    </a:p>
                  </a:txBody>
                  <a:tcPr marL="9525" marR="857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200" b="0" i="0" u="none" strike="noStrike">
                          <a:solidFill>
                            <a:srgbClr val="404040"/>
                          </a:solidFill>
                          <a:effectLst/>
                          <a:latin typeface="Calibri"/>
                        </a:rPr>
                        <a:t>Navarra</a:t>
                      </a:r>
                    </a:p>
                  </a:txBody>
                  <a:tcPr marL="9525" marR="857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/>
                        </a:rPr>
                        <a:t>Ceuta</a:t>
                      </a:r>
                    </a:p>
                  </a:txBody>
                  <a:tcPr marL="9525" marR="857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/>
                        </a:rPr>
                        <a:t>Extremadura</a:t>
                      </a:r>
                    </a:p>
                  </a:txBody>
                  <a:tcPr marL="9525" marR="857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/>
                        </a:rPr>
                        <a:t>Aragón</a:t>
                      </a:r>
                    </a:p>
                  </a:txBody>
                  <a:tcPr marL="9525" marR="857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20" name="19 Rectángulo"/>
          <p:cNvSpPr/>
          <p:nvPr/>
        </p:nvSpPr>
        <p:spPr>
          <a:xfrm>
            <a:off x="2134766" y="2525995"/>
            <a:ext cx="16933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b="1" i="1" dirty="0"/>
              <a:t>% Sí estarían dispuestas a movilizarse</a:t>
            </a:r>
          </a:p>
        </p:txBody>
      </p:sp>
      <p:sp>
        <p:nvSpPr>
          <p:cNvPr id="22" name="Freeform 9"/>
          <p:cNvSpPr>
            <a:spLocks/>
          </p:cNvSpPr>
          <p:nvPr/>
        </p:nvSpPr>
        <p:spPr bwMode="auto">
          <a:xfrm>
            <a:off x="2026662" y="2283144"/>
            <a:ext cx="1872208" cy="1260844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3" name="Freeform 49"/>
          <p:cNvSpPr>
            <a:spLocks noEditPoints="1"/>
          </p:cNvSpPr>
          <p:nvPr/>
        </p:nvSpPr>
        <p:spPr bwMode="auto">
          <a:xfrm rot="7634199">
            <a:off x="3612766" y="2162008"/>
            <a:ext cx="572206" cy="469556"/>
          </a:xfrm>
          <a:custGeom>
            <a:avLst/>
            <a:gdLst>
              <a:gd name="T0" fmla="*/ 20 w 624"/>
              <a:gd name="T1" fmla="*/ 223 h 462"/>
              <a:gd name="T2" fmla="*/ 74 w 624"/>
              <a:gd name="T3" fmla="*/ 191 h 462"/>
              <a:gd name="T4" fmla="*/ 174 w 624"/>
              <a:gd name="T5" fmla="*/ 310 h 462"/>
              <a:gd name="T6" fmla="*/ 272 w 624"/>
              <a:gd name="T7" fmla="*/ 372 h 462"/>
              <a:gd name="T8" fmla="*/ 575 w 624"/>
              <a:gd name="T9" fmla="*/ 225 h 462"/>
              <a:gd name="T10" fmla="*/ 561 w 624"/>
              <a:gd name="T11" fmla="*/ 217 h 462"/>
              <a:gd name="T12" fmla="*/ 214 w 624"/>
              <a:gd name="T13" fmla="*/ 110 h 462"/>
              <a:gd name="T14" fmla="*/ 20 w 624"/>
              <a:gd name="T15" fmla="*/ 205 h 462"/>
              <a:gd name="T16" fmla="*/ 605 w 624"/>
              <a:gd name="T17" fmla="*/ 420 h 462"/>
              <a:gd name="T18" fmla="*/ 605 w 624"/>
              <a:gd name="T19" fmla="*/ 420 h 462"/>
              <a:gd name="T20" fmla="*/ 569 w 624"/>
              <a:gd name="T21" fmla="*/ 425 h 462"/>
              <a:gd name="T22" fmla="*/ 550 w 624"/>
              <a:gd name="T23" fmla="*/ 381 h 462"/>
              <a:gd name="T24" fmla="*/ 548 w 624"/>
              <a:gd name="T25" fmla="*/ 396 h 462"/>
              <a:gd name="T26" fmla="*/ 541 w 624"/>
              <a:gd name="T27" fmla="*/ 395 h 462"/>
              <a:gd name="T28" fmla="*/ 528 w 624"/>
              <a:gd name="T29" fmla="*/ 367 h 462"/>
              <a:gd name="T30" fmla="*/ 539 w 624"/>
              <a:gd name="T31" fmla="*/ 239 h 462"/>
              <a:gd name="T32" fmla="*/ 537 w 624"/>
              <a:gd name="T33" fmla="*/ 269 h 462"/>
              <a:gd name="T34" fmla="*/ 512 w 624"/>
              <a:gd name="T35" fmla="*/ 248 h 462"/>
              <a:gd name="T36" fmla="*/ 493 w 624"/>
              <a:gd name="T37" fmla="*/ 254 h 462"/>
              <a:gd name="T38" fmla="*/ 489 w 624"/>
              <a:gd name="T39" fmla="*/ 255 h 462"/>
              <a:gd name="T40" fmla="*/ 474 w 624"/>
              <a:gd name="T41" fmla="*/ 257 h 462"/>
              <a:gd name="T42" fmla="*/ 499 w 624"/>
              <a:gd name="T43" fmla="*/ 339 h 462"/>
              <a:gd name="T44" fmla="*/ 511 w 624"/>
              <a:gd name="T45" fmla="*/ 426 h 462"/>
              <a:gd name="T46" fmla="*/ 506 w 624"/>
              <a:gd name="T47" fmla="*/ 426 h 462"/>
              <a:gd name="T48" fmla="*/ 426 w 624"/>
              <a:gd name="T49" fmla="*/ 263 h 462"/>
              <a:gd name="T50" fmla="*/ 406 w 624"/>
              <a:gd name="T51" fmla="*/ 263 h 462"/>
              <a:gd name="T52" fmla="*/ 451 w 624"/>
              <a:gd name="T53" fmla="*/ 420 h 462"/>
              <a:gd name="T54" fmla="*/ 399 w 624"/>
              <a:gd name="T55" fmla="*/ 263 h 462"/>
              <a:gd name="T56" fmla="*/ 416 w 624"/>
              <a:gd name="T57" fmla="*/ 412 h 462"/>
              <a:gd name="T58" fmla="*/ 343 w 624"/>
              <a:gd name="T59" fmla="*/ 260 h 462"/>
              <a:gd name="T60" fmla="*/ 383 w 624"/>
              <a:gd name="T61" fmla="*/ 403 h 462"/>
              <a:gd name="T62" fmla="*/ 378 w 624"/>
              <a:gd name="T63" fmla="*/ 402 h 462"/>
              <a:gd name="T64" fmla="*/ 300 w 624"/>
              <a:gd name="T65" fmla="*/ 253 h 462"/>
              <a:gd name="T66" fmla="*/ 300 w 624"/>
              <a:gd name="T67" fmla="*/ 253 h 462"/>
              <a:gd name="T68" fmla="*/ 263 w 624"/>
              <a:gd name="T69" fmla="*/ 242 h 462"/>
              <a:gd name="T70" fmla="*/ 285 w 624"/>
              <a:gd name="T71" fmla="*/ 363 h 462"/>
              <a:gd name="T72" fmla="*/ 252 w 624"/>
              <a:gd name="T73" fmla="*/ 237 h 462"/>
              <a:gd name="T74" fmla="*/ 243 w 624"/>
              <a:gd name="T75" fmla="*/ 339 h 462"/>
              <a:gd name="T76" fmla="*/ 201 w 624"/>
              <a:gd name="T77" fmla="*/ 210 h 462"/>
              <a:gd name="T78" fmla="*/ 177 w 624"/>
              <a:gd name="T79" fmla="*/ 191 h 462"/>
              <a:gd name="T80" fmla="*/ 178 w 624"/>
              <a:gd name="T81" fmla="*/ 294 h 462"/>
              <a:gd name="T82" fmla="*/ 181 w 624"/>
              <a:gd name="T83" fmla="*/ 122 h 462"/>
              <a:gd name="T84" fmla="*/ 175 w 624"/>
              <a:gd name="T85" fmla="*/ 109 h 462"/>
              <a:gd name="T86" fmla="*/ 171 w 624"/>
              <a:gd name="T87" fmla="*/ 97 h 462"/>
              <a:gd name="T88" fmla="*/ 134 w 624"/>
              <a:gd name="T89" fmla="*/ 78 h 462"/>
              <a:gd name="T90" fmla="*/ 105 w 624"/>
              <a:gd name="T91" fmla="*/ 61 h 462"/>
              <a:gd name="T92" fmla="*/ 124 w 624"/>
              <a:gd name="T93" fmla="*/ 247 h 462"/>
              <a:gd name="T94" fmla="*/ 96 w 624"/>
              <a:gd name="T95" fmla="*/ 56 h 462"/>
              <a:gd name="T96" fmla="*/ 104 w 624"/>
              <a:gd name="T97" fmla="*/ 142 h 462"/>
              <a:gd name="T98" fmla="*/ 76 w 624"/>
              <a:gd name="T99" fmla="*/ 45 h 462"/>
              <a:gd name="T100" fmla="*/ 86 w 624"/>
              <a:gd name="T101" fmla="*/ 183 h 462"/>
              <a:gd name="T102" fmla="*/ 39 w 624"/>
              <a:gd name="T103" fmla="*/ 25 h 462"/>
              <a:gd name="T104" fmla="*/ 39 w 624"/>
              <a:gd name="T105" fmla="*/ 193 h 462"/>
              <a:gd name="T106" fmla="*/ 20 w 624"/>
              <a:gd name="T107" fmla="*/ 78 h 462"/>
              <a:gd name="T108" fmla="*/ 38 w 624"/>
              <a:gd name="T109" fmla="*/ 119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624" h="462">
                <a:moveTo>
                  <a:pt x="2" y="108"/>
                </a:moveTo>
                <a:cubicBezTo>
                  <a:pt x="0" y="142"/>
                  <a:pt x="0" y="178"/>
                  <a:pt x="5" y="211"/>
                </a:cubicBezTo>
                <a:cubicBezTo>
                  <a:pt x="6" y="214"/>
                  <a:pt x="7" y="216"/>
                  <a:pt x="9" y="217"/>
                </a:cubicBezTo>
                <a:cubicBezTo>
                  <a:pt x="8" y="221"/>
                  <a:pt x="14" y="226"/>
                  <a:pt x="20" y="223"/>
                </a:cubicBezTo>
                <a:cubicBezTo>
                  <a:pt x="37" y="212"/>
                  <a:pt x="54" y="202"/>
                  <a:pt x="72" y="193"/>
                </a:cubicBezTo>
                <a:cubicBezTo>
                  <a:pt x="72" y="193"/>
                  <a:pt x="72" y="194"/>
                  <a:pt x="72" y="195"/>
                </a:cubicBezTo>
                <a:cubicBezTo>
                  <a:pt x="73" y="196"/>
                  <a:pt x="75" y="196"/>
                  <a:pt x="75" y="194"/>
                </a:cubicBezTo>
                <a:cubicBezTo>
                  <a:pt x="75" y="193"/>
                  <a:pt x="74" y="192"/>
                  <a:pt x="74" y="191"/>
                </a:cubicBezTo>
                <a:cubicBezTo>
                  <a:pt x="74" y="191"/>
                  <a:pt x="75" y="191"/>
                  <a:pt x="75" y="191"/>
                </a:cubicBezTo>
                <a:cubicBezTo>
                  <a:pt x="86" y="231"/>
                  <a:pt x="117" y="262"/>
                  <a:pt x="148" y="288"/>
                </a:cubicBezTo>
                <a:cubicBezTo>
                  <a:pt x="156" y="296"/>
                  <a:pt x="165" y="303"/>
                  <a:pt x="174" y="310"/>
                </a:cubicBezTo>
                <a:cubicBezTo>
                  <a:pt x="174" y="310"/>
                  <a:pt x="174" y="310"/>
                  <a:pt x="174" y="310"/>
                </a:cubicBezTo>
                <a:cubicBezTo>
                  <a:pt x="175" y="312"/>
                  <a:pt x="176" y="312"/>
                  <a:pt x="177" y="312"/>
                </a:cubicBezTo>
                <a:cubicBezTo>
                  <a:pt x="197" y="327"/>
                  <a:pt x="219" y="341"/>
                  <a:pt x="241" y="354"/>
                </a:cubicBezTo>
                <a:cubicBezTo>
                  <a:pt x="241" y="355"/>
                  <a:pt x="242" y="355"/>
                  <a:pt x="243" y="355"/>
                </a:cubicBezTo>
                <a:cubicBezTo>
                  <a:pt x="252" y="361"/>
                  <a:pt x="262" y="367"/>
                  <a:pt x="272" y="372"/>
                </a:cubicBezTo>
                <a:cubicBezTo>
                  <a:pt x="375" y="428"/>
                  <a:pt x="504" y="462"/>
                  <a:pt x="619" y="427"/>
                </a:cubicBezTo>
                <a:cubicBezTo>
                  <a:pt x="624" y="426"/>
                  <a:pt x="622" y="418"/>
                  <a:pt x="618" y="418"/>
                </a:cubicBezTo>
                <a:cubicBezTo>
                  <a:pt x="588" y="386"/>
                  <a:pt x="550" y="366"/>
                  <a:pt x="515" y="341"/>
                </a:cubicBezTo>
                <a:cubicBezTo>
                  <a:pt x="538" y="304"/>
                  <a:pt x="559" y="266"/>
                  <a:pt x="575" y="225"/>
                </a:cubicBezTo>
                <a:cubicBezTo>
                  <a:pt x="576" y="223"/>
                  <a:pt x="576" y="221"/>
                  <a:pt x="576" y="220"/>
                </a:cubicBezTo>
                <a:cubicBezTo>
                  <a:pt x="577" y="217"/>
                  <a:pt x="575" y="213"/>
                  <a:pt x="570" y="214"/>
                </a:cubicBezTo>
                <a:cubicBezTo>
                  <a:pt x="570" y="214"/>
                  <a:pt x="570" y="214"/>
                  <a:pt x="570" y="214"/>
                </a:cubicBezTo>
                <a:cubicBezTo>
                  <a:pt x="567" y="213"/>
                  <a:pt x="563" y="214"/>
                  <a:pt x="561" y="217"/>
                </a:cubicBezTo>
                <a:cubicBezTo>
                  <a:pt x="432" y="260"/>
                  <a:pt x="252" y="272"/>
                  <a:pt x="161" y="152"/>
                </a:cubicBezTo>
                <a:cubicBezTo>
                  <a:pt x="177" y="143"/>
                  <a:pt x="194" y="133"/>
                  <a:pt x="209" y="122"/>
                </a:cubicBezTo>
                <a:cubicBezTo>
                  <a:pt x="210" y="121"/>
                  <a:pt x="211" y="120"/>
                  <a:pt x="211" y="119"/>
                </a:cubicBezTo>
                <a:cubicBezTo>
                  <a:pt x="215" y="120"/>
                  <a:pt x="219" y="113"/>
                  <a:pt x="214" y="110"/>
                </a:cubicBezTo>
                <a:cubicBezTo>
                  <a:pt x="157" y="69"/>
                  <a:pt x="94" y="36"/>
                  <a:pt x="32" y="3"/>
                </a:cubicBezTo>
                <a:cubicBezTo>
                  <a:pt x="28" y="0"/>
                  <a:pt x="24" y="4"/>
                  <a:pt x="22" y="7"/>
                </a:cubicBezTo>
                <a:cubicBezTo>
                  <a:pt x="7" y="38"/>
                  <a:pt x="4" y="74"/>
                  <a:pt x="2" y="108"/>
                </a:cubicBezTo>
                <a:close/>
                <a:moveTo>
                  <a:pt x="20" y="205"/>
                </a:moveTo>
                <a:cubicBezTo>
                  <a:pt x="18" y="184"/>
                  <a:pt x="17" y="164"/>
                  <a:pt x="17" y="143"/>
                </a:cubicBezTo>
                <a:cubicBezTo>
                  <a:pt x="22" y="161"/>
                  <a:pt x="29" y="178"/>
                  <a:pt x="35" y="196"/>
                </a:cubicBezTo>
                <a:cubicBezTo>
                  <a:pt x="30" y="198"/>
                  <a:pt x="24" y="202"/>
                  <a:pt x="20" y="205"/>
                </a:cubicBezTo>
                <a:close/>
                <a:moveTo>
                  <a:pt x="605" y="420"/>
                </a:moveTo>
                <a:cubicBezTo>
                  <a:pt x="599" y="421"/>
                  <a:pt x="593" y="422"/>
                  <a:pt x="588" y="423"/>
                </a:cubicBezTo>
                <a:cubicBezTo>
                  <a:pt x="587" y="418"/>
                  <a:pt x="585" y="413"/>
                  <a:pt x="583" y="408"/>
                </a:cubicBezTo>
                <a:cubicBezTo>
                  <a:pt x="583" y="406"/>
                  <a:pt x="582" y="403"/>
                  <a:pt x="580" y="400"/>
                </a:cubicBezTo>
                <a:cubicBezTo>
                  <a:pt x="589" y="406"/>
                  <a:pt x="597" y="413"/>
                  <a:pt x="605" y="420"/>
                </a:cubicBezTo>
                <a:close/>
                <a:moveTo>
                  <a:pt x="572" y="394"/>
                </a:moveTo>
                <a:cubicBezTo>
                  <a:pt x="574" y="400"/>
                  <a:pt x="578" y="405"/>
                  <a:pt x="580" y="410"/>
                </a:cubicBezTo>
                <a:cubicBezTo>
                  <a:pt x="582" y="414"/>
                  <a:pt x="584" y="418"/>
                  <a:pt x="586" y="423"/>
                </a:cubicBezTo>
                <a:cubicBezTo>
                  <a:pt x="581" y="423"/>
                  <a:pt x="575" y="424"/>
                  <a:pt x="569" y="425"/>
                </a:cubicBezTo>
                <a:cubicBezTo>
                  <a:pt x="569" y="417"/>
                  <a:pt x="567" y="409"/>
                  <a:pt x="564" y="401"/>
                </a:cubicBezTo>
                <a:cubicBezTo>
                  <a:pt x="563" y="397"/>
                  <a:pt x="562" y="392"/>
                  <a:pt x="560" y="387"/>
                </a:cubicBezTo>
                <a:cubicBezTo>
                  <a:pt x="564" y="389"/>
                  <a:pt x="568" y="392"/>
                  <a:pt x="572" y="394"/>
                </a:cubicBezTo>
                <a:close/>
                <a:moveTo>
                  <a:pt x="550" y="381"/>
                </a:moveTo>
                <a:cubicBezTo>
                  <a:pt x="552" y="386"/>
                  <a:pt x="555" y="392"/>
                  <a:pt x="557" y="397"/>
                </a:cubicBezTo>
                <a:cubicBezTo>
                  <a:pt x="561" y="406"/>
                  <a:pt x="564" y="415"/>
                  <a:pt x="566" y="425"/>
                </a:cubicBezTo>
                <a:cubicBezTo>
                  <a:pt x="562" y="425"/>
                  <a:pt x="559" y="425"/>
                  <a:pt x="555" y="426"/>
                </a:cubicBezTo>
                <a:cubicBezTo>
                  <a:pt x="554" y="416"/>
                  <a:pt x="551" y="406"/>
                  <a:pt x="548" y="396"/>
                </a:cubicBezTo>
                <a:cubicBezTo>
                  <a:pt x="546" y="390"/>
                  <a:pt x="544" y="382"/>
                  <a:pt x="541" y="375"/>
                </a:cubicBezTo>
                <a:cubicBezTo>
                  <a:pt x="544" y="377"/>
                  <a:pt x="547" y="379"/>
                  <a:pt x="550" y="381"/>
                </a:cubicBezTo>
                <a:close/>
                <a:moveTo>
                  <a:pt x="528" y="367"/>
                </a:moveTo>
                <a:cubicBezTo>
                  <a:pt x="531" y="377"/>
                  <a:pt x="537" y="386"/>
                  <a:pt x="541" y="395"/>
                </a:cubicBezTo>
                <a:cubicBezTo>
                  <a:pt x="545" y="405"/>
                  <a:pt x="549" y="415"/>
                  <a:pt x="551" y="426"/>
                </a:cubicBezTo>
                <a:cubicBezTo>
                  <a:pt x="546" y="426"/>
                  <a:pt x="540" y="426"/>
                  <a:pt x="535" y="426"/>
                </a:cubicBezTo>
                <a:cubicBezTo>
                  <a:pt x="531" y="405"/>
                  <a:pt x="525" y="383"/>
                  <a:pt x="518" y="361"/>
                </a:cubicBezTo>
                <a:cubicBezTo>
                  <a:pt x="521" y="363"/>
                  <a:pt x="525" y="365"/>
                  <a:pt x="528" y="367"/>
                </a:cubicBezTo>
                <a:close/>
                <a:moveTo>
                  <a:pt x="554" y="232"/>
                </a:moveTo>
                <a:cubicBezTo>
                  <a:pt x="550" y="241"/>
                  <a:pt x="546" y="250"/>
                  <a:pt x="542" y="260"/>
                </a:cubicBezTo>
                <a:cubicBezTo>
                  <a:pt x="542" y="257"/>
                  <a:pt x="541" y="255"/>
                  <a:pt x="541" y="252"/>
                </a:cubicBezTo>
                <a:cubicBezTo>
                  <a:pt x="541" y="248"/>
                  <a:pt x="540" y="243"/>
                  <a:pt x="539" y="239"/>
                </a:cubicBezTo>
                <a:cubicBezTo>
                  <a:pt x="544" y="236"/>
                  <a:pt x="549" y="234"/>
                  <a:pt x="554" y="232"/>
                </a:cubicBezTo>
                <a:close/>
                <a:moveTo>
                  <a:pt x="533" y="241"/>
                </a:moveTo>
                <a:cubicBezTo>
                  <a:pt x="534" y="244"/>
                  <a:pt x="535" y="247"/>
                  <a:pt x="536" y="250"/>
                </a:cubicBezTo>
                <a:cubicBezTo>
                  <a:pt x="537" y="256"/>
                  <a:pt x="537" y="263"/>
                  <a:pt x="537" y="269"/>
                </a:cubicBezTo>
                <a:cubicBezTo>
                  <a:pt x="534" y="275"/>
                  <a:pt x="531" y="282"/>
                  <a:pt x="527" y="288"/>
                </a:cubicBezTo>
                <a:cubicBezTo>
                  <a:pt x="527" y="274"/>
                  <a:pt x="523" y="259"/>
                  <a:pt x="519" y="246"/>
                </a:cubicBezTo>
                <a:cubicBezTo>
                  <a:pt x="524" y="244"/>
                  <a:pt x="528" y="242"/>
                  <a:pt x="533" y="241"/>
                </a:cubicBezTo>
                <a:close/>
                <a:moveTo>
                  <a:pt x="512" y="248"/>
                </a:moveTo>
                <a:cubicBezTo>
                  <a:pt x="516" y="264"/>
                  <a:pt x="523" y="279"/>
                  <a:pt x="523" y="295"/>
                </a:cubicBezTo>
                <a:cubicBezTo>
                  <a:pt x="520" y="302"/>
                  <a:pt x="516" y="309"/>
                  <a:pt x="512" y="315"/>
                </a:cubicBezTo>
                <a:cubicBezTo>
                  <a:pt x="511" y="306"/>
                  <a:pt x="509" y="296"/>
                  <a:pt x="506" y="287"/>
                </a:cubicBezTo>
                <a:cubicBezTo>
                  <a:pt x="503" y="276"/>
                  <a:pt x="500" y="262"/>
                  <a:pt x="493" y="254"/>
                </a:cubicBezTo>
                <a:cubicBezTo>
                  <a:pt x="493" y="253"/>
                  <a:pt x="492" y="253"/>
                  <a:pt x="492" y="253"/>
                </a:cubicBezTo>
                <a:cubicBezTo>
                  <a:pt x="499" y="251"/>
                  <a:pt x="506" y="250"/>
                  <a:pt x="512" y="248"/>
                </a:cubicBezTo>
                <a:close/>
                <a:moveTo>
                  <a:pt x="490" y="253"/>
                </a:moveTo>
                <a:cubicBezTo>
                  <a:pt x="490" y="254"/>
                  <a:pt x="489" y="254"/>
                  <a:pt x="489" y="255"/>
                </a:cubicBezTo>
                <a:cubicBezTo>
                  <a:pt x="490" y="265"/>
                  <a:pt x="496" y="275"/>
                  <a:pt x="500" y="285"/>
                </a:cubicBezTo>
                <a:cubicBezTo>
                  <a:pt x="504" y="296"/>
                  <a:pt x="507" y="308"/>
                  <a:pt x="509" y="320"/>
                </a:cubicBezTo>
                <a:cubicBezTo>
                  <a:pt x="508" y="322"/>
                  <a:pt x="507" y="325"/>
                  <a:pt x="506" y="327"/>
                </a:cubicBezTo>
                <a:cubicBezTo>
                  <a:pt x="496" y="302"/>
                  <a:pt x="485" y="279"/>
                  <a:pt x="474" y="257"/>
                </a:cubicBezTo>
                <a:cubicBezTo>
                  <a:pt x="479" y="256"/>
                  <a:pt x="485" y="255"/>
                  <a:pt x="490" y="253"/>
                </a:cubicBezTo>
                <a:close/>
                <a:moveTo>
                  <a:pt x="467" y="258"/>
                </a:moveTo>
                <a:cubicBezTo>
                  <a:pt x="478" y="285"/>
                  <a:pt x="488" y="312"/>
                  <a:pt x="499" y="338"/>
                </a:cubicBezTo>
                <a:cubicBezTo>
                  <a:pt x="499" y="338"/>
                  <a:pt x="499" y="339"/>
                  <a:pt x="499" y="339"/>
                </a:cubicBezTo>
                <a:cubicBezTo>
                  <a:pt x="496" y="342"/>
                  <a:pt x="496" y="347"/>
                  <a:pt x="500" y="350"/>
                </a:cubicBezTo>
                <a:cubicBezTo>
                  <a:pt x="501" y="350"/>
                  <a:pt x="503" y="351"/>
                  <a:pt x="504" y="352"/>
                </a:cubicBezTo>
                <a:cubicBezTo>
                  <a:pt x="513" y="377"/>
                  <a:pt x="522" y="401"/>
                  <a:pt x="529" y="426"/>
                </a:cubicBezTo>
                <a:cubicBezTo>
                  <a:pt x="523" y="426"/>
                  <a:pt x="517" y="426"/>
                  <a:pt x="511" y="426"/>
                </a:cubicBezTo>
                <a:cubicBezTo>
                  <a:pt x="496" y="370"/>
                  <a:pt x="475" y="314"/>
                  <a:pt x="455" y="260"/>
                </a:cubicBezTo>
                <a:cubicBezTo>
                  <a:pt x="459" y="259"/>
                  <a:pt x="463" y="259"/>
                  <a:pt x="467" y="258"/>
                </a:cubicBezTo>
                <a:close/>
                <a:moveTo>
                  <a:pt x="447" y="261"/>
                </a:moveTo>
                <a:cubicBezTo>
                  <a:pt x="463" y="317"/>
                  <a:pt x="487" y="371"/>
                  <a:pt x="506" y="426"/>
                </a:cubicBezTo>
                <a:cubicBezTo>
                  <a:pt x="498" y="425"/>
                  <a:pt x="489" y="425"/>
                  <a:pt x="481" y="424"/>
                </a:cubicBezTo>
                <a:cubicBezTo>
                  <a:pt x="471" y="369"/>
                  <a:pt x="454" y="314"/>
                  <a:pt x="432" y="262"/>
                </a:cubicBezTo>
                <a:cubicBezTo>
                  <a:pt x="437" y="262"/>
                  <a:pt x="442" y="261"/>
                  <a:pt x="447" y="261"/>
                </a:cubicBezTo>
                <a:close/>
                <a:moveTo>
                  <a:pt x="426" y="263"/>
                </a:moveTo>
                <a:cubicBezTo>
                  <a:pt x="444" y="316"/>
                  <a:pt x="463" y="369"/>
                  <a:pt x="477" y="423"/>
                </a:cubicBezTo>
                <a:cubicBezTo>
                  <a:pt x="470" y="422"/>
                  <a:pt x="462" y="421"/>
                  <a:pt x="455" y="420"/>
                </a:cubicBezTo>
                <a:cubicBezTo>
                  <a:pt x="455" y="397"/>
                  <a:pt x="447" y="373"/>
                  <a:pt x="439" y="351"/>
                </a:cubicBezTo>
                <a:cubicBezTo>
                  <a:pt x="429" y="322"/>
                  <a:pt x="419" y="291"/>
                  <a:pt x="406" y="263"/>
                </a:cubicBezTo>
                <a:cubicBezTo>
                  <a:pt x="413" y="263"/>
                  <a:pt x="419" y="263"/>
                  <a:pt x="426" y="263"/>
                </a:cubicBezTo>
                <a:close/>
                <a:moveTo>
                  <a:pt x="399" y="263"/>
                </a:moveTo>
                <a:cubicBezTo>
                  <a:pt x="403" y="289"/>
                  <a:pt x="418" y="315"/>
                  <a:pt x="427" y="338"/>
                </a:cubicBezTo>
                <a:cubicBezTo>
                  <a:pt x="437" y="363"/>
                  <a:pt x="449" y="392"/>
                  <a:pt x="451" y="420"/>
                </a:cubicBezTo>
                <a:cubicBezTo>
                  <a:pt x="445" y="418"/>
                  <a:pt x="439" y="417"/>
                  <a:pt x="433" y="416"/>
                </a:cubicBezTo>
                <a:cubicBezTo>
                  <a:pt x="430" y="391"/>
                  <a:pt x="424" y="366"/>
                  <a:pt x="417" y="342"/>
                </a:cubicBezTo>
                <a:cubicBezTo>
                  <a:pt x="410" y="316"/>
                  <a:pt x="403" y="289"/>
                  <a:pt x="393" y="263"/>
                </a:cubicBezTo>
                <a:cubicBezTo>
                  <a:pt x="395" y="263"/>
                  <a:pt x="397" y="263"/>
                  <a:pt x="399" y="263"/>
                </a:cubicBezTo>
                <a:close/>
                <a:moveTo>
                  <a:pt x="386" y="263"/>
                </a:moveTo>
                <a:cubicBezTo>
                  <a:pt x="391" y="286"/>
                  <a:pt x="400" y="309"/>
                  <a:pt x="407" y="331"/>
                </a:cubicBezTo>
                <a:cubicBezTo>
                  <a:pt x="416" y="359"/>
                  <a:pt x="425" y="387"/>
                  <a:pt x="428" y="415"/>
                </a:cubicBezTo>
                <a:cubicBezTo>
                  <a:pt x="424" y="414"/>
                  <a:pt x="420" y="413"/>
                  <a:pt x="416" y="412"/>
                </a:cubicBezTo>
                <a:cubicBezTo>
                  <a:pt x="407" y="386"/>
                  <a:pt x="399" y="359"/>
                  <a:pt x="391" y="332"/>
                </a:cubicBezTo>
                <a:cubicBezTo>
                  <a:pt x="384" y="310"/>
                  <a:pt x="378" y="283"/>
                  <a:pt x="365" y="262"/>
                </a:cubicBezTo>
                <a:cubicBezTo>
                  <a:pt x="372" y="263"/>
                  <a:pt x="379" y="263"/>
                  <a:pt x="386" y="263"/>
                </a:cubicBezTo>
                <a:close/>
                <a:moveTo>
                  <a:pt x="343" y="260"/>
                </a:moveTo>
                <a:cubicBezTo>
                  <a:pt x="348" y="261"/>
                  <a:pt x="353" y="261"/>
                  <a:pt x="358" y="262"/>
                </a:cubicBezTo>
                <a:cubicBezTo>
                  <a:pt x="365" y="287"/>
                  <a:pt x="376" y="311"/>
                  <a:pt x="385" y="335"/>
                </a:cubicBezTo>
                <a:cubicBezTo>
                  <a:pt x="393" y="361"/>
                  <a:pt x="401" y="386"/>
                  <a:pt x="411" y="411"/>
                </a:cubicBezTo>
                <a:cubicBezTo>
                  <a:pt x="402" y="409"/>
                  <a:pt x="392" y="406"/>
                  <a:pt x="383" y="403"/>
                </a:cubicBezTo>
                <a:cubicBezTo>
                  <a:pt x="374" y="354"/>
                  <a:pt x="355" y="303"/>
                  <a:pt x="333" y="259"/>
                </a:cubicBezTo>
                <a:cubicBezTo>
                  <a:pt x="336" y="259"/>
                  <a:pt x="340" y="260"/>
                  <a:pt x="343" y="260"/>
                </a:cubicBezTo>
                <a:close/>
                <a:moveTo>
                  <a:pt x="325" y="258"/>
                </a:moveTo>
                <a:cubicBezTo>
                  <a:pt x="343" y="306"/>
                  <a:pt x="365" y="352"/>
                  <a:pt x="378" y="402"/>
                </a:cubicBezTo>
                <a:cubicBezTo>
                  <a:pt x="370" y="399"/>
                  <a:pt x="362" y="396"/>
                  <a:pt x="353" y="393"/>
                </a:cubicBezTo>
                <a:cubicBezTo>
                  <a:pt x="342" y="346"/>
                  <a:pt x="327" y="299"/>
                  <a:pt x="308" y="254"/>
                </a:cubicBezTo>
                <a:cubicBezTo>
                  <a:pt x="313" y="256"/>
                  <a:pt x="319" y="257"/>
                  <a:pt x="325" y="258"/>
                </a:cubicBezTo>
                <a:close/>
                <a:moveTo>
                  <a:pt x="300" y="253"/>
                </a:moveTo>
                <a:cubicBezTo>
                  <a:pt x="316" y="299"/>
                  <a:pt x="334" y="345"/>
                  <a:pt x="349" y="391"/>
                </a:cubicBezTo>
                <a:cubicBezTo>
                  <a:pt x="341" y="388"/>
                  <a:pt x="333" y="385"/>
                  <a:pt x="325" y="382"/>
                </a:cubicBezTo>
                <a:cubicBezTo>
                  <a:pt x="316" y="336"/>
                  <a:pt x="301" y="291"/>
                  <a:pt x="283" y="248"/>
                </a:cubicBezTo>
                <a:cubicBezTo>
                  <a:pt x="289" y="250"/>
                  <a:pt x="294" y="251"/>
                  <a:pt x="300" y="253"/>
                </a:cubicBezTo>
                <a:close/>
                <a:moveTo>
                  <a:pt x="274" y="246"/>
                </a:moveTo>
                <a:cubicBezTo>
                  <a:pt x="290" y="291"/>
                  <a:pt x="311" y="334"/>
                  <a:pt x="322" y="380"/>
                </a:cubicBezTo>
                <a:cubicBezTo>
                  <a:pt x="315" y="377"/>
                  <a:pt x="308" y="374"/>
                  <a:pt x="300" y="370"/>
                </a:cubicBezTo>
                <a:cubicBezTo>
                  <a:pt x="297" y="328"/>
                  <a:pt x="282" y="281"/>
                  <a:pt x="263" y="242"/>
                </a:cubicBezTo>
                <a:cubicBezTo>
                  <a:pt x="267" y="243"/>
                  <a:pt x="271" y="244"/>
                  <a:pt x="274" y="246"/>
                </a:cubicBezTo>
                <a:close/>
                <a:moveTo>
                  <a:pt x="252" y="237"/>
                </a:moveTo>
                <a:cubicBezTo>
                  <a:pt x="270" y="281"/>
                  <a:pt x="287" y="323"/>
                  <a:pt x="297" y="369"/>
                </a:cubicBezTo>
                <a:cubicBezTo>
                  <a:pt x="293" y="367"/>
                  <a:pt x="289" y="365"/>
                  <a:pt x="285" y="363"/>
                </a:cubicBezTo>
                <a:cubicBezTo>
                  <a:pt x="281" y="361"/>
                  <a:pt x="278" y="359"/>
                  <a:pt x="275" y="358"/>
                </a:cubicBezTo>
                <a:cubicBezTo>
                  <a:pt x="267" y="338"/>
                  <a:pt x="258" y="317"/>
                  <a:pt x="251" y="297"/>
                </a:cubicBezTo>
                <a:cubicBezTo>
                  <a:pt x="244" y="275"/>
                  <a:pt x="241" y="253"/>
                  <a:pt x="238" y="231"/>
                </a:cubicBezTo>
                <a:cubicBezTo>
                  <a:pt x="242" y="233"/>
                  <a:pt x="247" y="236"/>
                  <a:pt x="252" y="237"/>
                </a:cubicBezTo>
                <a:close/>
                <a:moveTo>
                  <a:pt x="230" y="228"/>
                </a:moveTo>
                <a:cubicBezTo>
                  <a:pt x="230" y="247"/>
                  <a:pt x="236" y="268"/>
                  <a:pt x="241" y="287"/>
                </a:cubicBezTo>
                <a:cubicBezTo>
                  <a:pt x="249" y="310"/>
                  <a:pt x="258" y="333"/>
                  <a:pt x="269" y="355"/>
                </a:cubicBezTo>
                <a:cubicBezTo>
                  <a:pt x="260" y="350"/>
                  <a:pt x="252" y="345"/>
                  <a:pt x="243" y="339"/>
                </a:cubicBezTo>
                <a:cubicBezTo>
                  <a:pt x="241" y="320"/>
                  <a:pt x="236" y="302"/>
                  <a:pt x="231" y="283"/>
                </a:cubicBezTo>
                <a:cubicBezTo>
                  <a:pt x="224" y="261"/>
                  <a:pt x="218" y="238"/>
                  <a:pt x="210" y="216"/>
                </a:cubicBezTo>
                <a:cubicBezTo>
                  <a:pt x="216" y="220"/>
                  <a:pt x="223" y="224"/>
                  <a:pt x="230" y="228"/>
                </a:cubicBezTo>
                <a:close/>
                <a:moveTo>
                  <a:pt x="201" y="210"/>
                </a:moveTo>
                <a:cubicBezTo>
                  <a:pt x="203" y="232"/>
                  <a:pt x="213" y="253"/>
                  <a:pt x="220" y="273"/>
                </a:cubicBezTo>
                <a:cubicBezTo>
                  <a:pt x="227" y="294"/>
                  <a:pt x="234" y="315"/>
                  <a:pt x="238" y="336"/>
                </a:cubicBezTo>
                <a:cubicBezTo>
                  <a:pt x="228" y="330"/>
                  <a:pt x="219" y="324"/>
                  <a:pt x="210" y="318"/>
                </a:cubicBezTo>
                <a:cubicBezTo>
                  <a:pt x="201" y="275"/>
                  <a:pt x="188" y="234"/>
                  <a:pt x="177" y="191"/>
                </a:cubicBezTo>
                <a:cubicBezTo>
                  <a:pt x="185" y="198"/>
                  <a:pt x="193" y="204"/>
                  <a:pt x="201" y="210"/>
                </a:cubicBezTo>
                <a:close/>
                <a:moveTo>
                  <a:pt x="168" y="182"/>
                </a:moveTo>
                <a:cubicBezTo>
                  <a:pt x="177" y="227"/>
                  <a:pt x="193" y="270"/>
                  <a:pt x="204" y="314"/>
                </a:cubicBezTo>
                <a:cubicBezTo>
                  <a:pt x="195" y="307"/>
                  <a:pt x="186" y="301"/>
                  <a:pt x="178" y="294"/>
                </a:cubicBezTo>
                <a:cubicBezTo>
                  <a:pt x="174" y="254"/>
                  <a:pt x="167" y="212"/>
                  <a:pt x="159" y="172"/>
                </a:cubicBezTo>
                <a:cubicBezTo>
                  <a:pt x="161" y="175"/>
                  <a:pt x="165" y="179"/>
                  <a:pt x="168" y="182"/>
                </a:cubicBezTo>
                <a:close/>
                <a:moveTo>
                  <a:pt x="200" y="113"/>
                </a:moveTo>
                <a:cubicBezTo>
                  <a:pt x="194" y="116"/>
                  <a:pt x="187" y="119"/>
                  <a:pt x="181" y="122"/>
                </a:cubicBezTo>
                <a:cubicBezTo>
                  <a:pt x="181" y="116"/>
                  <a:pt x="181" y="109"/>
                  <a:pt x="179" y="102"/>
                </a:cubicBezTo>
                <a:cubicBezTo>
                  <a:pt x="186" y="106"/>
                  <a:pt x="193" y="110"/>
                  <a:pt x="200" y="113"/>
                </a:cubicBezTo>
                <a:close/>
                <a:moveTo>
                  <a:pt x="171" y="97"/>
                </a:moveTo>
                <a:cubicBezTo>
                  <a:pt x="173" y="101"/>
                  <a:pt x="174" y="105"/>
                  <a:pt x="175" y="109"/>
                </a:cubicBezTo>
                <a:cubicBezTo>
                  <a:pt x="176" y="114"/>
                  <a:pt x="177" y="119"/>
                  <a:pt x="177" y="124"/>
                </a:cubicBezTo>
                <a:cubicBezTo>
                  <a:pt x="172" y="127"/>
                  <a:pt x="168" y="130"/>
                  <a:pt x="163" y="132"/>
                </a:cubicBezTo>
                <a:cubicBezTo>
                  <a:pt x="163" y="118"/>
                  <a:pt x="161" y="103"/>
                  <a:pt x="157" y="90"/>
                </a:cubicBezTo>
                <a:cubicBezTo>
                  <a:pt x="162" y="92"/>
                  <a:pt x="167" y="95"/>
                  <a:pt x="171" y="97"/>
                </a:cubicBezTo>
                <a:close/>
                <a:moveTo>
                  <a:pt x="150" y="85"/>
                </a:moveTo>
                <a:cubicBezTo>
                  <a:pt x="154" y="102"/>
                  <a:pt x="158" y="117"/>
                  <a:pt x="160" y="134"/>
                </a:cubicBezTo>
                <a:cubicBezTo>
                  <a:pt x="157" y="136"/>
                  <a:pt x="154" y="138"/>
                  <a:pt x="151" y="140"/>
                </a:cubicBezTo>
                <a:cubicBezTo>
                  <a:pt x="146" y="119"/>
                  <a:pt x="140" y="98"/>
                  <a:pt x="134" y="78"/>
                </a:cubicBezTo>
                <a:cubicBezTo>
                  <a:pt x="133" y="75"/>
                  <a:pt x="127" y="76"/>
                  <a:pt x="128" y="80"/>
                </a:cubicBezTo>
                <a:cubicBezTo>
                  <a:pt x="139" y="150"/>
                  <a:pt x="159" y="219"/>
                  <a:pt x="171" y="289"/>
                </a:cubicBezTo>
                <a:cubicBezTo>
                  <a:pt x="164" y="284"/>
                  <a:pt x="157" y="278"/>
                  <a:pt x="150" y="272"/>
                </a:cubicBezTo>
                <a:cubicBezTo>
                  <a:pt x="141" y="201"/>
                  <a:pt x="128" y="129"/>
                  <a:pt x="105" y="61"/>
                </a:cubicBezTo>
                <a:cubicBezTo>
                  <a:pt x="120" y="69"/>
                  <a:pt x="135" y="77"/>
                  <a:pt x="150" y="85"/>
                </a:cubicBezTo>
                <a:close/>
                <a:moveTo>
                  <a:pt x="96" y="56"/>
                </a:moveTo>
                <a:cubicBezTo>
                  <a:pt x="118" y="125"/>
                  <a:pt x="132" y="196"/>
                  <a:pt x="145" y="268"/>
                </a:cubicBezTo>
                <a:cubicBezTo>
                  <a:pt x="138" y="261"/>
                  <a:pt x="131" y="254"/>
                  <a:pt x="124" y="247"/>
                </a:cubicBezTo>
                <a:cubicBezTo>
                  <a:pt x="124" y="210"/>
                  <a:pt x="117" y="172"/>
                  <a:pt x="111" y="136"/>
                </a:cubicBezTo>
                <a:cubicBezTo>
                  <a:pt x="107" y="115"/>
                  <a:pt x="102" y="93"/>
                  <a:pt x="96" y="72"/>
                </a:cubicBezTo>
                <a:cubicBezTo>
                  <a:pt x="95" y="67"/>
                  <a:pt x="93" y="59"/>
                  <a:pt x="89" y="52"/>
                </a:cubicBezTo>
                <a:cubicBezTo>
                  <a:pt x="92" y="53"/>
                  <a:pt x="94" y="55"/>
                  <a:pt x="96" y="56"/>
                </a:cubicBezTo>
                <a:close/>
                <a:moveTo>
                  <a:pt x="76" y="45"/>
                </a:moveTo>
                <a:cubicBezTo>
                  <a:pt x="76" y="45"/>
                  <a:pt x="76" y="45"/>
                  <a:pt x="77" y="46"/>
                </a:cubicBezTo>
                <a:cubicBezTo>
                  <a:pt x="85" y="54"/>
                  <a:pt x="88" y="70"/>
                  <a:pt x="90" y="81"/>
                </a:cubicBezTo>
                <a:cubicBezTo>
                  <a:pt x="96" y="101"/>
                  <a:pt x="100" y="121"/>
                  <a:pt x="104" y="142"/>
                </a:cubicBezTo>
                <a:cubicBezTo>
                  <a:pt x="110" y="174"/>
                  <a:pt x="117" y="208"/>
                  <a:pt x="119" y="242"/>
                </a:cubicBezTo>
                <a:cubicBezTo>
                  <a:pt x="112" y="234"/>
                  <a:pt x="106" y="226"/>
                  <a:pt x="101" y="217"/>
                </a:cubicBezTo>
                <a:cubicBezTo>
                  <a:pt x="86" y="160"/>
                  <a:pt x="89" y="95"/>
                  <a:pt x="66" y="39"/>
                </a:cubicBezTo>
                <a:cubicBezTo>
                  <a:pt x="69" y="41"/>
                  <a:pt x="73" y="43"/>
                  <a:pt x="76" y="45"/>
                </a:cubicBezTo>
                <a:close/>
                <a:moveTo>
                  <a:pt x="56" y="34"/>
                </a:moveTo>
                <a:cubicBezTo>
                  <a:pt x="72" y="87"/>
                  <a:pt x="77" y="144"/>
                  <a:pt x="91" y="198"/>
                </a:cubicBezTo>
                <a:cubicBezTo>
                  <a:pt x="89" y="193"/>
                  <a:pt x="88" y="189"/>
                  <a:pt x="86" y="184"/>
                </a:cubicBezTo>
                <a:cubicBezTo>
                  <a:pt x="86" y="184"/>
                  <a:pt x="86" y="183"/>
                  <a:pt x="86" y="183"/>
                </a:cubicBezTo>
                <a:cubicBezTo>
                  <a:pt x="86" y="180"/>
                  <a:pt x="83" y="177"/>
                  <a:pt x="80" y="178"/>
                </a:cubicBezTo>
                <a:cubicBezTo>
                  <a:pt x="77" y="179"/>
                  <a:pt x="75" y="179"/>
                  <a:pt x="72" y="180"/>
                </a:cubicBezTo>
                <a:cubicBezTo>
                  <a:pt x="66" y="154"/>
                  <a:pt x="60" y="127"/>
                  <a:pt x="55" y="101"/>
                </a:cubicBezTo>
                <a:cubicBezTo>
                  <a:pt x="50" y="76"/>
                  <a:pt x="47" y="49"/>
                  <a:pt x="39" y="25"/>
                </a:cubicBezTo>
                <a:cubicBezTo>
                  <a:pt x="45" y="28"/>
                  <a:pt x="50" y="31"/>
                  <a:pt x="56" y="34"/>
                </a:cubicBezTo>
                <a:close/>
                <a:moveTo>
                  <a:pt x="49" y="109"/>
                </a:moveTo>
                <a:cubicBezTo>
                  <a:pt x="54" y="134"/>
                  <a:pt x="61" y="158"/>
                  <a:pt x="68" y="182"/>
                </a:cubicBezTo>
                <a:cubicBezTo>
                  <a:pt x="58" y="185"/>
                  <a:pt x="48" y="189"/>
                  <a:pt x="39" y="193"/>
                </a:cubicBezTo>
                <a:cubicBezTo>
                  <a:pt x="34" y="169"/>
                  <a:pt x="27" y="144"/>
                  <a:pt x="19" y="121"/>
                </a:cubicBezTo>
                <a:cubicBezTo>
                  <a:pt x="18" y="120"/>
                  <a:pt x="18" y="120"/>
                  <a:pt x="17" y="120"/>
                </a:cubicBezTo>
                <a:cubicBezTo>
                  <a:pt x="17" y="116"/>
                  <a:pt x="17" y="113"/>
                  <a:pt x="18" y="110"/>
                </a:cubicBezTo>
                <a:cubicBezTo>
                  <a:pt x="18" y="99"/>
                  <a:pt x="19" y="88"/>
                  <a:pt x="20" y="78"/>
                </a:cubicBezTo>
                <a:cubicBezTo>
                  <a:pt x="24" y="92"/>
                  <a:pt x="29" y="106"/>
                  <a:pt x="33" y="119"/>
                </a:cubicBezTo>
                <a:cubicBezTo>
                  <a:pt x="39" y="142"/>
                  <a:pt x="44" y="164"/>
                  <a:pt x="46" y="187"/>
                </a:cubicBezTo>
                <a:cubicBezTo>
                  <a:pt x="46" y="189"/>
                  <a:pt x="49" y="189"/>
                  <a:pt x="49" y="187"/>
                </a:cubicBezTo>
                <a:cubicBezTo>
                  <a:pt x="48" y="163"/>
                  <a:pt x="43" y="141"/>
                  <a:pt x="38" y="119"/>
                </a:cubicBezTo>
                <a:cubicBezTo>
                  <a:pt x="33" y="98"/>
                  <a:pt x="30" y="77"/>
                  <a:pt x="23" y="57"/>
                </a:cubicBezTo>
                <a:cubicBezTo>
                  <a:pt x="25" y="46"/>
                  <a:pt x="28" y="35"/>
                  <a:pt x="32" y="25"/>
                </a:cubicBezTo>
                <a:cubicBezTo>
                  <a:pt x="35" y="53"/>
                  <a:pt x="43" y="82"/>
                  <a:pt x="49" y="10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graphicFrame>
        <p:nvGraphicFramePr>
          <p:cNvPr id="25" name="8 Gráfico"/>
          <p:cNvGraphicFramePr/>
          <p:nvPr>
            <p:extLst>
              <p:ext uri="{D42A27DB-BD31-4B8C-83A1-F6EECF244321}">
                <p14:modId xmlns:p14="http://schemas.microsoft.com/office/powerpoint/2010/main" val="1679488737"/>
              </p:ext>
            </p:extLst>
          </p:nvPr>
        </p:nvGraphicFramePr>
        <p:xfrm>
          <a:off x="5316056" y="1204044"/>
          <a:ext cx="3299430" cy="5321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26" name="25 Conector recto"/>
          <p:cNvCxnSpPr/>
          <p:nvPr/>
        </p:nvCxnSpPr>
        <p:spPr>
          <a:xfrm>
            <a:off x="7092188" y="1286938"/>
            <a:ext cx="0" cy="5053631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27 CuadroTexto"/>
          <p:cNvSpPr txBox="1"/>
          <p:nvPr/>
        </p:nvSpPr>
        <p:spPr>
          <a:xfrm>
            <a:off x="8170346" y="2526386"/>
            <a:ext cx="3469476" cy="2486790"/>
          </a:xfrm>
          <a:prstGeom prst="rect">
            <a:avLst/>
          </a:prstGeom>
          <a:solidFill>
            <a:schemeClr val="bg1"/>
          </a:solidFill>
          <a:ln w="3175">
            <a:solidFill>
              <a:srgbClr val="CCCDCF"/>
            </a:solidFill>
            <a:prstDash val="solid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algn="ctr" defTabSz="1219014">
              <a:spcAft>
                <a:spcPts val="600"/>
              </a:spcAft>
              <a:defRPr sz="1400" b="1">
                <a:solidFill>
                  <a:schemeClr val="tx2">
                    <a:lumMod val="75000"/>
                  </a:schemeClr>
                </a:solidFill>
                <a:latin typeface="Segoe Print" panose="02000600000000000000" pitchFamily="2" charset="0"/>
              </a:defRPr>
            </a:lvl1pPr>
            <a:lvl2pPr marL="609507" defTabSz="1219014">
              <a:defRPr sz="2400"/>
            </a:lvl2pPr>
            <a:lvl3pPr marL="1219014" defTabSz="1219014">
              <a:defRPr sz="2400"/>
            </a:lvl3pPr>
            <a:lvl4pPr marL="1828520" defTabSz="1219014">
              <a:defRPr sz="2400"/>
            </a:lvl4pPr>
            <a:lvl5pPr marL="2438027" defTabSz="1219014">
              <a:defRPr sz="2400"/>
            </a:lvl5pPr>
            <a:lvl6pPr marL="3047534" defTabSz="1219014">
              <a:defRPr sz="2400"/>
            </a:lvl6pPr>
            <a:lvl7pPr marL="3657041" defTabSz="1219014">
              <a:defRPr sz="2400"/>
            </a:lvl7pPr>
            <a:lvl8pPr marL="4266547" defTabSz="1219014">
              <a:defRPr sz="2400"/>
            </a:lvl8pPr>
            <a:lvl9pPr marL="4876053" defTabSz="1219014">
              <a:defRPr sz="2400"/>
            </a:lvl9pPr>
          </a:lstStyle>
          <a:p>
            <a:r>
              <a:rPr lang="es-ES_tradnl" sz="1600" dirty="0">
                <a:solidFill>
                  <a:srgbClr val="1F497D">
                    <a:lumMod val="75000"/>
                  </a:srgbClr>
                </a:solidFill>
              </a:rPr>
              <a:t>Las cifras de intención de participación en las movilizaciones oscilan entre el 70,4% de Aragón y el 88,3% de Murcia</a:t>
            </a:r>
          </a:p>
          <a:p>
            <a:r>
              <a:rPr lang="es-ES_tradnl" sz="1600" b="0" dirty="0">
                <a:solidFill>
                  <a:srgbClr val="1F497D">
                    <a:lumMod val="75000"/>
                  </a:srgbClr>
                </a:solidFill>
              </a:rPr>
              <a:t>La respuesta ante la propuesta de movilización sería masiva en todas las comunidades</a:t>
            </a:r>
          </a:p>
        </p:txBody>
      </p:sp>
    </p:spTree>
    <p:extLst>
      <p:ext uri="{BB962C8B-B14F-4D97-AF65-F5344CB8AC3E}">
        <p14:creationId xmlns:p14="http://schemas.microsoft.com/office/powerpoint/2010/main" val="172062150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5" b="7795"/>
          <a:stretch/>
        </p:blipFill>
        <p:spPr>
          <a:xfrm flipH="1">
            <a:off x="813" y="0"/>
            <a:ext cx="12189600" cy="6858000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6095613" y="909584"/>
            <a:ext cx="5400000" cy="5038833"/>
          </a:xfrm>
          <a:prstGeom prst="rect">
            <a:avLst/>
          </a:prstGeom>
          <a:solidFill>
            <a:srgbClr val="99CC00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s-ES" dirty="0"/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821" y="1413243"/>
            <a:ext cx="3497587" cy="769444"/>
          </a:xfrm>
          <a:prstGeom prst="rect">
            <a:avLst/>
          </a:prstGeom>
        </p:spPr>
      </p:pic>
      <p:sp>
        <p:nvSpPr>
          <p:cNvPr id="10" name="9 CuadroTexto"/>
          <p:cNvSpPr txBox="1"/>
          <p:nvPr/>
        </p:nvSpPr>
        <p:spPr>
          <a:xfrm>
            <a:off x="7046820" y="3691229"/>
            <a:ext cx="2386423" cy="12923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3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info@analisiseinvestigacion.com</a:t>
            </a:r>
          </a:p>
          <a:p>
            <a:r>
              <a:rPr lang="es-ES" sz="13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www.analisiseinvestigacion.com</a:t>
            </a:r>
          </a:p>
          <a:p>
            <a:endParaRPr lang="es-ES" sz="13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r>
              <a:rPr lang="es-ES" sz="13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C/Orense 68, 3º</a:t>
            </a:r>
          </a:p>
          <a:p>
            <a:r>
              <a:rPr lang="es-ES" sz="13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28020 MADRID</a:t>
            </a:r>
          </a:p>
          <a:p>
            <a:r>
              <a:rPr lang="es-ES" sz="13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Tel.: 91 571 27 77</a:t>
            </a:r>
          </a:p>
        </p:txBody>
      </p:sp>
      <p:grpSp>
        <p:nvGrpSpPr>
          <p:cNvPr id="12" name="11 Grupo"/>
          <p:cNvGrpSpPr/>
          <p:nvPr/>
        </p:nvGrpSpPr>
        <p:grpSpPr>
          <a:xfrm>
            <a:off x="7103340" y="5291691"/>
            <a:ext cx="1008090" cy="288425"/>
            <a:chOff x="7103340" y="4402635"/>
            <a:chExt cx="1008090" cy="288492"/>
          </a:xfrm>
        </p:grpSpPr>
        <p:sp>
          <p:nvSpPr>
            <p:cNvPr id="13" name="Freeform 286"/>
            <p:cNvSpPr/>
            <p:nvPr/>
          </p:nvSpPr>
          <p:spPr>
            <a:xfrm>
              <a:off x="7823173" y="4402635"/>
              <a:ext cx="288257" cy="288492"/>
            </a:xfrm>
            <a:custGeom>
              <a:avLst/>
              <a:gdLst/>
              <a:ahLst/>
              <a:cxnLst/>
              <a:rect l="l" t="t" r="r" b="b"/>
              <a:pathLst>
                <a:path w="432708" h="432707">
                  <a:moveTo>
                    <a:pt x="81133" y="0"/>
                  </a:moveTo>
                  <a:lnTo>
                    <a:pt x="351575" y="0"/>
                  </a:lnTo>
                  <a:cubicBezTo>
                    <a:pt x="373924" y="0"/>
                    <a:pt x="393034" y="7935"/>
                    <a:pt x="408903" y="23805"/>
                  </a:cubicBezTo>
                  <a:cubicBezTo>
                    <a:pt x="424773" y="39674"/>
                    <a:pt x="432708" y="58784"/>
                    <a:pt x="432708" y="81133"/>
                  </a:cubicBezTo>
                  <a:lnTo>
                    <a:pt x="432708" y="351575"/>
                  </a:lnTo>
                  <a:cubicBezTo>
                    <a:pt x="432708" y="373923"/>
                    <a:pt x="424773" y="393033"/>
                    <a:pt x="408903" y="408903"/>
                  </a:cubicBezTo>
                  <a:cubicBezTo>
                    <a:pt x="393034" y="424772"/>
                    <a:pt x="373924" y="432707"/>
                    <a:pt x="351575" y="432707"/>
                  </a:cubicBezTo>
                  <a:lnTo>
                    <a:pt x="81133" y="432707"/>
                  </a:lnTo>
                  <a:cubicBezTo>
                    <a:pt x="58784" y="432707"/>
                    <a:pt x="39675" y="424772"/>
                    <a:pt x="23805" y="408903"/>
                  </a:cubicBezTo>
                  <a:cubicBezTo>
                    <a:pt x="7935" y="393033"/>
                    <a:pt x="0" y="373923"/>
                    <a:pt x="0" y="351575"/>
                  </a:cubicBezTo>
                  <a:lnTo>
                    <a:pt x="0" y="81133"/>
                  </a:lnTo>
                  <a:cubicBezTo>
                    <a:pt x="0" y="58784"/>
                    <a:pt x="7935" y="39674"/>
                    <a:pt x="23805" y="23805"/>
                  </a:cubicBezTo>
                  <a:cubicBezTo>
                    <a:pt x="39675" y="7935"/>
                    <a:pt x="58784" y="0"/>
                    <a:pt x="81133" y="0"/>
                  </a:cubicBezTo>
                  <a:close/>
                  <a:moveTo>
                    <a:pt x="271851" y="108177"/>
                  </a:moveTo>
                  <a:cubicBezTo>
                    <a:pt x="255511" y="108177"/>
                    <a:pt x="241567" y="113952"/>
                    <a:pt x="230017" y="125502"/>
                  </a:cubicBezTo>
                  <a:cubicBezTo>
                    <a:pt x="218467" y="137052"/>
                    <a:pt x="212691" y="150997"/>
                    <a:pt x="212691" y="167336"/>
                  </a:cubicBezTo>
                  <a:cubicBezTo>
                    <a:pt x="212691" y="172782"/>
                    <a:pt x="213161" y="177290"/>
                    <a:pt x="214100" y="180858"/>
                  </a:cubicBezTo>
                  <a:cubicBezTo>
                    <a:pt x="189873" y="179544"/>
                    <a:pt x="167149" y="173440"/>
                    <a:pt x="145926" y="162547"/>
                  </a:cubicBezTo>
                  <a:cubicBezTo>
                    <a:pt x="124704" y="151654"/>
                    <a:pt x="106675" y="137099"/>
                    <a:pt x="91838" y="118882"/>
                  </a:cubicBezTo>
                  <a:cubicBezTo>
                    <a:pt x="86391" y="128272"/>
                    <a:pt x="83668" y="138226"/>
                    <a:pt x="83668" y="148743"/>
                  </a:cubicBezTo>
                  <a:cubicBezTo>
                    <a:pt x="83668" y="170153"/>
                    <a:pt x="92213" y="186586"/>
                    <a:pt x="109304" y="198043"/>
                  </a:cubicBezTo>
                  <a:cubicBezTo>
                    <a:pt x="100477" y="197855"/>
                    <a:pt x="91087" y="195413"/>
                    <a:pt x="81133" y="190718"/>
                  </a:cubicBezTo>
                  <a:lnTo>
                    <a:pt x="81133" y="191281"/>
                  </a:lnTo>
                  <a:cubicBezTo>
                    <a:pt x="81133" y="205367"/>
                    <a:pt x="85828" y="217903"/>
                    <a:pt x="95218" y="228890"/>
                  </a:cubicBezTo>
                  <a:cubicBezTo>
                    <a:pt x="104609" y="239876"/>
                    <a:pt x="116159" y="246684"/>
                    <a:pt x="129868" y="249314"/>
                  </a:cubicBezTo>
                  <a:cubicBezTo>
                    <a:pt x="124422" y="250816"/>
                    <a:pt x="119634" y="251568"/>
                    <a:pt x="115502" y="251568"/>
                  </a:cubicBezTo>
                  <a:cubicBezTo>
                    <a:pt x="113060" y="251568"/>
                    <a:pt x="109398" y="251192"/>
                    <a:pt x="104515" y="250441"/>
                  </a:cubicBezTo>
                  <a:cubicBezTo>
                    <a:pt x="108459" y="262272"/>
                    <a:pt x="115454" y="272038"/>
                    <a:pt x="125502" y="279739"/>
                  </a:cubicBezTo>
                  <a:cubicBezTo>
                    <a:pt x="135550" y="287438"/>
                    <a:pt x="146959" y="291383"/>
                    <a:pt x="159730" y="291570"/>
                  </a:cubicBezTo>
                  <a:cubicBezTo>
                    <a:pt x="137944" y="308473"/>
                    <a:pt x="113435" y="316924"/>
                    <a:pt x="86204" y="316924"/>
                  </a:cubicBezTo>
                  <a:cubicBezTo>
                    <a:pt x="81321" y="316924"/>
                    <a:pt x="76625" y="316642"/>
                    <a:pt x="72118" y="316079"/>
                  </a:cubicBezTo>
                  <a:cubicBezTo>
                    <a:pt x="99914" y="333733"/>
                    <a:pt x="130150" y="342560"/>
                    <a:pt x="162829" y="342560"/>
                  </a:cubicBezTo>
                  <a:cubicBezTo>
                    <a:pt x="183864" y="342560"/>
                    <a:pt x="203583" y="339226"/>
                    <a:pt x="221988" y="332559"/>
                  </a:cubicBezTo>
                  <a:cubicBezTo>
                    <a:pt x="240393" y="325892"/>
                    <a:pt x="256169" y="316971"/>
                    <a:pt x="269315" y="305796"/>
                  </a:cubicBezTo>
                  <a:cubicBezTo>
                    <a:pt x="282462" y="294622"/>
                    <a:pt x="293777" y="281757"/>
                    <a:pt x="303262" y="267202"/>
                  </a:cubicBezTo>
                  <a:cubicBezTo>
                    <a:pt x="312746" y="252647"/>
                    <a:pt x="319789" y="237435"/>
                    <a:pt x="324390" y="221565"/>
                  </a:cubicBezTo>
                  <a:cubicBezTo>
                    <a:pt x="328991" y="205696"/>
                    <a:pt x="331292" y="189873"/>
                    <a:pt x="331292" y="174097"/>
                  </a:cubicBezTo>
                  <a:cubicBezTo>
                    <a:pt x="331292" y="170716"/>
                    <a:pt x="331198" y="168181"/>
                    <a:pt x="331010" y="166491"/>
                  </a:cubicBezTo>
                  <a:cubicBezTo>
                    <a:pt x="342842" y="158040"/>
                    <a:pt x="352701" y="147804"/>
                    <a:pt x="360590" y="135785"/>
                  </a:cubicBezTo>
                  <a:cubicBezTo>
                    <a:pt x="350073" y="140479"/>
                    <a:pt x="338710" y="143672"/>
                    <a:pt x="326503" y="145363"/>
                  </a:cubicBezTo>
                  <a:cubicBezTo>
                    <a:pt x="339274" y="137851"/>
                    <a:pt x="348007" y="126864"/>
                    <a:pt x="352701" y="112402"/>
                  </a:cubicBezTo>
                  <a:cubicBezTo>
                    <a:pt x="340495" y="119539"/>
                    <a:pt x="327911" y="124328"/>
                    <a:pt x="314953" y="126770"/>
                  </a:cubicBezTo>
                  <a:cubicBezTo>
                    <a:pt x="303496" y="114374"/>
                    <a:pt x="289129" y="108177"/>
                    <a:pt x="271851" y="10817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4" name="Freeform 287"/>
            <p:cNvSpPr/>
            <p:nvPr/>
          </p:nvSpPr>
          <p:spPr>
            <a:xfrm>
              <a:off x="7463256" y="4402635"/>
              <a:ext cx="288255" cy="288492"/>
            </a:xfrm>
            <a:custGeom>
              <a:avLst/>
              <a:gdLst/>
              <a:ahLst/>
              <a:cxnLst/>
              <a:rect l="l" t="t" r="r" b="b"/>
              <a:pathLst>
                <a:path w="432707" h="432707">
                  <a:moveTo>
                    <a:pt x="81133" y="0"/>
                  </a:moveTo>
                  <a:lnTo>
                    <a:pt x="351574" y="0"/>
                  </a:lnTo>
                  <a:cubicBezTo>
                    <a:pt x="373924" y="0"/>
                    <a:pt x="393033" y="7935"/>
                    <a:pt x="408902" y="23805"/>
                  </a:cubicBezTo>
                  <a:cubicBezTo>
                    <a:pt x="424772" y="39674"/>
                    <a:pt x="432707" y="58784"/>
                    <a:pt x="432707" y="81133"/>
                  </a:cubicBezTo>
                  <a:lnTo>
                    <a:pt x="432707" y="351575"/>
                  </a:lnTo>
                  <a:cubicBezTo>
                    <a:pt x="432707" y="373923"/>
                    <a:pt x="424772" y="393033"/>
                    <a:pt x="408902" y="408903"/>
                  </a:cubicBezTo>
                  <a:cubicBezTo>
                    <a:pt x="393033" y="424772"/>
                    <a:pt x="373924" y="432707"/>
                    <a:pt x="351574" y="432707"/>
                  </a:cubicBezTo>
                  <a:lnTo>
                    <a:pt x="298613" y="432707"/>
                  </a:lnTo>
                  <a:lnTo>
                    <a:pt x="298613" y="265090"/>
                  </a:lnTo>
                  <a:lnTo>
                    <a:pt x="354673" y="265090"/>
                  </a:lnTo>
                  <a:lnTo>
                    <a:pt x="363125" y="199733"/>
                  </a:lnTo>
                  <a:lnTo>
                    <a:pt x="298613" y="199733"/>
                  </a:lnTo>
                  <a:lnTo>
                    <a:pt x="298613" y="158040"/>
                  </a:lnTo>
                  <a:cubicBezTo>
                    <a:pt x="298613" y="147522"/>
                    <a:pt x="300821" y="139634"/>
                    <a:pt x="305234" y="134376"/>
                  </a:cubicBezTo>
                  <a:cubicBezTo>
                    <a:pt x="309647" y="129117"/>
                    <a:pt x="318239" y="126488"/>
                    <a:pt x="331010" y="126488"/>
                  </a:cubicBezTo>
                  <a:lnTo>
                    <a:pt x="365378" y="126206"/>
                  </a:lnTo>
                  <a:lnTo>
                    <a:pt x="365378" y="67892"/>
                  </a:lnTo>
                  <a:cubicBezTo>
                    <a:pt x="353546" y="66202"/>
                    <a:pt x="336832" y="65357"/>
                    <a:pt x="315234" y="65357"/>
                  </a:cubicBezTo>
                  <a:cubicBezTo>
                    <a:pt x="289693" y="65357"/>
                    <a:pt x="269269" y="72869"/>
                    <a:pt x="253962" y="87894"/>
                  </a:cubicBezTo>
                  <a:cubicBezTo>
                    <a:pt x="238656" y="102918"/>
                    <a:pt x="231003" y="124141"/>
                    <a:pt x="231003" y="151560"/>
                  </a:cubicBezTo>
                  <a:lnTo>
                    <a:pt x="231003" y="199733"/>
                  </a:lnTo>
                  <a:lnTo>
                    <a:pt x="174661" y="199733"/>
                  </a:lnTo>
                  <a:lnTo>
                    <a:pt x="174661" y="265090"/>
                  </a:lnTo>
                  <a:lnTo>
                    <a:pt x="231003" y="265090"/>
                  </a:lnTo>
                  <a:lnTo>
                    <a:pt x="231003" y="432707"/>
                  </a:lnTo>
                  <a:lnTo>
                    <a:pt x="81133" y="432707"/>
                  </a:lnTo>
                  <a:cubicBezTo>
                    <a:pt x="58784" y="432707"/>
                    <a:pt x="39675" y="424772"/>
                    <a:pt x="23805" y="408903"/>
                  </a:cubicBezTo>
                  <a:cubicBezTo>
                    <a:pt x="7936" y="393033"/>
                    <a:pt x="0" y="373923"/>
                    <a:pt x="0" y="351575"/>
                  </a:cubicBezTo>
                  <a:lnTo>
                    <a:pt x="0" y="81133"/>
                  </a:lnTo>
                  <a:cubicBezTo>
                    <a:pt x="0" y="58784"/>
                    <a:pt x="7936" y="39674"/>
                    <a:pt x="23805" y="23805"/>
                  </a:cubicBezTo>
                  <a:cubicBezTo>
                    <a:pt x="39675" y="7935"/>
                    <a:pt x="58784" y="0"/>
                    <a:pt x="8113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5" name="Freeform 335"/>
            <p:cNvSpPr/>
            <p:nvPr/>
          </p:nvSpPr>
          <p:spPr>
            <a:xfrm>
              <a:off x="7103340" y="4402635"/>
              <a:ext cx="288255" cy="288492"/>
            </a:xfrm>
            <a:custGeom>
              <a:avLst/>
              <a:gdLst>
                <a:gd name="connsiteX0" fmla="*/ 232693 w 432707"/>
                <a:gd name="connsiteY0" fmla="*/ 194512 h 432707"/>
                <a:gd name="connsiteX1" fmla="*/ 232693 w 432707"/>
                <a:gd name="connsiteY1" fmla="*/ 195225 h 432707"/>
                <a:gd name="connsiteX2" fmla="*/ 232130 w 432707"/>
                <a:gd name="connsiteY2" fmla="*/ 195225 h 432707"/>
                <a:gd name="connsiteX3" fmla="*/ 66766 w 432707"/>
                <a:gd name="connsiteY3" fmla="*/ 166772 h 432707"/>
                <a:gd name="connsiteX4" fmla="*/ 66766 w 432707"/>
                <a:gd name="connsiteY4" fmla="*/ 362280 h 432707"/>
                <a:gd name="connsiteX5" fmla="*/ 131841 w 432707"/>
                <a:gd name="connsiteY5" fmla="*/ 362280 h 432707"/>
                <a:gd name="connsiteX6" fmla="*/ 131841 w 432707"/>
                <a:gd name="connsiteY6" fmla="*/ 166772 h 432707"/>
                <a:gd name="connsiteX7" fmla="*/ 291007 w 432707"/>
                <a:gd name="connsiteY7" fmla="*/ 162265 h 432707"/>
                <a:gd name="connsiteX8" fmla="*/ 243521 w 432707"/>
                <a:gd name="connsiteY8" fmla="*/ 180805 h 432707"/>
                <a:gd name="connsiteX9" fmla="*/ 232693 w 432707"/>
                <a:gd name="connsiteY9" fmla="*/ 194512 h 432707"/>
                <a:gd name="connsiteX10" fmla="*/ 232693 w 432707"/>
                <a:gd name="connsiteY10" fmla="*/ 166772 h 432707"/>
                <a:gd name="connsiteX11" fmla="*/ 167618 w 432707"/>
                <a:gd name="connsiteY11" fmla="*/ 166772 h 432707"/>
                <a:gd name="connsiteX12" fmla="*/ 167618 w 432707"/>
                <a:gd name="connsiteY12" fmla="*/ 362280 h 432707"/>
                <a:gd name="connsiteX13" fmla="*/ 232693 w 432707"/>
                <a:gd name="connsiteY13" fmla="*/ 362280 h 432707"/>
                <a:gd name="connsiteX14" fmla="*/ 232693 w 432707"/>
                <a:gd name="connsiteY14" fmla="*/ 252976 h 432707"/>
                <a:gd name="connsiteX15" fmla="*/ 234665 w 432707"/>
                <a:gd name="connsiteY15" fmla="*/ 237200 h 432707"/>
                <a:gd name="connsiteX16" fmla="*/ 247342 w 432707"/>
                <a:gd name="connsiteY16" fmla="*/ 220438 h 432707"/>
                <a:gd name="connsiteX17" fmla="*/ 268189 w 432707"/>
                <a:gd name="connsiteY17" fmla="*/ 213536 h 432707"/>
                <a:gd name="connsiteX18" fmla="*/ 300867 w 432707"/>
                <a:gd name="connsiteY18" fmla="*/ 257765 h 432707"/>
                <a:gd name="connsiteX19" fmla="*/ 300867 w 432707"/>
                <a:gd name="connsiteY19" fmla="*/ 362280 h 432707"/>
                <a:gd name="connsiteX20" fmla="*/ 365942 w 432707"/>
                <a:gd name="connsiteY20" fmla="*/ 362280 h 432707"/>
                <a:gd name="connsiteX21" fmla="*/ 365942 w 432707"/>
                <a:gd name="connsiteY21" fmla="*/ 250159 h 432707"/>
                <a:gd name="connsiteX22" fmla="*/ 345377 w 432707"/>
                <a:gd name="connsiteY22" fmla="*/ 184520 h 432707"/>
                <a:gd name="connsiteX23" fmla="*/ 291007 w 432707"/>
                <a:gd name="connsiteY23" fmla="*/ 162265 h 432707"/>
                <a:gd name="connsiteX24" fmla="*/ 99726 w 432707"/>
                <a:gd name="connsiteY24" fmla="*/ 72681 h 432707"/>
                <a:gd name="connsiteX25" fmla="*/ 73104 w 432707"/>
                <a:gd name="connsiteY25" fmla="*/ 82259 h 432707"/>
                <a:gd name="connsiteX26" fmla="*/ 62822 w 432707"/>
                <a:gd name="connsiteY26" fmla="*/ 106486 h 432707"/>
                <a:gd name="connsiteX27" fmla="*/ 72822 w 432707"/>
                <a:gd name="connsiteY27" fmla="*/ 130573 h 432707"/>
                <a:gd name="connsiteX28" fmla="*/ 98881 w 432707"/>
                <a:gd name="connsiteY28" fmla="*/ 140292 h 432707"/>
                <a:gd name="connsiteX29" fmla="*/ 99162 w 432707"/>
                <a:gd name="connsiteY29" fmla="*/ 140292 h 432707"/>
                <a:gd name="connsiteX30" fmla="*/ 125925 w 432707"/>
                <a:gd name="connsiteY30" fmla="*/ 130573 h 432707"/>
                <a:gd name="connsiteX31" fmla="*/ 136066 w 432707"/>
                <a:gd name="connsiteY31" fmla="*/ 106486 h 432707"/>
                <a:gd name="connsiteX32" fmla="*/ 125925 w 432707"/>
                <a:gd name="connsiteY32" fmla="*/ 82259 h 432707"/>
                <a:gd name="connsiteX33" fmla="*/ 99726 w 432707"/>
                <a:gd name="connsiteY33" fmla="*/ 72681 h 432707"/>
                <a:gd name="connsiteX34" fmla="*/ 81133 w 432707"/>
                <a:gd name="connsiteY34" fmla="*/ 0 h 432707"/>
                <a:gd name="connsiteX35" fmla="*/ 351575 w 432707"/>
                <a:gd name="connsiteY35" fmla="*/ 0 h 432707"/>
                <a:gd name="connsiteX36" fmla="*/ 408903 w 432707"/>
                <a:gd name="connsiteY36" fmla="*/ 23804 h 432707"/>
                <a:gd name="connsiteX37" fmla="*/ 432707 w 432707"/>
                <a:gd name="connsiteY37" fmla="*/ 81133 h 432707"/>
                <a:gd name="connsiteX38" fmla="*/ 432707 w 432707"/>
                <a:gd name="connsiteY38" fmla="*/ 351575 h 432707"/>
                <a:gd name="connsiteX39" fmla="*/ 408903 w 432707"/>
                <a:gd name="connsiteY39" fmla="*/ 408903 h 432707"/>
                <a:gd name="connsiteX40" fmla="*/ 351575 w 432707"/>
                <a:gd name="connsiteY40" fmla="*/ 432707 h 432707"/>
                <a:gd name="connsiteX41" fmla="*/ 81133 w 432707"/>
                <a:gd name="connsiteY41" fmla="*/ 432707 h 432707"/>
                <a:gd name="connsiteX42" fmla="*/ 23805 w 432707"/>
                <a:gd name="connsiteY42" fmla="*/ 408903 h 432707"/>
                <a:gd name="connsiteX43" fmla="*/ 0 w 432707"/>
                <a:gd name="connsiteY43" fmla="*/ 351575 h 432707"/>
                <a:gd name="connsiteX44" fmla="*/ 0 w 432707"/>
                <a:gd name="connsiteY44" fmla="*/ 81133 h 432707"/>
                <a:gd name="connsiteX45" fmla="*/ 23805 w 432707"/>
                <a:gd name="connsiteY45" fmla="*/ 23804 h 432707"/>
                <a:gd name="connsiteX46" fmla="*/ 81133 w 432707"/>
                <a:gd name="connsiteY46" fmla="*/ 0 h 432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432707" h="432707">
                  <a:moveTo>
                    <a:pt x="232693" y="194512"/>
                  </a:moveTo>
                  <a:lnTo>
                    <a:pt x="232693" y="195225"/>
                  </a:lnTo>
                  <a:lnTo>
                    <a:pt x="232130" y="195225"/>
                  </a:lnTo>
                  <a:close/>
                  <a:moveTo>
                    <a:pt x="66766" y="166772"/>
                  </a:moveTo>
                  <a:lnTo>
                    <a:pt x="66766" y="362280"/>
                  </a:lnTo>
                  <a:lnTo>
                    <a:pt x="131841" y="362280"/>
                  </a:lnTo>
                  <a:lnTo>
                    <a:pt x="131841" y="166772"/>
                  </a:lnTo>
                  <a:close/>
                  <a:moveTo>
                    <a:pt x="291007" y="162265"/>
                  </a:moveTo>
                  <a:cubicBezTo>
                    <a:pt x="271851" y="162265"/>
                    <a:pt x="256022" y="168445"/>
                    <a:pt x="243521" y="180805"/>
                  </a:cubicBezTo>
                  <a:lnTo>
                    <a:pt x="232693" y="194512"/>
                  </a:lnTo>
                  <a:lnTo>
                    <a:pt x="232693" y="166772"/>
                  </a:lnTo>
                  <a:lnTo>
                    <a:pt x="167618" y="166772"/>
                  </a:lnTo>
                  <a:cubicBezTo>
                    <a:pt x="168181" y="179168"/>
                    <a:pt x="168181" y="244337"/>
                    <a:pt x="167618" y="362280"/>
                  </a:cubicBezTo>
                  <a:lnTo>
                    <a:pt x="232693" y="362280"/>
                  </a:lnTo>
                  <a:lnTo>
                    <a:pt x="232693" y="252976"/>
                  </a:lnTo>
                  <a:cubicBezTo>
                    <a:pt x="232693" y="245839"/>
                    <a:pt x="233350" y="240581"/>
                    <a:pt x="234665" y="237200"/>
                  </a:cubicBezTo>
                  <a:cubicBezTo>
                    <a:pt x="237482" y="230627"/>
                    <a:pt x="241708" y="225040"/>
                    <a:pt x="247342" y="220438"/>
                  </a:cubicBezTo>
                  <a:cubicBezTo>
                    <a:pt x="252976" y="215837"/>
                    <a:pt x="259925" y="213536"/>
                    <a:pt x="268189" y="213536"/>
                  </a:cubicBezTo>
                  <a:cubicBezTo>
                    <a:pt x="289974" y="213536"/>
                    <a:pt x="300867" y="228279"/>
                    <a:pt x="300867" y="257765"/>
                  </a:cubicBezTo>
                  <a:lnTo>
                    <a:pt x="300867" y="362280"/>
                  </a:lnTo>
                  <a:lnTo>
                    <a:pt x="365942" y="362280"/>
                  </a:lnTo>
                  <a:lnTo>
                    <a:pt x="365942" y="250159"/>
                  </a:lnTo>
                  <a:cubicBezTo>
                    <a:pt x="365942" y="221237"/>
                    <a:pt x="359087" y="199357"/>
                    <a:pt x="345377" y="184520"/>
                  </a:cubicBezTo>
                  <a:cubicBezTo>
                    <a:pt x="331667" y="169683"/>
                    <a:pt x="313544" y="162265"/>
                    <a:pt x="291007" y="162265"/>
                  </a:cubicBezTo>
                  <a:close/>
                  <a:moveTo>
                    <a:pt x="99726" y="72681"/>
                  </a:moveTo>
                  <a:cubicBezTo>
                    <a:pt x="88833" y="72681"/>
                    <a:pt x="79959" y="75874"/>
                    <a:pt x="73104" y="82259"/>
                  </a:cubicBezTo>
                  <a:cubicBezTo>
                    <a:pt x="66249" y="88645"/>
                    <a:pt x="62822" y="96720"/>
                    <a:pt x="62822" y="106486"/>
                  </a:cubicBezTo>
                  <a:cubicBezTo>
                    <a:pt x="62822" y="116065"/>
                    <a:pt x="66155" y="124093"/>
                    <a:pt x="72822" y="130573"/>
                  </a:cubicBezTo>
                  <a:cubicBezTo>
                    <a:pt x="79490" y="137052"/>
                    <a:pt x="88176" y="140292"/>
                    <a:pt x="98881" y="140292"/>
                  </a:cubicBezTo>
                  <a:lnTo>
                    <a:pt x="99162" y="140292"/>
                  </a:lnTo>
                  <a:cubicBezTo>
                    <a:pt x="110243" y="140292"/>
                    <a:pt x="119164" y="137052"/>
                    <a:pt x="125925" y="130573"/>
                  </a:cubicBezTo>
                  <a:cubicBezTo>
                    <a:pt x="132686" y="124093"/>
                    <a:pt x="136066" y="116065"/>
                    <a:pt x="136066" y="106486"/>
                  </a:cubicBezTo>
                  <a:cubicBezTo>
                    <a:pt x="135879" y="96720"/>
                    <a:pt x="132498" y="88645"/>
                    <a:pt x="125925" y="82259"/>
                  </a:cubicBezTo>
                  <a:cubicBezTo>
                    <a:pt x="119352" y="75874"/>
                    <a:pt x="110619" y="72681"/>
                    <a:pt x="99726" y="72681"/>
                  </a:cubicBezTo>
                  <a:close/>
                  <a:moveTo>
                    <a:pt x="81133" y="0"/>
                  </a:moveTo>
                  <a:lnTo>
                    <a:pt x="351575" y="0"/>
                  </a:lnTo>
                  <a:cubicBezTo>
                    <a:pt x="373924" y="0"/>
                    <a:pt x="393033" y="7935"/>
                    <a:pt x="408903" y="23804"/>
                  </a:cubicBezTo>
                  <a:cubicBezTo>
                    <a:pt x="424773" y="39674"/>
                    <a:pt x="432707" y="58783"/>
                    <a:pt x="432707" y="81133"/>
                  </a:cubicBezTo>
                  <a:lnTo>
                    <a:pt x="432707" y="351575"/>
                  </a:lnTo>
                  <a:cubicBezTo>
                    <a:pt x="432707" y="373924"/>
                    <a:pt x="424773" y="393033"/>
                    <a:pt x="408903" y="408903"/>
                  </a:cubicBezTo>
                  <a:cubicBezTo>
                    <a:pt x="393033" y="424772"/>
                    <a:pt x="373924" y="432707"/>
                    <a:pt x="351575" y="432707"/>
                  </a:cubicBezTo>
                  <a:lnTo>
                    <a:pt x="81133" y="432707"/>
                  </a:lnTo>
                  <a:cubicBezTo>
                    <a:pt x="58784" y="432707"/>
                    <a:pt x="39674" y="424772"/>
                    <a:pt x="23805" y="408903"/>
                  </a:cubicBezTo>
                  <a:cubicBezTo>
                    <a:pt x="7935" y="393033"/>
                    <a:pt x="0" y="373924"/>
                    <a:pt x="0" y="351575"/>
                  </a:cubicBezTo>
                  <a:lnTo>
                    <a:pt x="0" y="81133"/>
                  </a:lnTo>
                  <a:cubicBezTo>
                    <a:pt x="0" y="58783"/>
                    <a:pt x="7935" y="39674"/>
                    <a:pt x="23805" y="23804"/>
                  </a:cubicBezTo>
                  <a:cubicBezTo>
                    <a:pt x="39674" y="7935"/>
                    <a:pt x="58784" y="0"/>
                    <a:pt x="8113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1796989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6095205" y="3044279"/>
            <a:ext cx="5485608" cy="769441"/>
          </a:xfrm>
        </p:spPr>
        <p:txBody>
          <a:bodyPr/>
          <a:lstStyle/>
          <a:p>
            <a:r>
              <a:rPr lang="es-ES" dirty="0"/>
              <a:t>Resultados </a:t>
            </a:r>
          </a:p>
        </p:txBody>
      </p:sp>
    </p:spTree>
    <p:extLst>
      <p:ext uri="{BB962C8B-B14F-4D97-AF65-F5344CB8AC3E}">
        <p14:creationId xmlns:p14="http://schemas.microsoft.com/office/powerpoint/2010/main" val="3193330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Caracterización</a:t>
            </a:r>
            <a:br>
              <a:rPr lang="es-ES" dirty="0"/>
            </a:br>
            <a:r>
              <a:rPr lang="es-ES" dirty="0"/>
              <a:t>de la muestra</a:t>
            </a:r>
          </a:p>
        </p:txBody>
      </p:sp>
      <p:sp>
        <p:nvSpPr>
          <p:cNvPr id="5" name="4 Rectángulo"/>
          <p:cNvSpPr/>
          <p:nvPr/>
        </p:nvSpPr>
        <p:spPr>
          <a:xfrm>
            <a:off x="10199662" y="1484784"/>
            <a:ext cx="1265274" cy="1049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r"/>
            <a:r>
              <a:rPr lang="es-ES" sz="6000" b="1" dirty="0">
                <a:solidFill>
                  <a:srgbClr val="17AADD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1</a:t>
            </a:r>
          </a:p>
        </p:txBody>
      </p:sp>
      <p:cxnSp>
        <p:nvCxnSpPr>
          <p:cNvPr id="6" name="5 Conector recto"/>
          <p:cNvCxnSpPr/>
          <p:nvPr/>
        </p:nvCxnSpPr>
        <p:spPr>
          <a:xfrm>
            <a:off x="10692466" y="2564904"/>
            <a:ext cx="772470" cy="0"/>
          </a:xfrm>
          <a:prstGeom prst="line">
            <a:avLst/>
          </a:prstGeom>
          <a:ln>
            <a:solidFill>
              <a:srgbClr val="17AA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6687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1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5138820"/>
              </p:ext>
            </p:extLst>
          </p:nvPr>
        </p:nvGraphicFramePr>
        <p:xfrm>
          <a:off x="3340058" y="1188285"/>
          <a:ext cx="4608000" cy="5202720"/>
        </p:xfrm>
        <a:graphic>
          <a:graphicData uri="http://schemas.openxmlformats.org/drawingml/2006/table">
            <a:tbl>
              <a:tblPr/>
              <a:tblGrid>
                <a:gridCol w="12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r" rtl="0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200" b="1" i="0" u="none" strike="noStrike" kern="1200" dirty="0">
                        <a:solidFill>
                          <a:srgbClr val="49AADD"/>
                        </a:solidFill>
                        <a:effectLst/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i="0" u="none" strike="noStrike" kern="1200" dirty="0">
                          <a:solidFill>
                            <a:srgbClr val="49AADD"/>
                          </a:solidFill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Nº</a:t>
                      </a:r>
                      <a:r>
                        <a:rPr lang="es-ES" sz="1200" b="1" i="0" u="none" strike="noStrike" kern="1200" baseline="0" dirty="0">
                          <a:solidFill>
                            <a:srgbClr val="49AADD"/>
                          </a:solidFill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de encuestas</a:t>
                      </a:r>
                      <a:endParaRPr lang="es-ES" sz="1200" b="1" i="0" u="none" strike="noStrike" kern="1200" dirty="0">
                        <a:solidFill>
                          <a:srgbClr val="49AADD"/>
                        </a:solidFill>
                        <a:effectLst/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</a:rPr>
                        <a:t>Andalucía</a:t>
                      </a: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3011</a:t>
                      </a:r>
                      <a:endParaRPr lang="es-ES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</a:rPr>
                        <a:t>Aragón</a:t>
                      </a: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811</a:t>
                      </a:r>
                      <a:endParaRPr lang="es-ES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</a:rPr>
                        <a:t>Asturias </a:t>
                      </a: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135</a:t>
                      </a:r>
                      <a:endParaRPr lang="es-ES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</a:rPr>
                        <a:t>Balears, Illes</a:t>
                      </a: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154</a:t>
                      </a:r>
                      <a:endParaRPr lang="es-ES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</a:rPr>
                        <a:t>Canarias</a:t>
                      </a: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753</a:t>
                      </a:r>
                      <a:endParaRPr lang="es-ES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</a:rPr>
                        <a:t>Cantabria</a:t>
                      </a: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212</a:t>
                      </a:r>
                      <a:endParaRPr lang="es-ES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</a:rPr>
                        <a:t>C. La Mancha</a:t>
                      </a: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1274</a:t>
                      </a:r>
                      <a:endParaRPr lang="es-ES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</a:rPr>
                        <a:t>Castilla y León</a:t>
                      </a: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1853</a:t>
                      </a:r>
                      <a:endParaRPr lang="es-ES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</a:rPr>
                        <a:t>Cataluña</a:t>
                      </a: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2277</a:t>
                      </a:r>
                      <a:endParaRPr lang="es-ES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</a:rPr>
                        <a:t>Ceuta</a:t>
                      </a: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77</a:t>
                      </a:r>
                      <a:endParaRPr lang="es-ES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</a:rPr>
                        <a:t>C. Valenciana</a:t>
                      </a: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946</a:t>
                      </a:r>
                      <a:endParaRPr lang="es-ES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</a:rPr>
                        <a:t>Extremadura</a:t>
                      </a: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521</a:t>
                      </a:r>
                      <a:endParaRPr lang="es-ES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</a:rPr>
                        <a:t>Galicia</a:t>
                      </a: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1293</a:t>
                      </a:r>
                      <a:endParaRPr lang="es-ES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</a:rPr>
                        <a:t>Madrid </a:t>
                      </a: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3532</a:t>
                      </a:r>
                      <a:endParaRPr lang="es-ES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</a:rPr>
                        <a:t>Melilla</a:t>
                      </a: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77</a:t>
                      </a:r>
                      <a:endParaRPr lang="es-ES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</a:rPr>
                        <a:t>Murcia</a:t>
                      </a: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97</a:t>
                      </a:r>
                      <a:endParaRPr lang="es-ES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</a:rPr>
                        <a:t>Navarra</a:t>
                      </a: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502</a:t>
                      </a:r>
                      <a:endParaRPr lang="es-ES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</a:rPr>
                        <a:t>País Vasco</a:t>
                      </a: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1448</a:t>
                      </a:r>
                      <a:endParaRPr lang="es-ES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rtl="0" fontAlgn="b"/>
                      <a:r>
                        <a:rPr lang="es-ES" sz="1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/>
                        </a:rPr>
                        <a:t>Rioja, La</a:t>
                      </a: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328</a:t>
                      </a:r>
                      <a:endParaRPr lang="es-ES" sz="14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graphicFrame>
        <p:nvGraphicFramePr>
          <p:cNvPr id="13" name="8 Gráfico"/>
          <p:cNvGraphicFramePr/>
          <p:nvPr>
            <p:extLst>
              <p:ext uri="{D42A27DB-BD31-4B8C-83A1-F6EECF244321}">
                <p14:modId xmlns:p14="http://schemas.microsoft.com/office/powerpoint/2010/main" val="794634849"/>
              </p:ext>
            </p:extLst>
          </p:nvPr>
        </p:nvGraphicFramePr>
        <p:xfrm>
          <a:off x="4665679" y="1495416"/>
          <a:ext cx="3299430" cy="50117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34566" y="188640"/>
            <a:ext cx="9738348" cy="861774"/>
          </a:xfrm>
        </p:spPr>
        <p:txBody>
          <a:bodyPr/>
          <a:lstStyle/>
          <a:p>
            <a:r>
              <a:rPr lang="es-ES" dirty="0"/>
              <a:t>Caracterización de la muestra</a:t>
            </a:r>
            <a:br>
              <a:rPr lang="es-ES" dirty="0"/>
            </a:br>
            <a:r>
              <a:rPr lang="es-ES" b="0" dirty="0">
                <a:solidFill>
                  <a:srgbClr val="006EB3"/>
                </a:solidFill>
              </a:rPr>
              <a:t>Datos sociodemográficos. CCAA.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334566" y="6360062"/>
            <a:ext cx="9721080" cy="371075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r>
              <a:rPr lang="es-ES_tradnl" sz="900" dirty="0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rPr>
              <a:t>Base: Total muestra</a:t>
            </a:r>
            <a:endParaRPr lang="es-ES" sz="900" b="1" dirty="0">
              <a:solidFill>
                <a:prstClr val="black">
                  <a:lumMod val="50000"/>
                  <a:lumOff val="50000"/>
                </a:prstClr>
              </a:solidFill>
              <a:cs typeface="Arial" panose="020B0604020202020204" pitchFamily="34" charset="0"/>
            </a:endParaRPr>
          </a:p>
          <a:p>
            <a:r>
              <a:rPr lang="es-ES" sz="1000" b="1" dirty="0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rPr>
              <a:t>P1. Comunidad Autónoma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>
                <a:solidFill>
                  <a:prstClr val="white"/>
                </a:solidFill>
              </a:rPr>
              <a:pPr/>
              <a:t>7</a:t>
            </a:fld>
            <a:endParaRPr lang="es-E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868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34566" y="188640"/>
            <a:ext cx="9738348" cy="861774"/>
          </a:xfrm>
        </p:spPr>
        <p:txBody>
          <a:bodyPr/>
          <a:lstStyle/>
          <a:p>
            <a:r>
              <a:rPr lang="es-ES" dirty="0"/>
              <a:t>Caracterización de la muestra</a:t>
            </a:r>
            <a:br>
              <a:rPr lang="es-ES" dirty="0"/>
            </a:br>
            <a:r>
              <a:rPr lang="es-ES" b="0" dirty="0">
                <a:solidFill>
                  <a:srgbClr val="006EB3"/>
                </a:solidFill>
              </a:rPr>
              <a:t>Datos profesionales - laborales</a:t>
            </a:r>
            <a:endParaRPr lang="es-ES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8</a:t>
            </a:fld>
            <a:endParaRPr lang="es-ES"/>
          </a:p>
        </p:txBody>
      </p:sp>
      <p:sp>
        <p:nvSpPr>
          <p:cNvPr id="4" name="3 CuadroTexto"/>
          <p:cNvSpPr txBox="1"/>
          <p:nvPr/>
        </p:nvSpPr>
        <p:spPr>
          <a:xfrm>
            <a:off x="334566" y="6349429"/>
            <a:ext cx="9721080" cy="371075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r>
              <a:rPr lang="es-ES_tradnl" sz="900" dirty="0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rPr>
              <a:t>Base: Total muestra</a:t>
            </a:r>
            <a:endParaRPr lang="es-ES" sz="900" b="1" dirty="0">
              <a:solidFill>
                <a:prstClr val="black">
                  <a:lumMod val="50000"/>
                  <a:lumOff val="50000"/>
                </a:prstClr>
              </a:solidFill>
              <a:cs typeface="Arial" panose="020B0604020202020204" pitchFamily="34" charset="0"/>
            </a:endParaRPr>
          </a:p>
          <a:p>
            <a:r>
              <a:rPr lang="es-ES" sz="1000" b="1" dirty="0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rPr>
              <a:t>P2. Años de experiencia / P3. Situación laboral</a:t>
            </a:r>
          </a:p>
        </p:txBody>
      </p:sp>
      <p:sp>
        <p:nvSpPr>
          <p:cNvPr id="5" name="4 Rectángulo"/>
          <p:cNvSpPr/>
          <p:nvPr/>
        </p:nvSpPr>
        <p:spPr>
          <a:xfrm>
            <a:off x="478582" y="1843303"/>
            <a:ext cx="5400000" cy="3293682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ot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Rectangle 26"/>
          <p:cNvSpPr txBox="1">
            <a:spLocks noChangeArrowheads="1"/>
          </p:cNvSpPr>
          <p:nvPr/>
        </p:nvSpPr>
        <p:spPr bwMode="auto">
          <a:xfrm>
            <a:off x="708553" y="1700808"/>
            <a:ext cx="2147126" cy="30777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3366"/>
              </a:buClr>
              <a:buSzTx/>
              <a:buFont typeface="Monotype Sorts" pitchFamily="2" charset="2"/>
              <a:buNone/>
              <a:tabLst/>
              <a:defRPr/>
            </a:pPr>
            <a:r>
              <a:rPr lang="es-ES" sz="1400" b="1" dirty="0">
                <a:solidFill>
                  <a:schemeClr val="accent5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AÑOS DE EXPERIENCIA</a:t>
            </a:r>
          </a:p>
        </p:txBody>
      </p:sp>
      <p:graphicFrame>
        <p:nvGraphicFramePr>
          <p:cNvPr id="9" name="8 Gráfico"/>
          <p:cNvGraphicFramePr/>
          <p:nvPr>
            <p:extLst>
              <p:ext uri="{D42A27DB-BD31-4B8C-83A1-F6EECF244321}">
                <p14:modId xmlns:p14="http://schemas.microsoft.com/office/powerpoint/2010/main" val="1462936993"/>
              </p:ext>
            </p:extLst>
          </p:nvPr>
        </p:nvGraphicFramePr>
        <p:xfrm>
          <a:off x="533582" y="2350745"/>
          <a:ext cx="5273592" cy="32407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10 Rectángulo"/>
          <p:cNvSpPr/>
          <p:nvPr/>
        </p:nvSpPr>
        <p:spPr>
          <a:xfrm>
            <a:off x="6455246" y="1847034"/>
            <a:ext cx="5400000" cy="3293682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ot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2" name="Rectangle 26"/>
          <p:cNvSpPr txBox="1">
            <a:spLocks noChangeArrowheads="1"/>
          </p:cNvSpPr>
          <p:nvPr/>
        </p:nvSpPr>
        <p:spPr bwMode="auto">
          <a:xfrm>
            <a:off x="6685217" y="1700808"/>
            <a:ext cx="2001382" cy="30777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3366"/>
              </a:buClr>
              <a:buSzTx/>
              <a:buFont typeface="Monotype Sorts" pitchFamily="2" charset="2"/>
              <a:buNone/>
              <a:tabLst/>
              <a:defRPr/>
            </a:pPr>
            <a:r>
              <a:rPr lang="es-ES" sz="1400" b="1" dirty="0">
                <a:solidFill>
                  <a:schemeClr val="accent5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SITUACIÓN LABORAL</a:t>
            </a:r>
          </a:p>
        </p:txBody>
      </p:sp>
      <p:graphicFrame>
        <p:nvGraphicFramePr>
          <p:cNvPr id="13" name="12 Gráfico"/>
          <p:cNvGraphicFramePr/>
          <p:nvPr>
            <p:extLst>
              <p:ext uri="{D42A27DB-BD31-4B8C-83A1-F6EECF244321}">
                <p14:modId xmlns:p14="http://schemas.microsoft.com/office/powerpoint/2010/main" val="3155455763"/>
              </p:ext>
            </p:extLst>
          </p:nvPr>
        </p:nvGraphicFramePr>
        <p:xfrm>
          <a:off x="6455246" y="2354476"/>
          <a:ext cx="5328592" cy="32407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13 CuadroTexto"/>
          <p:cNvSpPr txBox="1"/>
          <p:nvPr/>
        </p:nvSpPr>
        <p:spPr>
          <a:xfrm>
            <a:off x="10847734" y="3358857"/>
            <a:ext cx="1188132" cy="707886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s-ES" sz="1000" dirty="0"/>
              <a:t>Excedencia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ES" sz="1000" dirty="0"/>
              <a:t>Baja temporal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ES" sz="1000" dirty="0"/>
              <a:t>Estudiante / prácticas</a:t>
            </a:r>
          </a:p>
        </p:txBody>
      </p:sp>
      <p:cxnSp>
        <p:nvCxnSpPr>
          <p:cNvPr id="8" name="7 Conector recto de flecha"/>
          <p:cNvCxnSpPr/>
          <p:nvPr/>
        </p:nvCxnSpPr>
        <p:spPr>
          <a:xfrm flipV="1">
            <a:off x="11135766" y="4119007"/>
            <a:ext cx="72008" cy="1039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20 Grupo"/>
          <p:cNvGrpSpPr/>
          <p:nvPr/>
        </p:nvGrpSpPr>
        <p:grpSpPr>
          <a:xfrm>
            <a:off x="4126012" y="5502406"/>
            <a:ext cx="3529014" cy="276965"/>
            <a:chOff x="4711875" y="5584731"/>
            <a:chExt cx="3529014" cy="276965"/>
          </a:xfrm>
        </p:grpSpPr>
        <p:sp>
          <p:nvSpPr>
            <p:cNvPr id="17" name="1 Rectángulo"/>
            <p:cNvSpPr/>
            <p:nvPr/>
          </p:nvSpPr>
          <p:spPr>
            <a:xfrm>
              <a:off x="4711875" y="5646108"/>
              <a:ext cx="155959" cy="154210"/>
            </a:xfrm>
            <a:prstGeom prst="rect">
              <a:avLst/>
            </a:prstGeom>
            <a:solidFill>
              <a:srgbClr val="2159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1219014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09507" algn="l" defTabSz="1219014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19014" algn="l" defTabSz="1219014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828520" algn="l" defTabSz="1219014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438027" algn="l" defTabSz="1219014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047534" algn="l" defTabSz="1219014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657041" algn="l" defTabSz="1219014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4266547" algn="l" defTabSz="1219014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876053" algn="l" defTabSz="1219014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18" name="22 Rectángulo"/>
            <p:cNvSpPr/>
            <p:nvPr/>
          </p:nvSpPr>
          <p:spPr>
            <a:xfrm>
              <a:off x="5919252" y="5646108"/>
              <a:ext cx="155959" cy="154210"/>
            </a:xfrm>
            <a:prstGeom prst="rect">
              <a:avLst/>
            </a:prstGeom>
            <a:solidFill>
              <a:srgbClr val="49AA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1219014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09507" algn="l" defTabSz="1219014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19014" algn="l" defTabSz="1219014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828520" algn="l" defTabSz="1219014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438027" algn="l" defTabSz="1219014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047534" algn="l" defTabSz="1219014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657041" algn="l" defTabSz="1219014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4266547" algn="l" defTabSz="1219014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876053" algn="l" defTabSz="1219014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19" name="24 CuadroTexto"/>
            <p:cNvSpPr txBox="1"/>
            <p:nvPr/>
          </p:nvSpPr>
          <p:spPr>
            <a:xfrm>
              <a:off x="4845256" y="5584731"/>
              <a:ext cx="1052624" cy="276965"/>
            </a:xfrm>
            <a:prstGeom prst="rect">
              <a:avLst/>
            </a:prstGeom>
            <a:noFill/>
          </p:spPr>
          <p:txBody>
            <a:bodyPr wrap="square" lIns="91406" tIns="45703" rIns="91406" bIns="45703" rtlCol="0" anchor="b">
              <a:spAutoFit/>
            </a:bodyPr>
            <a:lstStyle>
              <a:defPPr>
                <a:defRPr lang="es-ES"/>
              </a:defPPr>
              <a:lvl1pPr marL="0" algn="l" defTabSz="121901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07" algn="l" defTabSz="121901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014" algn="l" defTabSz="121901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520" algn="l" defTabSz="121901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027" algn="l" defTabSz="121901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534" algn="l" defTabSz="121901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041" algn="l" defTabSz="121901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547" algn="l" defTabSz="121901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053" algn="l" defTabSz="121901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_tradnl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Total nacional</a:t>
              </a:r>
            </a:p>
          </p:txBody>
        </p:sp>
        <p:sp>
          <p:nvSpPr>
            <p:cNvPr id="20" name="25 CuadroTexto"/>
            <p:cNvSpPr txBox="1"/>
            <p:nvPr/>
          </p:nvSpPr>
          <p:spPr>
            <a:xfrm>
              <a:off x="6075211" y="5584731"/>
              <a:ext cx="2165678" cy="276965"/>
            </a:xfrm>
            <a:prstGeom prst="rect">
              <a:avLst/>
            </a:prstGeom>
            <a:noFill/>
          </p:spPr>
          <p:txBody>
            <a:bodyPr wrap="square" lIns="91406" tIns="45703" rIns="91406" bIns="45703" rtlCol="0" anchor="b">
              <a:spAutoFit/>
            </a:bodyPr>
            <a:lstStyle>
              <a:defPPr>
                <a:defRPr lang="es-ES"/>
              </a:defPPr>
              <a:lvl1pPr marL="0" algn="l" defTabSz="121901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07" algn="l" defTabSz="121901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014" algn="l" defTabSz="121901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520" algn="l" defTabSz="121901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027" algn="l" defTabSz="121901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534" algn="l" defTabSz="121901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041" algn="l" defTabSz="121901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547" algn="l" defTabSz="121901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053" algn="l" defTabSz="121901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_tradnl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Castilla y León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481486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22 Gráfico"/>
          <p:cNvGraphicFramePr/>
          <p:nvPr>
            <p:extLst>
              <p:ext uri="{D42A27DB-BD31-4B8C-83A1-F6EECF244321}">
                <p14:modId xmlns:p14="http://schemas.microsoft.com/office/powerpoint/2010/main" val="818221923"/>
              </p:ext>
            </p:extLst>
          </p:nvPr>
        </p:nvGraphicFramePr>
        <p:xfrm>
          <a:off x="781993" y="2157655"/>
          <a:ext cx="4793178" cy="32407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11 Rectángulo"/>
          <p:cNvSpPr/>
          <p:nvPr/>
        </p:nvSpPr>
        <p:spPr>
          <a:xfrm>
            <a:off x="478582" y="2061193"/>
            <a:ext cx="5400000" cy="3293682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ot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6455246" y="2064924"/>
            <a:ext cx="5400000" cy="3293682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ot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34566" y="188640"/>
            <a:ext cx="9738348" cy="861774"/>
          </a:xfrm>
        </p:spPr>
        <p:txBody>
          <a:bodyPr/>
          <a:lstStyle/>
          <a:p>
            <a:r>
              <a:rPr lang="es-ES" dirty="0"/>
              <a:t>Caracterización de la muestra</a:t>
            </a:r>
            <a:br>
              <a:rPr lang="es-ES" dirty="0"/>
            </a:br>
            <a:r>
              <a:rPr lang="es-ES" b="0" dirty="0">
                <a:solidFill>
                  <a:srgbClr val="006EB3"/>
                </a:solidFill>
              </a:rPr>
              <a:t>Datos profesionales - laborales</a:t>
            </a:r>
            <a:endParaRPr lang="es-ES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9</a:t>
            </a:fld>
            <a:endParaRPr lang="es-ES"/>
          </a:p>
        </p:txBody>
      </p:sp>
      <p:sp>
        <p:nvSpPr>
          <p:cNvPr id="5" name="Rectangle 26"/>
          <p:cNvSpPr txBox="1">
            <a:spLocks noChangeArrowheads="1"/>
          </p:cNvSpPr>
          <p:nvPr/>
        </p:nvSpPr>
        <p:spPr bwMode="auto">
          <a:xfrm>
            <a:off x="708553" y="1916832"/>
            <a:ext cx="2076081" cy="30777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3366"/>
              </a:buClr>
              <a:buSzTx/>
              <a:buFont typeface="Monotype Sorts" pitchFamily="2" charset="2"/>
              <a:buNone/>
              <a:tabLst/>
              <a:defRPr/>
            </a:pPr>
            <a:r>
              <a:rPr lang="es-ES" sz="1400" b="1" dirty="0">
                <a:solidFill>
                  <a:schemeClr val="accent5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GESTIÓN DEL CENTRO</a:t>
            </a:r>
          </a:p>
        </p:txBody>
      </p:sp>
      <p:sp>
        <p:nvSpPr>
          <p:cNvPr id="7" name="Rectangle 26"/>
          <p:cNvSpPr txBox="1">
            <a:spLocks noChangeArrowheads="1"/>
          </p:cNvSpPr>
          <p:nvPr/>
        </p:nvSpPr>
        <p:spPr bwMode="auto">
          <a:xfrm>
            <a:off x="6943668" y="1920563"/>
            <a:ext cx="1881669" cy="30777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3366"/>
              </a:buClr>
              <a:buSzTx/>
              <a:buFont typeface="Monotype Sorts" pitchFamily="2" charset="2"/>
              <a:buNone/>
              <a:tabLst/>
              <a:defRPr/>
            </a:pPr>
            <a:r>
              <a:rPr lang="es-ES" sz="1400" b="1" dirty="0">
                <a:solidFill>
                  <a:schemeClr val="accent5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TIPO DE CONTRATO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334566" y="6354185"/>
            <a:ext cx="9721080" cy="371075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r>
              <a:rPr lang="es-ES" sz="900" dirty="0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rPr>
              <a:t>Base: Total muestra</a:t>
            </a:r>
          </a:p>
          <a:p>
            <a:r>
              <a:rPr lang="es-ES" sz="1000" b="1" dirty="0">
                <a:solidFill>
                  <a:prstClr val="black">
                    <a:lumMod val="50000"/>
                    <a:lumOff val="50000"/>
                  </a:prstClr>
                </a:solidFill>
                <a:cs typeface="Arial" panose="020B0604020202020204" pitchFamily="34" charset="0"/>
              </a:rPr>
              <a:t>P4. Gestión del centro I P5. Tipo de contrato</a:t>
            </a:r>
          </a:p>
        </p:txBody>
      </p:sp>
      <p:graphicFrame>
        <p:nvGraphicFramePr>
          <p:cNvPr id="9" name="8 Gráfico"/>
          <p:cNvGraphicFramePr/>
          <p:nvPr>
            <p:extLst>
              <p:ext uri="{D42A27DB-BD31-4B8C-83A1-F6EECF244321}">
                <p14:modId xmlns:p14="http://schemas.microsoft.com/office/powerpoint/2010/main" val="2897872556"/>
              </p:ext>
            </p:extLst>
          </p:nvPr>
        </p:nvGraphicFramePr>
        <p:xfrm>
          <a:off x="6758657" y="2157655"/>
          <a:ext cx="4793178" cy="32407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15 CuadroTexto"/>
          <p:cNvSpPr txBox="1"/>
          <p:nvPr/>
        </p:nvSpPr>
        <p:spPr>
          <a:xfrm rot="10800000" flipV="1">
            <a:off x="2544269" y="3022161"/>
            <a:ext cx="2765272" cy="671625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65000"/>
              </a:schemeClr>
            </a:solidFill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1050" dirty="0">
                <a:solidFill>
                  <a:schemeClr val="accent5">
                    <a:lumMod val="75000"/>
                  </a:schemeClr>
                </a:solidFill>
                <a:latin typeface="Segoe Print" panose="02000600000000000000" pitchFamily="2" charset="0"/>
              </a:rPr>
              <a:t>Privado + Privado concertado</a:t>
            </a:r>
          </a:p>
          <a:p>
            <a:pPr algn="ctr"/>
            <a:r>
              <a:rPr lang="es-ES_tradnl" sz="1200" b="1" dirty="0">
                <a:solidFill>
                  <a:srgbClr val="4BACC6">
                    <a:lumMod val="75000"/>
                  </a:srgbClr>
                </a:solidFill>
                <a:latin typeface="Segoe Print" panose="02000600000000000000" pitchFamily="2" charset="0"/>
              </a:rPr>
              <a:t>Total: 14,2% </a:t>
            </a:r>
          </a:p>
          <a:p>
            <a:pPr algn="ctr"/>
            <a:r>
              <a:rPr lang="es-ES_tradnl" sz="1200" b="1" dirty="0">
                <a:solidFill>
                  <a:srgbClr val="4BACC6">
                    <a:lumMod val="75000"/>
                  </a:srgbClr>
                </a:solidFill>
                <a:latin typeface="Segoe Print" panose="02000600000000000000" pitchFamily="2" charset="0"/>
              </a:rPr>
              <a:t>Castilla y León: 7,6%</a:t>
            </a:r>
            <a:endParaRPr lang="es-ES_tradnl" sz="1000" dirty="0">
              <a:solidFill>
                <a:schemeClr val="accent5">
                  <a:lumMod val="75000"/>
                </a:schemeClr>
              </a:solidFill>
              <a:latin typeface="Segoe Print" panose="02000600000000000000" pitchFamily="2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10919742" y="3238773"/>
            <a:ext cx="1188132" cy="707886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s-ES" sz="1000" dirty="0"/>
              <a:t>Estudiante / prácticas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ES" sz="1000" dirty="0"/>
              <a:t>Autónomo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ES" sz="1000" dirty="0"/>
              <a:t>Otros</a:t>
            </a:r>
          </a:p>
        </p:txBody>
      </p:sp>
      <p:cxnSp>
        <p:nvCxnSpPr>
          <p:cNvPr id="16" name="15 Conector recto de flecha"/>
          <p:cNvCxnSpPr/>
          <p:nvPr/>
        </p:nvCxnSpPr>
        <p:spPr>
          <a:xfrm flipV="1">
            <a:off x="10991750" y="3976857"/>
            <a:ext cx="72008" cy="1039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20 Grupo"/>
          <p:cNvGrpSpPr/>
          <p:nvPr/>
        </p:nvGrpSpPr>
        <p:grpSpPr>
          <a:xfrm>
            <a:off x="4126012" y="5521609"/>
            <a:ext cx="3529014" cy="276965"/>
            <a:chOff x="4711875" y="5584731"/>
            <a:chExt cx="3529014" cy="276965"/>
          </a:xfrm>
        </p:grpSpPr>
        <p:sp>
          <p:nvSpPr>
            <p:cNvPr id="18" name="1 Rectángulo"/>
            <p:cNvSpPr/>
            <p:nvPr/>
          </p:nvSpPr>
          <p:spPr>
            <a:xfrm>
              <a:off x="4711875" y="5646108"/>
              <a:ext cx="155959" cy="154210"/>
            </a:xfrm>
            <a:prstGeom prst="rect">
              <a:avLst/>
            </a:prstGeom>
            <a:solidFill>
              <a:srgbClr val="2159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1219014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09507" algn="l" defTabSz="1219014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19014" algn="l" defTabSz="1219014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828520" algn="l" defTabSz="1219014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438027" algn="l" defTabSz="1219014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047534" algn="l" defTabSz="1219014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657041" algn="l" defTabSz="1219014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4266547" algn="l" defTabSz="1219014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876053" algn="l" defTabSz="1219014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19" name="22 Rectángulo"/>
            <p:cNvSpPr/>
            <p:nvPr/>
          </p:nvSpPr>
          <p:spPr>
            <a:xfrm>
              <a:off x="5919252" y="5646108"/>
              <a:ext cx="155959" cy="154210"/>
            </a:xfrm>
            <a:prstGeom prst="rect">
              <a:avLst/>
            </a:prstGeom>
            <a:solidFill>
              <a:srgbClr val="49AA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1219014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09507" algn="l" defTabSz="1219014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19014" algn="l" defTabSz="1219014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828520" algn="l" defTabSz="1219014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438027" algn="l" defTabSz="1219014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047534" algn="l" defTabSz="1219014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657041" algn="l" defTabSz="1219014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4266547" algn="l" defTabSz="1219014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876053" algn="l" defTabSz="1219014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/>
            </a:p>
          </p:txBody>
        </p:sp>
        <p:sp>
          <p:nvSpPr>
            <p:cNvPr id="20" name="24 CuadroTexto"/>
            <p:cNvSpPr txBox="1"/>
            <p:nvPr/>
          </p:nvSpPr>
          <p:spPr>
            <a:xfrm>
              <a:off x="4845256" y="5584731"/>
              <a:ext cx="1052624" cy="276965"/>
            </a:xfrm>
            <a:prstGeom prst="rect">
              <a:avLst/>
            </a:prstGeom>
            <a:noFill/>
          </p:spPr>
          <p:txBody>
            <a:bodyPr wrap="square" lIns="91406" tIns="45703" rIns="91406" bIns="45703" rtlCol="0" anchor="b">
              <a:spAutoFit/>
            </a:bodyPr>
            <a:lstStyle>
              <a:defPPr>
                <a:defRPr lang="es-ES"/>
              </a:defPPr>
              <a:lvl1pPr marL="0" algn="l" defTabSz="121901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07" algn="l" defTabSz="121901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014" algn="l" defTabSz="121901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520" algn="l" defTabSz="121901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027" algn="l" defTabSz="121901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534" algn="l" defTabSz="121901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041" algn="l" defTabSz="121901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547" algn="l" defTabSz="121901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053" algn="l" defTabSz="121901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_tradnl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Total nacional</a:t>
              </a:r>
            </a:p>
          </p:txBody>
        </p:sp>
        <p:sp>
          <p:nvSpPr>
            <p:cNvPr id="21" name="25 CuadroTexto"/>
            <p:cNvSpPr txBox="1"/>
            <p:nvPr/>
          </p:nvSpPr>
          <p:spPr>
            <a:xfrm>
              <a:off x="6075211" y="5584731"/>
              <a:ext cx="2165678" cy="276965"/>
            </a:xfrm>
            <a:prstGeom prst="rect">
              <a:avLst/>
            </a:prstGeom>
            <a:noFill/>
          </p:spPr>
          <p:txBody>
            <a:bodyPr wrap="square" lIns="91406" tIns="45703" rIns="91406" bIns="45703" rtlCol="0" anchor="b">
              <a:spAutoFit/>
            </a:bodyPr>
            <a:lstStyle>
              <a:defPPr>
                <a:defRPr lang="es-ES"/>
              </a:defPPr>
              <a:lvl1pPr marL="0" algn="l" defTabSz="121901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07" algn="l" defTabSz="121901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014" algn="l" defTabSz="121901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520" algn="l" defTabSz="121901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027" algn="l" defTabSz="121901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534" algn="l" defTabSz="121901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041" algn="l" defTabSz="121901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547" algn="l" defTabSz="121901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053" algn="l" defTabSz="1219014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_tradnl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Castilla y León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2929986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LÉGIO ENFERMERÍA">
    <a:dk1>
      <a:sysClr val="windowText" lastClr="000000"/>
    </a:dk1>
    <a:lt1>
      <a:sysClr val="window" lastClr="FFFFFF"/>
    </a:lt1>
    <a:dk2>
      <a:srgbClr val="0072BA"/>
    </a:dk2>
    <a:lt2>
      <a:srgbClr val="D7E1E1"/>
    </a:lt2>
    <a:accent1>
      <a:srgbClr val="3092A6"/>
    </a:accent1>
    <a:accent2>
      <a:srgbClr val="33CCCC"/>
    </a:accent2>
    <a:accent3>
      <a:srgbClr val="00B082"/>
    </a:accent3>
    <a:accent4>
      <a:srgbClr val="669900"/>
    </a:accent4>
    <a:accent5>
      <a:srgbClr val="FFC95D"/>
    </a:accent5>
    <a:accent6>
      <a:srgbClr val="C25C5C"/>
    </a:accent6>
    <a:hlink>
      <a:srgbClr val="1F57F5"/>
    </a:hlink>
    <a:folHlink>
      <a:srgbClr val="9E3BAF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Större template">
    <a:dk1>
      <a:srgbClr val="273339"/>
    </a:dk1>
    <a:lt1>
      <a:sysClr val="window" lastClr="FFFFFF"/>
    </a:lt1>
    <a:dk2>
      <a:srgbClr val="40515A"/>
    </a:dk2>
    <a:lt2>
      <a:srgbClr val="8C9CA6"/>
    </a:lt2>
    <a:accent1>
      <a:srgbClr val="0095CD"/>
    </a:accent1>
    <a:accent2>
      <a:srgbClr val="324D5E"/>
    </a:accent2>
    <a:accent3>
      <a:srgbClr val="F17C3F"/>
    </a:accent3>
    <a:accent4>
      <a:srgbClr val="7BB21B"/>
    </a:accent4>
    <a:accent5>
      <a:srgbClr val="814E7E"/>
    </a:accent5>
    <a:accent6>
      <a:srgbClr val="9D121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Större template">
    <a:dk1>
      <a:srgbClr val="273339"/>
    </a:dk1>
    <a:lt1>
      <a:sysClr val="window" lastClr="FFFFFF"/>
    </a:lt1>
    <a:dk2>
      <a:srgbClr val="40515A"/>
    </a:dk2>
    <a:lt2>
      <a:srgbClr val="8C9CA6"/>
    </a:lt2>
    <a:accent1>
      <a:srgbClr val="0095CD"/>
    </a:accent1>
    <a:accent2>
      <a:srgbClr val="324D5E"/>
    </a:accent2>
    <a:accent3>
      <a:srgbClr val="F17C3F"/>
    </a:accent3>
    <a:accent4>
      <a:srgbClr val="7BB21B"/>
    </a:accent4>
    <a:accent5>
      <a:srgbClr val="814E7E"/>
    </a:accent5>
    <a:accent6>
      <a:srgbClr val="9D121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Större template">
    <a:dk1>
      <a:srgbClr val="273339"/>
    </a:dk1>
    <a:lt1>
      <a:sysClr val="window" lastClr="FFFFFF"/>
    </a:lt1>
    <a:dk2>
      <a:srgbClr val="40515A"/>
    </a:dk2>
    <a:lt2>
      <a:srgbClr val="8C9CA6"/>
    </a:lt2>
    <a:accent1>
      <a:srgbClr val="0095CD"/>
    </a:accent1>
    <a:accent2>
      <a:srgbClr val="324D5E"/>
    </a:accent2>
    <a:accent3>
      <a:srgbClr val="F17C3F"/>
    </a:accent3>
    <a:accent4>
      <a:srgbClr val="7BB21B"/>
    </a:accent4>
    <a:accent5>
      <a:srgbClr val="814E7E"/>
    </a:accent5>
    <a:accent6>
      <a:srgbClr val="9D121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Större template">
    <a:dk1>
      <a:srgbClr val="273339"/>
    </a:dk1>
    <a:lt1>
      <a:sysClr val="window" lastClr="FFFFFF"/>
    </a:lt1>
    <a:dk2>
      <a:srgbClr val="40515A"/>
    </a:dk2>
    <a:lt2>
      <a:srgbClr val="8C9CA6"/>
    </a:lt2>
    <a:accent1>
      <a:srgbClr val="0095CD"/>
    </a:accent1>
    <a:accent2>
      <a:srgbClr val="324D5E"/>
    </a:accent2>
    <a:accent3>
      <a:srgbClr val="F17C3F"/>
    </a:accent3>
    <a:accent4>
      <a:srgbClr val="7BB21B"/>
    </a:accent4>
    <a:accent5>
      <a:srgbClr val="814E7E"/>
    </a:accent5>
    <a:accent6>
      <a:srgbClr val="9D121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Större template">
    <a:dk1>
      <a:srgbClr val="273339"/>
    </a:dk1>
    <a:lt1>
      <a:sysClr val="window" lastClr="FFFFFF"/>
    </a:lt1>
    <a:dk2>
      <a:srgbClr val="40515A"/>
    </a:dk2>
    <a:lt2>
      <a:srgbClr val="8C9CA6"/>
    </a:lt2>
    <a:accent1>
      <a:srgbClr val="0095CD"/>
    </a:accent1>
    <a:accent2>
      <a:srgbClr val="324D5E"/>
    </a:accent2>
    <a:accent3>
      <a:srgbClr val="F17C3F"/>
    </a:accent3>
    <a:accent4>
      <a:srgbClr val="7BB21B"/>
    </a:accent4>
    <a:accent5>
      <a:srgbClr val="814E7E"/>
    </a:accent5>
    <a:accent6>
      <a:srgbClr val="9D121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7.xml><?xml version="1.0" encoding="utf-8"?>
<a:themeOverride xmlns:a="http://schemas.openxmlformats.org/drawingml/2006/main">
  <a:clrScheme name="Större template">
    <a:dk1>
      <a:srgbClr val="273339"/>
    </a:dk1>
    <a:lt1>
      <a:sysClr val="window" lastClr="FFFFFF"/>
    </a:lt1>
    <a:dk2>
      <a:srgbClr val="40515A"/>
    </a:dk2>
    <a:lt2>
      <a:srgbClr val="8C9CA6"/>
    </a:lt2>
    <a:accent1>
      <a:srgbClr val="0095CD"/>
    </a:accent1>
    <a:accent2>
      <a:srgbClr val="324D5E"/>
    </a:accent2>
    <a:accent3>
      <a:srgbClr val="F17C3F"/>
    </a:accent3>
    <a:accent4>
      <a:srgbClr val="7BB21B"/>
    </a:accent4>
    <a:accent5>
      <a:srgbClr val="814E7E"/>
    </a:accent5>
    <a:accent6>
      <a:srgbClr val="9D121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8.xml><?xml version="1.0" encoding="utf-8"?>
<a:themeOverride xmlns:a="http://schemas.openxmlformats.org/drawingml/2006/main">
  <a:clrScheme name="Större template">
    <a:dk1>
      <a:srgbClr val="273339"/>
    </a:dk1>
    <a:lt1>
      <a:sysClr val="window" lastClr="FFFFFF"/>
    </a:lt1>
    <a:dk2>
      <a:srgbClr val="40515A"/>
    </a:dk2>
    <a:lt2>
      <a:srgbClr val="8C9CA6"/>
    </a:lt2>
    <a:accent1>
      <a:srgbClr val="0095CD"/>
    </a:accent1>
    <a:accent2>
      <a:srgbClr val="324D5E"/>
    </a:accent2>
    <a:accent3>
      <a:srgbClr val="F17C3F"/>
    </a:accent3>
    <a:accent4>
      <a:srgbClr val="7BB21B"/>
    </a:accent4>
    <a:accent5>
      <a:srgbClr val="814E7E"/>
    </a:accent5>
    <a:accent6>
      <a:srgbClr val="9D121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9.xml><?xml version="1.0" encoding="utf-8"?>
<a:themeOverride xmlns:a="http://schemas.openxmlformats.org/drawingml/2006/main">
  <a:clrScheme name="Större template">
    <a:dk1>
      <a:srgbClr val="273339"/>
    </a:dk1>
    <a:lt1>
      <a:sysClr val="window" lastClr="FFFFFF"/>
    </a:lt1>
    <a:dk2>
      <a:srgbClr val="40515A"/>
    </a:dk2>
    <a:lt2>
      <a:srgbClr val="8C9CA6"/>
    </a:lt2>
    <a:accent1>
      <a:srgbClr val="0095CD"/>
    </a:accent1>
    <a:accent2>
      <a:srgbClr val="324D5E"/>
    </a:accent2>
    <a:accent3>
      <a:srgbClr val="F17C3F"/>
    </a:accent3>
    <a:accent4>
      <a:srgbClr val="7BB21B"/>
    </a:accent4>
    <a:accent5>
      <a:srgbClr val="814E7E"/>
    </a:accent5>
    <a:accent6>
      <a:srgbClr val="9D121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COLÉGIO ENFERMERÍA">
    <a:dk1>
      <a:sysClr val="windowText" lastClr="000000"/>
    </a:dk1>
    <a:lt1>
      <a:sysClr val="window" lastClr="FFFFFF"/>
    </a:lt1>
    <a:dk2>
      <a:srgbClr val="0072BA"/>
    </a:dk2>
    <a:lt2>
      <a:srgbClr val="D7E1E1"/>
    </a:lt2>
    <a:accent1>
      <a:srgbClr val="3092A6"/>
    </a:accent1>
    <a:accent2>
      <a:srgbClr val="33CCCC"/>
    </a:accent2>
    <a:accent3>
      <a:srgbClr val="00B082"/>
    </a:accent3>
    <a:accent4>
      <a:srgbClr val="669900"/>
    </a:accent4>
    <a:accent5>
      <a:srgbClr val="FFC95D"/>
    </a:accent5>
    <a:accent6>
      <a:srgbClr val="C25C5C"/>
    </a:accent6>
    <a:hlink>
      <a:srgbClr val="1F57F5"/>
    </a:hlink>
    <a:folHlink>
      <a:srgbClr val="9E3BAF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Större template">
    <a:dk1>
      <a:srgbClr val="273339"/>
    </a:dk1>
    <a:lt1>
      <a:sysClr val="window" lastClr="FFFFFF"/>
    </a:lt1>
    <a:dk2>
      <a:srgbClr val="40515A"/>
    </a:dk2>
    <a:lt2>
      <a:srgbClr val="8C9CA6"/>
    </a:lt2>
    <a:accent1>
      <a:srgbClr val="0095CD"/>
    </a:accent1>
    <a:accent2>
      <a:srgbClr val="324D5E"/>
    </a:accent2>
    <a:accent3>
      <a:srgbClr val="F17C3F"/>
    </a:accent3>
    <a:accent4>
      <a:srgbClr val="7BB21B"/>
    </a:accent4>
    <a:accent5>
      <a:srgbClr val="814E7E"/>
    </a:accent5>
    <a:accent6>
      <a:srgbClr val="9D121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1.xml><?xml version="1.0" encoding="utf-8"?>
<a:themeOverride xmlns:a="http://schemas.openxmlformats.org/drawingml/2006/main">
  <a:clrScheme name="Större template">
    <a:dk1>
      <a:srgbClr val="273339"/>
    </a:dk1>
    <a:lt1>
      <a:sysClr val="window" lastClr="FFFFFF"/>
    </a:lt1>
    <a:dk2>
      <a:srgbClr val="40515A"/>
    </a:dk2>
    <a:lt2>
      <a:srgbClr val="8C9CA6"/>
    </a:lt2>
    <a:accent1>
      <a:srgbClr val="0095CD"/>
    </a:accent1>
    <a:accent2>
      <a:srgbClr val="324D5E"/>
    </a:accent2>
    <a:accent3>
      <a:srgbClr val="F17C3F"/>
    </a:accent3>
    <a:accent4>
      <a:srgbClr val="7BB21B"/>
    </a:accent4>
    <a:accent5>
      <a:srgbClr val="814E7E"/>
    </a:accent5>
    <a:accent6>
      <a:srgbClr val="9D121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2.xml><?xml version="1.0" encoding="utf-8"?>
<a:themeOverride xmlns:a="http://schemas.openxmlformats.org/drawingml/2006/main">
  <a:clrScheme name="Större template">
    <a:dk1>
      <a:srgbClr val="273339"/>
    </a:dk1>
    <a:lt1>
      <a:sysClr val="window" lastClr="FFFFFF"/>
    </a:lt1>
    <a:dk2>
      <a:srgbClr val="40515A"/>
    </a:dk2>
    <a:lt2>
      <a:srgbClr val="8C9CA6"/>
    </a:lt2>
    <a:accent1>
      <a:srgbClr val="0095CD"/>
    </a:accent1>
    <a:accent2>
      <a:srgbClr val="324D5E"/>
    </a:accent2>
    <a:accent3>
      <a:srgbClr val="F17C3F"/>
    </a:accent3>
    <a:accent4>
      <a:srgbClr val="7BB21B"/>
    </a:accent4>
    <a:accent5>
      <a:srgbClr val="814E7E"/>
    </a:accent5>
    <a:accent6>
      <a:srgbClr val="9D121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3.xml><?xml version="1.0" encoding="utf-8"?>
<a:themeOverride xmlns:a="http://schemas.openxmlformats.org/drawingml/2006/main">
  <a:clrScheme name="Större template">
    <a:dk1>
      <a:srgbClr val="273339"/>
    </a:dk1>
    <a:lt1>
      <a:sysClr val="window" lastClr="FFFFFF"/>
    </a:lt1>
    <a:dk2>
      <a:srgbClr val="40515A"/>
    </a:dk2>
    <a:lt2>
      <a:srgbClr val="8C9CA6"/>
    </a:lt2>
    <a:accent1>
      <a:srgbClr val="0095CD"/>
    </a:accent1>
    <a:accent2>
      <a:srgbClr val="324D5E"/>
    </a:accent2>
    <a:accent3>
      <a:srgbClr val="F17C3F"/>
    </a:accent3>
    <a:accent4>
      <a:srgbClr val="7BB21B"/>
    </a:accent4>
    <a:accent5>
      <a:srgbClr val="814E7E"/>
    </a:accent5>
    <a:accent6>
      <a:srgbClr val="9D121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4.xml><?xml version="1.0" encoding="utf-8"?>
<a:themeOverride xmlns:a="http://schemas.openxmlformats.org/drawingml/2006/main">
  <a:clrScheme name="Större template">
    <a:dk1>
      <a:srgbClr val="273339"/>
    </a:dk1>
    <a:lt1>
      <a:sysClr val="window" lastClr="FFFFFF"/>
    </a:lt1>
    <a:dk2>
      <a:srgbClr val="40515A"/>
    </a:dk2>
    <a:lt2>
      <a:srgbClr val="8C9CA6"/>
    </a:lt2>
    <a:accent1>
      <a:srgbClr val="0095CD"/>
    </a:accent1>
    <a:accent2>
      <a:srgbClr val="324D5E"/>
    </a:accent2>
    <a:accent3>
      <a:srgbClr val="F17C3F"/>
    </a:accent3>
    <a:accent4>
      <a:srgbClr val="7BB21B"/>
    </a:accent4>
    <a:accent5>
      <a:srgbClr val="814E7E"/>
    </a:accent5>
    <a:accent6>
      <a:srgbClr val="9D121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COLÉGIO ENFERMERÍA">
    <a:dk1>
      <a:sysClr val="windowText" lastClr="000000"/>
    </a:dk1>
    <a:lt1>
      <a:sysClr val="window" lastClr="FFFFFF"/>
    </a:lt1>
    <a:dk2>
      <a:srgbClr val="0072BA"/>
    </a:dk2>
    <a:lt2>
      <a:srgbClr val="D7E1E1"/>
    </a:lt2>
    <a:accent1>
      <a:srgbClr val="3092A6"/>
    </a:accent1>
    <a:accent2>
      <a:srgbClr val="33CCCC"/>
    </a:accent2>
    <a:accent3>
      <a:srgbClr val="00B082"/>
    </a:accent3>
    <a:accent4>
      <a:srgbClr val="669900"/>
    </a:accent4>
    <a:accent5>
      <a:srgbClr val="FFC95D"/>
    </a:accent5>
    <a:accent6>
      <a:srgbClr val="C25C5C"/>
    </a:accent6>
    <a:hlink>
      <a:srgbClr val="1F57F5"/>
    </a:hlink>
    <a:folHlink>
      <a:srgbClr val="9E3BAF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COLÉGIO ENFERMERÍA">
    <a:dk1>
      <a:sysClr val="windowText" lastClr="000000"/>
    </a:dk1>
    <a:lt1>
      <a:sysClr val="window" lastClr="FFFFFF"/>
    </a:lt1>
    <a:dk2>
      <a:srgbClr val="0072BA"/>
    </a:dk2>
    <a:lt2>
      <a:srgbClr val="D7E1E1"/>
    </a:lt2>
    <a:accent1>
      <a:srgbClr val="3092A6"/>
    </a:accent1>
    <a:accent2>
      <a:srgbClr val="33CCCC"/>
    </a:accent2>
    <a:accent3>
      <a:srgbClr val="00B082"/>
    </a:accent3>
    <a:accent4>
      <a:srgbClr val="669900"/>
    </a:accent4>
    <a:accent5>
      <a:srgbClr val="FFC95D"/>
    </a:accent5>
    <a:accent6>
      <a:srgbClr val="C25C5C"/>
    </a:accent6>
    <a:hlink>
      <a:srgbClr val="1F57F5"/>
    </a:hlink>
    <a:folHlink>
      <a:srgbClr val="9E3BAF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Större template">
    <a:dk1>
      <a:srgbClr val="273339"/>
    </a:dk1>
    <a:lt1>
      <a:sysClr val="window" lastClr="FFFFFF"/>
    </a:lt1>
    <a:dk2>
      <a:srgbClr val="40515A"/>
    </a:dk2>
    <a:lt2>
      <a:srgbClr val="8C9CA6"/>
    </a:lt2>
    <a:accent1>
      <a:srgbClr val="0095CD"/>
    </a:accent1>
    <a:accent2>
      <a:srgbClr val="324D5E"/>
    </a:accent2>
    <a:accent3>
      <a:srgbClr val="F17C3F"/>
    </a:accent3>
    <a:accent4>
      <a:srgbClr val="7BB21B"/>
    </a:accent4>
    <a:accent5>
      <a:srgbClr val="814E7E"/>
    </a:accent5>
    <a:accent6>
      <a:srgbClr val="9D121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7180</TotalTime>
  <Words>5444</Words>
  <Application>Microsoft Office PowerPoint</Application>
  <PresentationFormat>Personalizado</PresentationFormat>
  <Paragraphs>1219</Paragraphs>
  <Slides>47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47</vt:i4>
      </vt:variant>
    </vt:vector>
  </HeadingPairs>
  <TitlesOfParts>
    <vt:vector size="56" baseType="lpstr">
      <vt:lpstr>Arial</vt:lpstr>
      <vt:lpstr>Calibri</vt:lpstr>
      <vt:lpstr>Monotype Sorts</vt:lpstr>
      <vt:lpstr>Segoe Print</vt:lpstr>
      <vt:lpstr>Segoe UI</vt:lpstr>
      <vt:lpstr>Symbol</vt:lpstr>
      <vt:lpstr>Tema de Office</vt:lpstr>
      <vt:lpstr>1_Tema de Office</vt:lpstr>
      <vt:lpstr>2_Tema de Office</vt:lpstr>
      <vt:lpstr>Presentación de PowerPoint</vt:lpstr>
      <vt:lpstr>Presentación de PowerPoint</vt:lpstr>
      <vt:lpstr>METODOLOGÍA Y FICHA TÉCNICA</vt:lpstr>
      <vt:lpstr>Ficha técnica</vt:lpstr>
      <vt:lpstr>Resultados </vt:lpstr>
      <vt:lpstr>Caracterización de la muestra</vt:lpstr>
      <vt:lpstr>Caracterización de la muestra Datos sociodemográficos. CCAA.</vt:lpstr>
      <vt:lpstr>Caracterización de la muestra Datos profesionales - laborales</vt:lpstr>
      <vt:lpstr>Caracterización de la muestra Datos profesionales - laborales</vt:lpstr>
      <vt:lpstr>Caracterización de la muestra Datos profesionales - laborales</vt:lpstr>
      <vt:lpstr>El Covid en la profesión</vt:lpstr>
      <vt:lpstr>Atención a pacientes Covid </vt:lpstr>
      <vt:lpstr>Atención a pacientes Covid Según CCAA</vt:lpstr>
      <vt:lpstr>Contagio del Covid en la profesión</vt:lpstr>
      <vt:lpstr>Contagio del Covid en la profesión Según CCAA</vt:lpstr>
      <vt:lpstr>La vacunación del Covid en la profesión</vt:lpstr>
      <vt:lpstr>La vacunación del Covid en la profesión Según CCAA</vt:lpstr>
      <vt:lpstr>Volumen y condiciones de trabajo en el contexto Covid</vt:lpstr>
      <vt:lpstr>La carga de trabajo en la profesión</vt:lpstr>
      <vt:lpstr>La carga de trabajo en la profesión Según CCAA</vt:lpstr>
      <vt:lpstr>Influencia de la ola Ómicron en la carga de trabajo</vt:lpstr>
      <vt:lpstr>Influencia de la ola Ómicron en la carga de trabajo Según CCAA</vt:lpstr>
      <vt:lpstr>Adecuación del número de enfermeras al servicio</vt:lpstr>
      <vt:lpstr>Adecuación del número de enfermeras al servicio Según CCAA</vt:lpstr>
      <vt:lpstr>Condiciones de la profesión</vt:lpstr>
      <vt:lpstr>Condiciones de la profesión Según CCAA</vt:lpstr>
      <vt:lpstr>Importancia del reconocimiento de la categoría A1  a la profesión enfermera</vt:lpstr>
      <vt:lpstr>Importancia del reconocimiento de la categoría A1  a la profesión enfermera Según CCAA</vt:lpstr>
      <vt:lpstr>Desgaste de la profesión a nivel emocional y de salud </vt:lpstr>
      <vt:lpstr>Impacto psicológico del Covid en la profesión</vt:lpstr>
      <vt:lpstr>Impacto psicológico del Covid en la profesión Según CCAA</vt:lpstr>
      <vt:lpstr>Consecuencias emocionales del Covid en los últimos meses</vt:lpstr>
      <vt:lpstr>Consecuencias emocionales del Covid en los últimos meses Según CCAA</vt:lpstr>
      <vt:lpstr>Bajas laborales derivadas de la carga emocional</vt:lpstr>
      <vt:lpstr>Bajas laborales derivadas de la carga emocional Según CCAA</vt:lpstr>
      <vt:lpstr>Percepción de reconocimiento profesional</vt:lpstr>
      <vt:lpstr>Abandono profesional</vt:lpstr>
      <vt:lpstr>Abandono de la profesión</vt:lpstr>
      <vt:lpstr>Abandono de la profesión Según CCAA</vt:lpstr>
      <vt:lpstr>“Reconsideración” de la vocación</vt:lpstr>
      <vt:lpstr>“Reconsideración” de la vocación Según CCAA</vt:lpstr>
      <vt:lpstr>Solicitud de prejubilación anticipada </vt:lpstr>
      <vt:lpstr>Necesidad de movilización de la profesión</vt:lpstr>
      <vt:lpstr>Necesidad e intención de movilización ante la situación actual</vt:lpstr>
      <vt:lpstr>Necesidad de movilización ante la situación actual Según CCAA</vt:lpstr>
      <vt:lpstr>Intención de movilización ante la situación actual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Raquel Leal</dc:creator>
  <cp:lastModifiedBy>Mila-Pc</cp:lastModifiedBy>
  <cp:revision>618</cp:revision>
  <dcterms:created xsi:type="dcterms:W3CDTF">2020-10-07T06:40:45Z</dcterms:created>
  <dcterms:modified xsi:type="dcterms:W3CDTF">2022-03-08T15:54:30Z</dcterms:modified>
</cp:coreProperties>
</file>